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58" r:id="rId3"/>
    <p:sldId id="259" r:id="rId4"/>
    <p:sldId id="263" r:id="rId5"/>
    <p:sldId id="261" r:id="rId6"/>
    <p:sldId id="260" r:id="rId7"/>
    <p:sldId id="264" r:id="rId8"/>
    <p:sldId id="266" r:id="rId9"/>
    <p:sldId id="267" r:id="rId10"/>
    <p:sldId id="265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62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jpeg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2B4F-6BAF-42C5-A18C-BCFEF8C52584}" type="datetimeFigureOut">
              <a:rPr lang="cs-CZ" smtClean="0"/>
              <a:t>18.04.2020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5CF1-3CF2-4DC1-919B-BB23AFE0B87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62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2B4F-6BAF-42C5-A18C-BCFEF8C52584}" type="datetimeFigureOut">
              <a:rPr lang="cs-CZ" smtClean="0"/>
              <a:t>18.04.2020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5CF1-3CF2-4DC1-919B-BB23AFE0B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03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2B4F-6BAF-42C5-A18C-BCFEF8C52584}" type="datetimeFigureOut">
              <a:rPr lang="cs-CZ" smtClean="0"/>
              <a:t>18.04.2020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5CF1-3CF2-4DC1-919B-BB23AFE0B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72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2B4F-6BAF-42C5-A18C-BCFEF8C52584}" type="datetimeFigureOut">
              <a:rPr lang="cs-CZ" smtClean="0"/>
              <a:t>18.04.2020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5CF1-3CF2-4DC1-919B-BB23AFE0B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06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2B4F-6BAF-42C5-A18C-BCFEF8C52584}" type="datetimeFigureOut">
              <a:rPr lang="cs-CZ" smtClean="0"/>
              <a:t>18.04.2020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5CF1-3CF2-4DC1-919B-BB23AFE0B87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58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2B4F-6BAF-42C5-A18C-BCFEF8C52584}" type="datetimeFigureOut">
              <a:rPr lang="cs-CZ" smtClean="0"/>
              <a:t>18.04.2020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5CF1-3CF2-4DC1-919B-BB23AFE0B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98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2B4F-6BAF-42C5-A18C-BCFEF8C52584}" type="datetimeFigureOut">
              <a:rPr lang="cs-CZ" smtClean="0"/>
              <a:t>18.04.2020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5CF1-3CF2-4DC1-919B-BB23AFE0B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15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2B4F-6BAF-42C5-A18C-BCFEF8C52584}" type="datetimeFigureOut">
              <a:rPr lang="cs-CZ" smtClean="0"/>
              <a:t>18.04.2020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5CF1-3CF2-4DC1-919B-BB23AFE0B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24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2B4F-6BAF-42C5-A18C-BCFEF8C52584}" type="datetimeFigureOut">
              <a:rPr lang="cs-CZ" smtClean="0"/>
              <a:t>18.04.2020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5CF1-3CF2-4DC1-919B-BB23AFE0B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32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3E32B4F-6BAF-42C5-A18C-BCFEF8C52584}" type="datetimeFigureOut">
              <a:rPr lang="cs-CZ" smtClean="0"/>
              <a:t>18.04.2020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8A5CF1-3CF2-4DC1-919B-BB23AFE0B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70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2B4F-6BAF-42C5-A18C-BCFEF8C52584}" type="datetimeFigureOut">
              <a:rPr lang="cs-CZ" smtClean="0"/>
              <a:t>18.04.2020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5CF1-3CF2-4DC1-919B-BB23AFE0B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29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3E32B4F-6BAF-42C5-A18C-BCFEF8C52584}" type="datetimeFigureOut">
              <a:rPr lang="cs-CZ" smtClean="0"/>
              <a:t>18.04.2020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E8A5CF1-3CF2-4DC1-919B-BB23AFE0B875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52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4.jpe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5.wmf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9D281-4609-D840-8F94-C1AFE12A2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8873" y="1765949"/>
            <a:ext cx="9144000" cy="2579628"/>
          </a:xfrm>
        </p:spPr>
        <p:txBody>
          <a:bodyPr>
            <a:normAutofit/>
          </a:bodyPr>
          <a:lstStyle/>
          <a:p>
            <a:r>
              <a:rPr lang="cs-CZ" b="1" dirty="0" smtClean="0"/>
              <a:t>LITURGIKA </a:t>
            </a:r>
            <a:r>
              <a:rPr lang="cs-CZ" b="1" dirty="0"/>
              <a:t>CČSH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4400" b="1" dirty="0" smtClean="0"/>
              <a:t>vybrané didaktické prostředky</a:t>
            </a:r>
            <a:endParaRPr lang="cs-CZ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9B7F62-9049-A242-9443-65375FE8F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5482" y="4432664"/>
            <a:ext cx="9144000" cy="923108"/>
          </a:xfrm>
        </p:spPr>
        <p:txBody>
          <a:bodyPr>
            <a:normAutofit fontScale="55000" lnSpcReduction="20000"/>
          </a:bodyPr>
          <a:lstStyle/>
          <a:p>
            <a:endParaRPr lang="cs-CZ" sz="2800" b="1" dirty="0"/>
          </a:p>
          <a:p>
            <a:r>
              <a:rPr lang="cs-CZ" sz="2000" b="1" dirty="0"/>
              <a:t>Zvýšení kvality vzdělávání na UK a jeho relevance pro potřeby trhu práce </a:t>
            </a:r>
          </a:p>
          <a:p>
            <a:r>
              <a:rPr lang="cs-CZ" sz="2000" b="1" dirty="0"/>
              <a:t>CZ.02.2.69/0.0/0.0/16_015/0002362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9C15AC-7C34-5B4F-A46F-84AD0B4D6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73" y="307075"/>
            <a:ext cx="7448222" cy="145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6174"/>
          </a:xfrm>
        </p:spPr>
        <p:txBody>
          <a:bodyPr>
            <a:noAutofit/>
          </a:bodyPr>
          <a:lstStyle/>
          <a:p>
            <a:r>
              <a:rPr lang="cs-CZ" sz="2800" dirty="0" smtClean="0"/>
              <a:t>Příklad znalostí a dovedností, které získám studiem: </a:t>
            </a:r>
            <a:br>
              <a:rPr lang="cs-CZ" sz="2800" dirty="0" smtClean="0"/>
            </a:br>
            <a:r>
              <a:rPr lang="cs-CZ" sz="2800" dirty="0" smtClean="0"/>
              <a:t>Liturgie </a:t>
            </a:r>
            <a:r>
              <a:rPr lang="cs-CZ" sz="2800" dirty="0"/>
              <a:t>CČSH a liturgická modlitba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1254033"/>
            <a:ext cx="4937760" cy="35705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znalosti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97280" y="1924594"/>
            <a:ext cx="4937760" cy="403594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/>
              <a:t>studenti znají tři základní </a:t>
            </a:r>
            <a:r>
              <a:rPr lang="cs-CZ" b="1" dirty="0"/>
              <a:t>bohoslužebné pořádky CČSH </a:t>
            </a:r>
            <a:r>
              <a:rPr lang="cs-CZ" dirty="0"/>
              <a:t>pro </a:t>
            </a:r>
            <a:r>
              <a:rPr lang="cs-CZ" dirty="0" smtClean="0"/>
              <a:t>slavení eucharistie </a:t>
            </a:r>
          </a:p>
          <a:p>
            <a:r>
              <a:rPr lang="cs-CZ" dirty="0" smtClean="0"/>
              <a:t>umí </a:t>
            </a:r>
            <a:r>
              <a:rPr lang="cs-CZ" dirty="0"/>
              <a:t>vyjmenovat základní </a:t>
            </a:r>
            <a:r>
              <a:rPr lang="cs-CZ" b="1" dirty="0"/>
              <a:t>stavební prvky </a:t>
            </a:r>
            <a:r>
              <a:rPr lang="cs-CZ" dirty="0"/>
              <a:t>každého z nich, určit jejich </a:t>
            </a:r>
            <a:r>
              <a:rPr lang="cs-CZ" b="1" dirty="0"/>
              <a:t>společné znaky</a:t>
            </a:r>
            <a:r>
              <a:rPr lang="cs-CZ" dirty="0"/>
              <a:t> i jejich </a:t>
            </a:r>
            <a:r>
              <a:rPr lang="cs-CZ" b="1" dirty="0"/>
              <a:t>specifika</a:t>
            </a:r>
            <a:r>
              <a:rPr lang="cs-CZ" dirty="0"/>
              <a:t>; </a:t>
            </a:r>
            <a:endParaRPr lang="cs-CZ" dirty="0" smtClean="0"/>
          </a:p>
          <a:p>
            <a:r>
              <a:rPr lang="cs-CZ" dirty="0" smtClean="0"/>
              <a:t>identifikují </a:t>
            </a:r>
            <a:r>
              <a:rPr lang="cs-CZ" dirty="0"/>
              <a:t>v nich prvky </a:t>
            </a:r>
            <a:r>
              <a:rPr lang="cs-CZ" b="1" dirty="0"/>
              <a:t>ordinária a propria </a:t>
            </a:r>
            <a:r>
              <a:rPr lang="cs-CZ" dirty="0"/>
              <a:t>a objasní způsob, jakým jsou v jejich kontextu užívány relevantní liturgické prameny CČSH; </a:t>
            </a:r>
            <a:endParaRPr lang="cs-CZ" dirty="0" smtClean="0"/>
          </a:p>
          <a:p>
            <a:r>
              <a:rPr lang="cs-CZ" dirty="0" smtClean="0"/>
              <a:t>objasní </a:t>
            </a:r>
            <a:r>
              <a:rPr lang="cs-CZ" dirty="0"/>
              <a:t>základní strukturu </a:t>
            </a:r>
            <a:r>
              <a:rPr lang="cs-CZ" b="1" dirty="0" smtClean="0"/>
              <a:t>eucharistické </a:t>
            </a:r>
            <a:r>
              <a:rPr lang="cs-CZ" b="1" dirty="0"/>
              <a:t>modlitby</a:t>
            </a:r>
            <a:r>
              <a:rPr lang="cs-CZ" dirty="0"/>
              <a:t> a jejich současné podoby v praxi CČSH;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17920" y="1254034"/>
            <a:ext cx="4937760" cy="35705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dovednosti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17920" y="1924594"/>
            <a:ext cx="4937760" cy="403594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studenti </a:t>
            </a:r>
            <a:r>
              <a:rPr lang="cs-CZ" dirty="0"/>
              <a:t>umí navrhnout konkrétní podobu bohoslužebného slavení eucharistie (volba písní i propria) </a:t>
            </a:r>
          </a:p>
          <a:p>
            <a:r>
              <a:rPr lang="cs-CZ" dirty="0"/>
              <a:t>u</a:t>
            </a:r>
            <a:r>
              <a:rPr lang="cs-CZ" dirty="0" smtClean="0"/>
              <a:t>mí formulovat </a:t>
            </a:r>
            <a:r>
              <a:rPr lang="cs-CZ" dirty="0"/>
              <a:t>autorskou eulogickou a eucharistickou modlitbu</a:t>
            </a:r>
          </a:p>
        </p:txBody>
      </p:sp>
    </p:spTree>
    <p:extLst>
      <p:ext uri="{BB962C8B-B14F-4D97-AF65-F5344CB8AC3E}">
        <p14:creationId xmlns:p14="http://schemas.microsoft.com/office/powerpoint/2010/main" val="2613675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Jaké </a:t>
            </a:r>
            <a:r>
              <a:rPr lang="cs-CZ" dirty="0" smtClean="0"/>
              <a:t>formy testování mne čekají?</a:t>
            </a:r>
            <a:endParaRPr lang="cs-CZ" sz="12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Otázky binární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Je pravda, že v CČSH existuje pouze jeden oficiální bohoslužebný pořádek pro slavení eucharistie/VP?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Má pravdu ten, kdo tvrdí, že bohoslužebný pořádek pro slavení eucharistie v CČSH vždy obsahuje eucharistickou modlitbu a aklamaci </a:t>
            </a:r>
            <a:r>
              <a:rPr lang="cs-CZ" i="1" dirty="0" smtClean="0"/>
              <a:t>Svatý, svatý, svatý </a:t>
            </a:r>
            <a:r>
              <a:rPr lang="cs-CZ" dirty="0" smtClean="0"/>
              <a:t>(</a:t>
            </a:r>
            <a:r>
              <a:rPr lang="cs-CZ" i="1" dirty="0" err="1" smtClean="0"/>
              <a:t>sanctus</a:t>
            </a:r>
            <a:r>
              <a:rPr lang="cs-CZ" dirty="0" smtClean="0"/>
              <a:t>)?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Rozhodněte, zda </a:t>
            </a:r>
            <a:r>
              <a:rPr lang="cs-CZ" dirty="0"/>
              <a:t>věty „</a:t>
            </a:r>
            <a:r>
              <a:rPr lang="cs-CZ" i="1" dirty="0"/>
              <a:t>Posvěť to, co předkládáme, a posvěť i nás, abychom ve víře přijali tuto svátost</a:t>
            </a:r>
            <a:r>
              <a:rPr lang="cs-CZ" i="1" dirty="0" smtClean="0"/>
              <a:t>.</a:t>
            </a:r>
            <a:r>
              <a:rPr lang="cs-CZ" dirty="0" smtClean="0"/>
              <a:t>“ lze typologicky řadit k eucharistické </a:t>
            </a:r>
            <a:r>
              <a:rPr lang="cs-CZ" dirty="0" err="1" smtClean="0"/>
              <a:t>epiklézi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Otázky alternativní - </a:t>
            </a:r>
            <a:r>
              <a:rPr lang="cs-CZ" sz="1400" dirty="0" smtClean="0"/>
              <a:t>jedna odpověď správná</a:t>
            </a:r>
            <a:endParaRPr lang="cs-CZ" sz="14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Výrazem </a:t>
            </a:r>
            <a:r>
              <a:rPr lang="cs-CZ" i="1" dirty="0" smtClean="0"/>
              <a:t>zpřítomnění </a:t>
            </a:r>
            <a:r>
              <a:rPr lang="cs-CZ" dirty="0" smtClean="0"/>
              <a:t>rozumíme v liturgice CČSH:</a:t>
            </a:r>
          </a:p>
          <a:p>
            <a:r>
              <a:rPr lang="cs-CZ" dirty="0" smtClean="0"/>
              <a:t>1. vzpomínku na zemřelé</a:t>
            </a:r>
          </a:p>
          <a:p>
            <a:r>
              <a:rPr lang="cs-CZ" dirty="0" smtClean="0"/>
              <a:t>2. připomínku významných událostí národních dějin (Bílá hora, 28. říjen apod.)</a:t>
            </a:r>
          </a:p>
          <a:p>
            <a:r>
              <a:rPr lang="cs-CZ" dirty="0" smtClean="0"/>
              <a:t>3. eucharistickou modlitbu, jejíž součástí je tzv. instituce, tj. slova ustanovení VP </a:t>
            </a:r>
          </a:p>
          <a:p>
            <a:r>
              <a:rPr lang="cs-CZ" dirty="0" smtClean="0"/>
              <a:t>4. připomenutí biblických událostí pomocí různých forem vyobrazení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8585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(auto)testy</a:t>
            </a:r>
            <a:endParaRPr lang="cs-CZ" sz="1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Otázky alternativní – </a:t>
            </a:r>
            <a:r>
              <a:rPr lang="cs-CZ" sz="1200" dirty="0" smtClean="0"/>
              <a:t>více odpovědí správných</a:t>
            </a:r>
            <a:endParaRPr lang="cs-CZ" sz="1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Obvyklou součástí eucharistické modlitby je:</a:t>
            </a:r>
          </a:p>
          <a:p>
            <a:r>
              <a:rPr lang="cs-CZ" dirty="0" smtClean="0"/>
              <a:t>1. preface</a:t>
            </a:r>
          </a:p>
          <a:p>
            <a:r>
              <a:rPr lang="cs-CZ" dirty="0" smtClean="0"/>
              <a:t>2. </a:t>
            </a:r>
            <a:r>
              <a:rPr lang="cs-CZ" dirty="0" err="1" smtClean="0"/>
              <a:t>epikléze</a:t>
            </a:r>
            <a:endParaRPr lang="cs-CZ" dirty="0" smtClean="0"/>
          </a:p>
          <a:p>
            <a:r>
              <a:rPr lang="cs-CZ" dirty="0" smtClean="0"/>
              <a:t>3. zpěv </a:t>
            </a:r>
            <a:r>
              <a:rPr lang="cs-CZ" i="1" dirty="0" smtClean="0"/>
              <a:t>Agnus Dei</a:t>
            </a:r>
          </a:p>
          <a:p>
            <a:r>
              <a:rPr lang="cs-CZ" i="1" dirty="0" smtClean="0"/>
              <a:t>4. </a:t>
            </a:r>
            <a:r>
              <a:rPr lang="cs-CZ" dirty="0" smtClean="0"/>
              <a:t>zpěv </a:t>
            </a:r>
            <a:r>
              <a:rPr lang="cs-CZ" i="1" dirty="0" err="1" smtClean="0"/>
              <a:t>Sanctus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SEŘAZOVÁNÍ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Seřaďte následující strukturní prvky současné Liturgie CČSH podle Karla Farského, jak následují po sobě:</a:t>
            </a:r>
          </a:p>
          <a:p>
            <a:r>
              <a:rPr lang="cs-CZ" dirty="0"/>
              <a:t>a</a:t>
            </a:r>
            <a:r>
              <a:rPr lang="cs-CZ" dirty="0" smtClean="0"/>
              <a:t>poštolský pozdrav, zpřítomnění, obětování, tužby/přímluvné modlitby</a:t>
            </a:r>
            <a:endParaRPr lang="cs-CZ" dirty="0"/>
          </a:p>
          <a:p>
            <a:r>
              <a:rPr lang="cs-CZ" dirty="0" smtClean="0"/>
              <a:t>1. …</a:t>
            </a:r>
          </a:p>
          <a:p>
            <a:r>
              <a:rPr lang="cs-CZ" dirty="0" smtClean="0"/>
              <a:t>2. …</a:t>
            </a:r>
          </a:p>
          <a:p>
            <a:r>
              <a:rPr lang="cs-CZ" dirty="0" smtClean="0"/>
              <a:t>3. …</a:t>
            </a:r>
          </a:p>
          <a:p>
            <a:r>
              <a:rPr lang="cs-CZ" dirty="0" smtClean="0"/>
              <a:t>4.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0602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(auto)testy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Položky s omezením tvořivé odpovědi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Uveďte dvě základní části bohoslužebného pořádku pro slavení eucharistie/VP v CČSH</a:t>
            </a:r>
          </a:p>
          <a:p>
            <a:r>
              <a:rPr lang="cs-CZ" dirty="0" smtClean="0"/>
              <a:t>1. …….</a:t>
            </a:r>
          </a:p>
          <a:p>
            <a:r>
              <a:rPr lang="cs-CZ" dirty="0" smtClean="0"/>
              <a:t>2. …….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Položky s tvořivou odpovědí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Uveďte alespoň 3 relevantní zásady pro reformu liturgie, přednesené Františkem Kalousem na 1. sněmu CČS, a na alespoň 3 příkladech ukažte, jak jsou reflektovány v současné podobě bohoslužebného pořádku pro slavení eucharistie v CČSH.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7817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Z relevantních textů vybraného liturgického pramene CČSH </a:t>
            </a:r>
            <a:r>
              <a:rPr lang="cs-CZ" b="1" dirty="0" smtClean="0"/>
              <a:t>sestavte</a:t>
            </a:r>
            <a:r>
              <a:rPr lang="cs-CZ" dirty="0" smtClean="0"/>
              <a:t> text eucharistické modlitby. V něm pak </a:t>
            </a:r>
            <a:r>
              <a:rPr lang="cs-CZ" b="1" dirty="0" smtClean="0"/>
              <a:t>vyhledejte a označte </a:t>
            </a:r>
            <a:r>
              <a:rPr lang="cs-CZ" dirty="0" smtClean="0"/>
              <a:t>všechna použitá slovesa. Následně formou krátké úvahy </a:t>
            </a:r>
            <a:r>
              <a:rPr lang="cs-CZ" b="1" dirty="0" smtClean="0"/>
              <a:t>srovnejte</a:t>
            </a:r>
            <a:r>
              <a:rPr lang="cs-CZ" dirty="0" smtClean="0"/>
              <a:t> ta, která charakterizují Boha, s těmi, která  charakterizují člověka. </a:t>
            </a:r>
            <a:r>
              <a:rPr lang="cs-CZ" b="1" dirty="0" smtClean="0"/>
              <a:t>Zamyslete se </a:t>
            </a:r>
            <a:r>
              <a:rPr lang="cs-CZ" dirty="0" smtClean="0"/>
              <a:t>v ní nad tím, co vypovídají o Bohu, člověku a jejich vzájemném vztahu. (S)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jaké úkoly se mohu těšit? 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Představte si, že jste přijeli do domova pro seniory slavit bohoslužbu a zapomněli jste na faře liturgickou knihu s textem eucharistické modlitby. Máte ještě asi necelou hodinu do začátku bohoslužby. Pokuste se formulovat text eucharistické modlitby, který byste pak mohli v bohoslužbě použít. </a:t>
            </a:r>
            <a:r>
              <a:rPr lang="cs-CZ" smtClean="0"/>
              <a:t>(I)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7785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179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157079" cy="1416073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Liturgie je umění slavit dar života, radovat se z něj a předávat je druhým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995159"/>
            <a:ext cx="5965672" cy="40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69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6C364-EB72-774C-8C6E-39A8BDEDB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1816"/>
            <a:ext cx="10515600" cy="2979506"/>
          </a:xfrm>
        </p:spPr>
        <p:txBody>
          <a:bodyPr>
            <a:normAutofit/>
          </a:bodyPr>
          <a:lstStyle/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Mgr. Pavel KOLÁŘ, </a:t>
            </a:r>
            <a:r>
              <a:rPr lang="cs-CZ" dirty="0" err="1" smtClean="0">
                <a:solidFill>
                  <a:schemeClr val="tx1"/>
                </a:solidFill>
              </a:rPr>
              <a:t>Th.D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Husitská teologická fakulta UK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972334-3830-8349-9C90-CD8781301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140" y="139337"/>
            <a:ext cx="4521019" cy="100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Jaké dovednosti získám?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uživatelé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cs-CZ" dirty="0" smtClean="0"/>
          </a:p>
          <a:p>
            <a:r>
              <a:rPr lang="cs-CZ" dirty="0" smtClean="0"/>
              <a:t>pracují </a:t>
            </a:r>
            <a:r>
              <a:rPr lang="cs-CZ" dirty="0"/>
              <a:t>samostatně s liturgickými </a:t>
            </a:r>
            <a:r>
              <a:rPr lang="cs-CZ" dirty="0" smtClean="0"/>
              <a:t>knihami;</a:t>
            </a:r>
          </a:p>
          <a:p>
            <a:r>
              <a:rPr lang="cs-CZ" dirty="0"/>
              <a:t>analyzují vybrané obřady, identifikují jejich jednotlivé stavební prvky, stanoví jejich vzájemné vztahy a </a:t>
            </a:r>
            <a:r>
              <a:rPr lang="cs-CZ" dirty="0" smtClean="0"/>
              <a:t>hierarchii;</a:t>
            </a:r>
          </a:p>
          <a:p>
            <a:r>
              <a:rPr lang="cs-CZ" dirty="0"/>
              <a:t>plánují realizaci konkrétního </a:t>
            </a:r>
            <a:r>
              <a:rPr lang="cs-CZ" dirty="0" smtClean="0"/>
              <a:t>obřadu.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tvůrci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4"/>
          </p:nvPr>
        </p:nvSpPr>
        <p:spPr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cs-CZ" dirty="0" smtClean="0"/>
          </a:p>
          <a:p>
            <a:r>
              <a:rPr lang="cs-CZ" dirty="0" smtClean="0"/>
              <a:t>koncept </a:t>
            </a:r>
            <a:r>
              <a:rPr lang="cs-CZ" dirty="0"/>
              <a:t>ekumenického </a:t>
            </a:r>
            <a:r>
              <a:rPr lang="cs-CZ" i="1" dirty="0" err="1" smtClean="0"/>
              <a:t>ordinis</a:t>
            </a:r>
            <a:r>
              <a:rPr lang="cs-CZ" i="1" dirty="0" smtClean="0"/>
              <a:t> </a:t>
            </a:r>
            <a:r>
              <a:rPr lang="cs-CZ" dirty="0" smtClean="0"/>
              <a:t>používají jako kritérium </a:t>
            </a:r>
            <a:r>
              <a:rPr lang="cs-CZ" dirty="0" err="1" smtClean="0"/>
              <a:t>ekumenicity</a:t>
            </a:r>
            <a:r>
              <a:rPr lang="cs-CZ" dirty="0" smtClean="0"/>
              <a:t> liturgických obřadů;</a:t>
            </a:r>
          </a:p>
          <a:p>
            <a:r>
              <a:rPr lang="cs-CZ" dirty="0"/>
              <a:t>tvoří vlastní texty základních liturgických </a:t>
            </a:r>
            <a:r>
              <a:rPr lang="cs-CZ" dirty="0" smtClean="0"/>
              <a:t>modliteb;</a:t>
            </a:r>
          </a:p>
          <a:p>
            <a:r>
              <a:rPr lang="cs-CZ" dirty="0"/>
              <a:t>vytvoří liturgický prostor z víceúčelového či funkčně jinak zaměřeného </a:t>
            </a:r>
            <a:r>
              <a:rPr lang="cs-CZ" dirty="0" smtClean="0"/>
              <a:t>prostoru;</a:t>
            </a:r>
          </a:p>
          <a:p>
            <a:r>
              <a:rPr lang="cs-CZ" dirty="0"/>
              <a:t>navrhne inovativní pastorální </a:t>
            </a:r>
            <a:r>
              <a:rPr lang="cs-CZ" dirty="0" smtClean="0"/>
              <a:t>obřad/rituál.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649" y="624110"/>
            <a:ext cx="979053" cy="97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5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Jakým tématům se budeme věnovat?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Téma </a:t>
            </a:r>
            <a:r>
              <a:rPr lang="cs-CZ" dirty="0"/>
              <a:t>1.: Vybrané liturgické reformy 16</a:t>
            </a:r>
            <a:r>
              <a:rPr lang="cs-CZ" dirty="0" smtClean="0"/>
              <a:t>.-20. </a:t>
            </a:r>
            <a:r>
              <a:rPr lang="cs-CZ" dirty="0"/>
              <a:t>století</a:t>
            </a:r>
          </a:p>
          <a:p>
            <a:r>
              <a:rPr lang="cs-CZ" dirty="0"/>
              <a:t>Téma 2.: Teologicko-liturgické zásady reformní bohoslužebné praxe CČSH</a:t>
            </a:r>
          </a:p>
          <a:p>
            <a:r>
              <a:rPr lang="cs-CZ" dirty="0"/>
              <a:t>Téma 3.: Prameny liturgické praxe CČSH</a:t>
            </a:r>
          </a:p>
          <a:p>
            <a:r>
              <a:rPr lang="cs-CZ" dirty="0"/>
              <a:t>Téma 4.: Liturgie CČSH a liturgická modlitba</a:t>
            </a:r>
          </a:p>
          <a:p>
            <a:r>
              <a:rPr lang="cs-CZ" dirty="0"/>
              <a:t>Téma 5.: Křesťanská iniciace v CČSH </a:t>
            </a:r>
            <a:endParaRPr lang="cs-CZ" dirty="0" smtClean="0"/>
          </a:p>
          <a:p>
            <a:r>
              <a:rPr lang="cs-CZ" dirty="0"/>
              <a:t>Téma 6.: Liturgická </a:t>
            </a:r>
            <a:r>
              <a:rPr lang="cs-CZ" dirty="0" err="1"/>
              <a:t>ekleziologie</a:t>
            </a:r>
            <a:r>
              <a:rPr lang="cs-CZ" dirty="0"/>
              <a:t> CČSH</a:t>
            </a:r>
          </a:p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Téma 7.: </a:t>
            </a:r>
            <a:r>
              <a:rPr lang="cs-CZ" dirty="0"/>
              <a:t>Liturgický čas v CČSH</a:t>
            </a:r>
          </a:p>
          <a:p>
            <a:r>
              <a:rPr lang="cs-CZ" dirty="0"/>
              <a:t>Téma </a:t>
            </a:r>
            <a:r>
              <a:rPr lang="cs-CZ" dirty="0" smtClean="0"/>
              <a:t>8.: </a:t>
            </a:r>
            <a:r>
              <a:rPr lang="cs-CZ" dirty="0"/>
              <a:t>Liturgický prostor v CČSH</a:t>
            </a:r>
          </a:p>
          <a:p>
            <a:r>
              <a:rPr lang="cs-CZ" dirty="0"/>
              <a:t>Téma </a:t>
            </a:r>
            <a:r>
              <a:rPr lang="cs-CZ" dirty="0" smtClean="0"/>
              <a:t>9.: </a:t>
            </a:r>
            <a:r>
              <a:rPr lang="cs-CZ" dirty="0"/>
              <a:t>Pastorální svátosti v CČSH (pokání, útěcha nemocných, manželství)</a:t>
            </a:r>
          </a:p>
          <a:p>
            <a:r>
              <a:rPr lang="cs-CZ" dirty="0"/>
              <a:t>Téma </a:t>
            </a:r>
            <a:r>
              <a:rPr lang="cs-CZ" dirty="0" smtClean="0"/>
              <a:t>10.: </a:t>
            </a:r>
            <a:r>
              <a:rPr lang="cs-CZ" dirty="0"/>
              <a:t>Nesvátostné obřady v CČSH (pohřeb)</a:t>
            </a:r>
          </a:p>
          <a:p>
            <a:r>
              <a:rPr lang="cs-CZ" dirty="0"/>
              <a:t>Téma </a:t>
            </a:r>
            <a:r>
              <a:rPr lang="cs-CZ" dirty="0" smtClean="0"/>
              <a:t>11.: </a:t>
            </a:r>
            <a:r>
              <a:rPr lang="cs-CZ" dirty="0"/>
              <a:t>Liturgická gesta, postoje a </a:t>
            </a:r>
            <a:r>
              <a:rPr lang="cs-CZ" dirty="0" err="1"/>
              <a:t>paramenta</a:t>
            </a:r>
            <a:r>
              <a:rPr lang="cs-CZ" dirty="0"/>
              <a:t> v CČSH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528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Čekají mne grafické </a:t>
            </a:r>
            <a:r>
              <a:rPr lang="cs-CZ" dirty="0" smtClean="0"/>
              <a:t>organizéry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typy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Myšlenková mapa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</a:t>
            </a:r>
            <a:r>
              <a:rPr lang="cs-CZ" dirty="0" err="1" smtClean="0"/>
              <a:t>Organogram</a:t>
            </a: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</a:t>
            </a:r>
            <a:r>
              <a:rPr lang="cs-CZ" dirty="0" err="1" smtClean="0"/>
              <a:t>Timeline</a:t>
            </a: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Strom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Cibule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možnosti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Vše na jednom místě a vždy při ruce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Uspořádání tématu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Uspořádání textů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Komparace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Přehled vývoje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Vzájemné vztahy prvků</a:t>
            </a:r>
          </a:p>
        </p:txBody>
      </p:sp>
    </p:spTree>
    <p:extLst>
      <p:ext uri="{BB962C8B-B14F-4D97-AF65-F5344CB8AC3E}">
        <p14:creationId xmlns:p14="http://schemas.microsoft.com/office/powerpoint/2010/main" val="79098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Organizéry vypadají takto</a:t>
            </a:r>
            <a:endParaRPr lang="cs-CZ" dirty="0"/>
          </a:p>
        </p:txBody>
      </p:sp>
      <p:sp>
        <p:nvSpPr>
          <p:cNvPr id="19" name="Zástupný symbol pro obsah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/>
              <a:t>m</a:t>
            </a:r>
            <a:r>
              <a:rPr lang="cs-CZ" sz="2400" dirty="0" smtClean="0"/>
              <a:t>yšlenková mapa</a:t>
            </a:r>
          </a:p>
          <a:p>
            <a:r>
              <a:rPr lang="cs-CZ" sz="2400" dirty="0" err="1"/>
              <a:t>o</a:t>
            </a:r>
            <a:r>
              <a:rPr lang="cs-CZ" sz="2400" dirty="0" err="1" smtClean="0"/>
              <a:t>rganogram</a:t>
            </a:r>
            <a:endParaRPr lang="cs-CZ" sz="2400" dirty="0" smtClean="0"/>
          </a:p>
          <a:p>
            <a:r>
              <a:rPr lang="cs-CZ" sz="2400" dirty="0"/>
              <a:t>s</a:t>
            </a:r>
            <a:r>
              <a:rPr lang="cs-CZ" sz="2400" dirty="0" smtClean="0"/>
              <a:t>plit </a:t>
            </a:r>
            <a:r>
              <a:rPr lang="cs-CZ" sz="2400" dirty="0" err="1" smtClean="0"/>
              <a:t>tree</a:t>
            </a:r>
            <a:endParaRPr lang="cs-CZ" sz="2400" dirty="0" smtClean="0"/>
          </a:p>
          <a:p>
            <a:r>
              <a:rPr lang="cs-CZ" sz="2400" dirty="0" err="1"/>
              <a:t>t</a:t>
            </a:r>
            <a:r>
              <a:rPr lang="cs-CZ" sz="2400" dirty="0" err="1" smtClean="0"/>
              <a:t>ime</a:t>
            </a:r>
            <a:r>
              <a:rPr lang="cs-CZ" sz="2400" dirty="0" smtClean="0"/>
              <a:t> line</a:t>
            </a:r>
          </a:p>
          <a:p>
            <a:pPr algn="r"/>
            <a:endParaRPr lang="cs-CZ" sz="24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451936"/>
              </p:ext>
            </p:extLst>
          </p:nvPr>
        </p:nvGraphicFramePr>
        <p:xfrm>
          <a:off x="4280697" y="731520"/>
          <a:ext cx="7532046" cy="93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Objekt prostředí balíčkovače" showAsIcon="1" r:id="rId3" imgW="3547440" imgH="437400" progId="Package">
                  <p:embed/>
                </p:oleObj>
              </mc:Choice>
              <mc:Fallback>
                <p:oleObj name="Objekt prostředí balíčkovače" showAsIcon="1" r:id="rId3" imgW="354744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0697" y="731520"/>
                        <a:ext cx="7532046" cy="930132"/>
                      </a:xfrm>
                      <a:prstGeom prst="rect">
                        <a:avLst/>
                      </a:prstGeom>
                      <a:blipFill dpi="0" rotWithShape="1">
                        <a:blip r:embed="rId5">
                          <a:alphaModFix amt="34000"/>
                        </a:blip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67300"/>
              </p:ext>
            </p:extLst>
          </p:nvPr>
        </p:nvGraphicFramePr>
        <p:xfrm>
          <a:off x="4280697" y="2031802"/>
          <a:ext cx="6445690" cy="1143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Objekt prostředí balíčkovače" showAsIcon="1" r:id="rId6" imgW="2302560" imgH="437400" progId="Package">
                  <p:embed/>
                </p:oleObj>
              </mc:Choice>
              <mc:Fallback>
                <p:oleObj name="Objekt prostředí balíčkovače" showAsIcon="1" r:id="rId6" imgW="230256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80697" y="2031802"/>
                        <a:ext cx="6445690" cy="1143001"/>
                      </a:xfrm>
                      <a:prstGeom prst="rect">
                        <a:avLst/>
                      </a:prstGeom>
                      <a:blipFill>
                        <a:blip r:embed="rId5">
                          <a:alphaModFix amt="34000"/>
                        </a:blip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850951"/>
              </p:ext>
            </p:extLst>
          </p:nvPr>
        </p:nvGraphicFramePr>
        <p:xfrm>
          <a:off x="4280697" y="3546550"/>
          <a:ext cx="6445690" cy="1069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Objekt prostředí balíčkovače" showAsIcon="1" r:id="rId8" imgW="1425600" imgH="437400" progId="Package">
                  <p:embed/>
                </p:oleObj>
              </mc:Choice>
              <mc:Fallback>
                <p:oleObj name="Objekt prostředí balíčkovače" showAsIcon="1" r:id="rId8" imgW="142560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80697" y="3546550"/>
                        <a:ext cx="6445690" cy="1069092"/>
                      </a:xfrm>
                      <a:prstGeom prst="rect">
                        <a:avLst/>
                      </a:prstGeom>
                      <a:blipFill>
                        <a:blip r:embed="rId5">
                          <a:alphaModFix amt="34000"/>
                        </a:blip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610641"/>
              </p:ext>
            </p:extLst>
          </p:nvPr>
        </p:nvGraphicFramePr>
        <p:xfrm>
          <a:off x="4280697" y="4926823"/>
          <a:ext cx="6771495" cy="1062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Objekt prostředí balíčkovače" showAsIcon="1" r:id="rId10" imgW="2792880" imgH="437400" progId="Package">
                  <p:embed/>
                </p:oleObj>
              </mc:Choice>
              <mc:Fallback>
                <p:oleObj name="Objekt prostředí balíčkovače" showAsIcon="1" r:id="rId10" imgW="279288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80697" y="4926823"/>
                        <a:ext cx="6771495" cy="1062497"/>
                      </a:xfrm>
                      <a:prstGeom prst="rect">
                        <a:avLst/>
                      </a:prstGeom>
                      <a:blipFill>
                        <a:blip r:embed="rId5">
                          <a:alphaModFix amt="34000"/>
                        </a:blip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655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Který učební styl je mi nejbližší?</a:t>
            </a:r>
            <a:endParaRPr lang="cs-CZ" i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smyslové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dostatek praktických příkladů</a:t>
            </a:r>
            <a:r>
              <a:rPr lang="cs-CZ" dirty="0"/>
              <a:t> </a:t>
            </a:r>
            <a:r>
              <a:rPr lang="cs-CZ" dirty="0" smtClean="0"/>
              <a:t>ze života</a:t>
            </a:r>
          </a:p>
          <a:p>
            <a:r>
              <a:rPr lang="cs-CZ" dirty="0"/>
              <a:t>h</a:t>
            </a:r>
            <a:r>
              <a:rPr lang="cs-CZ" dirty="0" smtClean="0"/>
              <a:t>odně (stereotypického) procvičování k zažití učiva</a:t>
            </a:r>
          </a:p>
          <a:p>
            <a:r>
              <a:rPr lang="cs-CZ" dirty="0"/>
              <a:t>v</a:t>
            </a:r>
            <a:r>
              <a:rPr lang="cs-CZ" dirty="0" smtClean="0"/>
              <a:t>idět souvislost mezi novým učivem a tím, co již znají</a:t>
            </a:r>
          </a:p>
          <a:p>
            <a:r>
              <a:rPr lang="cs-CZ" dirty="0"/>
              <a:t>j</a:t>
            </a:r>
            <a:r>
              <a:rPr lang="cs-CZ" dirty="0" smtClean="0"/>
              <a:t>asně sdělit, co od nich požadujeme, nejlépe názorným příkladem</a:t>
            </a:r>
          </a:p>
          <a:p>
            <a:r>
              <a:rPr lang="cs-CZ" dirty="0"/>
              <a:t>č</a:t>
            </a:r>
            <a:r>
              <a:rPr lang="cs-CZ" dirty="0" smtClean="0"/>
              <a:t>astá zpětná vazba, že pracují správně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intuitivní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asazovat učivo do širších souvislostí</a:t>
            </a:r>
          </a:p>
          <a:p>
            <a:r>
              <a:rPr lang="cs-CZ" dirty="0" smtClean="0"/>
              <a:t>procvičovat učivo různými způsoby, s minimem rutiny a stereotypu</a:t>
            </a:r>
          </a:p>
          <a:p>
            <a:r>
              <a:rPr lang="cs-CZ" dirty="0"/>
              <a:t>m</a:t>
            </a:r>
            <a:r>
              <a:rPr lang="cs-CZ" dirty="0" smtClean="0"/>
              <a:t>ít možnost sami si úkoly vymýšlet</a:t>
            </a:r>
          </a:p>
          <a:p>
            <a:r>
              <a:rPr lang="cs-CZ" dirty="0"/>
              <a:t>m</a:t>
            </a:r>
            <a:r>
              <a:rPr lang="cs-CZ" dirty="0" smtClean="0"/>
              <a:t>ít možnost objevovat a zkoušet vlastní řešení úkolů</a:t>
            </a:r>
          </a:p>
          <a:p>
            <a:r>
              <a:rPr lang="cs-CZ" dirty="0"/>
              <a:t>v</a:t>
            </a:r>
            <a:r>
              <a:rPr lang="cs-CZ" dirty="0" smtClean="0"/>
              <a:t>ětší toleranci k chybám, které vznikají nepozorností, resp. netrpělivostí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9321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okračování učebních stylů …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Introverze a smysly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/>
              <a:t>j</a:t>
            </a:r>
            <a:r>
              <a:rPr lang="cs-CZ" b="1" dirty="0" smtClean="0"/>
              <a:t>asné cíle, zadání a postupy</a:t>
            </a:r>
          </a:p>
          <a:p>
            <a:r>
              <a:rPr lang="cs-CZ" dirty="0" smtClean="0"/>
              <a:t>laboratorní práce, nácvik</a:t>
            </a:r>
            <a:endParaRPr lang="cs-CZ" dirty="0"/>
          </a:p>
          <a:p>
            <a:r>
              <a:rPr lang="cs-CZ" dirty="0"/>
              <a:t>n</a:t>
            </a:r>
            <a:r>
              <a:rPr lang="cs-CZ" dirty="0" smtClean="0"/>
              <a:t>ázorné ukázky a demonstrace</a:t>
            </a:r>
          </a:p>
          <a:p>
            <a:r>
              <a:rPr lang="cs-CZ" dirty="0"/>
              <a:t>č</a:t>
            </a:r>
            <a:r>
              <a:rPr lang="cs-CZ" dirty="0" smtClean="0"/>
              <a:t>tení a přemýšlení</a:t>
            </a:r>
          </a:p>
          <a:p>
            <a:r>
              <a:rPr lang="cs-CZ" dirty="0"/>
              <a:t>p</a:t>
            </a:r>
            <a:r>
              <a:rPr lang="cs-CZ" dirty="0" smtClean="0"/>
              <a:t>raktické pomůcky</a:t>
            </a:r>
          </a:p>
          <a:p>
            <a:r>
              <a:rPr lang="cs-CZ" dirty="0"/>
              <a:t>ř</a:t>
            </a:r>
            <a:r>
              <a:rPr lang="cs-CZ" dirty="0" smtClean="0"/>
              <a:t>ízená výuka s jasnými pokyny</a:t>
            </a:r>
          </a:p>
          <a:p>
            <a:r>
              <a:rPr lang="cs-CZ" dirty="0"/>
              <a:t>p</a:t>
            </a:r>
            <a:r>
              <a:rPr lang="cs-CZ" dirty="0" smtClean="0"/>
              <a:t>ísemné úkoly s jasným zadáním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Extraverze a smysly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/>
              <a:t>p</a:t>
            </a:r>
            <a:r>
              <a:rPr lang="cs-CZ" b="1" dirty="0" smtClean="0"/>
              <a:t>raktické konkrétní činnosti</a:t>
            </a:r>
            <a:endParaRPr lang="cs-CZ" b="1" dirty="0"/>
          </a:p>
          <a:p>
            <a:r>
              <a:rPr lang="cs-CZ" dirty="0" smtClean="0"/>
              <a:t>videa</a:t>
            </a:r>
          </a:p>
          <a:p>
            <a:r>
              <a:rPr lang="cs-CZ" dirty="0"/>
              <a:t>s</a:t>
            </a:r>
            <a:r>
              <a:rPr lang="cs-CZ" dirty="0" smtClean="0"/>
              <a:t>kupinové projekty</a:t>
            </a:r>
          </a:p>
          <a:p>
            <a:r>
              <a:rPr lang="cs-CZ" dirty="0"/>
              <a:t>s</a:t>
            </a:r>
            <a:r>
              <a:rPr lang="cs-CZ" dirty="0" smtClean="0"/>
              <a:t>outěže a hry</a:t>
            </a:r>
            <a:endParaRPr lang="cs-CZ" dirty="0"/>
          </a:p>
          <a:p>
            <a:r>
              <a:rPr lang="cs-CZ" dirty="0"/>
              <a:t>f</a:t>
            </a:r>
            <a:r>
              <a:rPr lang="cs-CZ" dirty="0" smtClean="0"/>
              <a:t>yzické aktivity</a:t>
            </a:r>
          </a:p>
          <a:p>
            <a:r>
              <a:rPr lang="cs-CZ" dirty="0"/>
              <a:t>p</a:t>
            </a:r>
            <a:r>
              <a:rPr lang="cs-CZ" dirty="0" smtClean="0"/>
              <a:t>raktické pomůcky</a:t>
            </a:r>
          </a:p>
          <a:p>
            <a:r>
              <a:rPr lang="cs-CZ" dirty="0"/>
              <a:t>p</a:t>
            </a:r>
            <a:r>
              <a:rPr lang="cs-CZ" dirty="0" smtClean="0"/>
              <a:t>ísně, satira a parodie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8356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 závěr </a:t>
            </a:r>
            <a:r>
              <a:rPr lang="cs-CZ" dirty="0"/>
              <a:t>učebních </a:t>
            </a:r>
            <a:r>
              <a:rPr lang="cs-CZ" dirty="0" smtClean="0"/>
              <a:t>stylů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Introverze a intuice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cs-CZ" b="1" dirty="0"/>
              <a:t>m</a:t>
            </a:r>
            <a:r>
              <a:rPr lang="cs-CZ" b="1" dirty="0" smtClean="0"/>
              <a:t>ožnost volby a tvořivého objevování</a:t>
            </a:r>
            <a:endParaRPr lang="cs-CZ" b="1" dirty="0"/>
          </a:p>
          <a:p>
            <a:r>
              <a:rPr lang="cs-CZ" dirty="0"/>
              <a:t>č</a:t>
            </a:r>
            <a:r>
              <a:rPr lang="cs-CZ" dirty="0" smtClean="0"/>
              <a:t>tení</a:t>
            </a:r>
          </a:p>
          <a:p>
            <a:r>
              <a:rPr lang="cs-CZ" dirty="0"/>
              <a:t>v</a:t>
            </a:r>
            <a:r>
              <a:rPr lang="cs-CZ" dirty="0" smtClean="0"/>
              <a:t>ýzkum a bádání</a:t>
            </a:r>
          </a:p>
          <a:p>
            <a:r>
              <a:rPr lang="cs-CZ" dirty="0"/>
              <a:t>o</a:t>
            </a:r>
            <a:r>
              <a:rPr lang="cs-CZ" dirty="0" smtClean="0"/>
              <a:t>tevřené úkoly podněcující fantazii</a:t>
            </a:r>
          </a:p>
          <a:p>
            <a:r>
              <a:rPr lang="cs-CZ" dirty="0" smtClean="0"/>
              <a:t>sebeřízení při učení</a:t>
            </a:r>
          </a:p>
          <a:p>
            <a:r>
              <a:rPr lang="cs-CZ" dirty="0"/>
              <a:t>h</a:t>
            </a:r>
            <a:r>
              <a:rPr lang="cs-CZ" dirty="0" smtClean="0"/>
              <a:t>lavolamy a záhady</a:t>
            </a:r>
          </a:p>
          <a:p>
            <a:r>
              <a:rPr lang="cs-CZ" dirty="0"/>
              <a:t>s</a:t>
            </a:r>
            <a:r>
              <a:rPr lang="cs-CZ" dirty="0" smtClean="0"/>
              <a:t>amostatné a svobodné samostudium</a:t>
            </a:r>
          </a:p>
          <a:p>
            <a:r>
              <a:rPr lang="cs-CZ" dirty="0" smtClean="0"/>
              <a:t>Individuální projekty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Extraverze a intuice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cs-CZ" b="1" dirty="0" smtClean="0"/>
              <a:t>dynamické a tvořivé aktivity</a:t>
            </a:r>
            <a:endParaRPr lang="cs-CZ" b="1" dirty="0"/>
          </a:p>
          <a:p>
            <a:r>
              <a:rPr lang="cs-CZ" dirty="0"/>
              <a:t>ř</a:t>
            </a:r>
            <a:r>
              <a:rPr lang="cs-CZ" dirty="0" smtClean="0"/>
              <a:t>ešení problému</a:t>
            </a:r>
          </a:p>
          <a:p>
            <a:r>
              <a:rPr lang="cs-CZ" dirty="0"/>
              <a:t>i</a:t>
            </a:r>
            <a:r>
              <a:rPr lang="cs-CZ" dirty="0" smtClean="0"/>
              <a:t>mprovizace, drama, hraní rolí</a:t>
            </a:r>
          </a:p>
          <a:p>
            <a:r>
              <a:rPr lang="cs-CZ" dirty="0"/>
              <a:t>d</a:t>
            </a:r>
            <a:r>
              <a:rPr lang="cs-CZ" dirty="0" smtClean="0"/>
              <a:t>iskuze a debaty </a:t>
            </a:r>
          </a:p>
          <a:p>
            <a:r>
              <a:rPr lang="cs-CZ" dirty="0" smtClean="0"/>
              <a:t>experimentování a exkurze</a:t>
            </a:r>
          </a:p>
          <a:p>
            <a:r>
              <a:rPr lang="cs-CZ" dirty="0"/>
              <a:t>s</a:t>
            </a:r>
            <a:r>
              <a:rPr lang="cs-CZ" dirty="0" smtClean="0"/>
              <a:t>kupinové projekty a učení ostatních</a:t>
            </a:r>
          </a:p>
          <a:p>
            <a:r>
              <a:rPr lang="cs-CZ" dirty="0" smtClean="0"/>
              <a:t>práce s idejemi – s myšlenkami a nápady</a:t>
            </a:r>
          </a:p>
          <a:p>
            <a:r>
              <a:rPr lang="cs-CZ" dirty="0"/>
              <a:t>v</a:t>
            </a:r>
            <a:r>
              <a:rPr lang="cs-CZ" dirty="0" smtClean="0"/>
              <a:t>yvíjení modelů</a:t>
            </a:r>
          </a:p>
        </p:txBody>
      </p:sp>
    </p:spTree>
    <p:extLst>
      <p:ext uri="{BB962C8B-B14F-4D97-AF65-F5344CB8AC3E}">
        <p14:creationId xmlns:p14="http://schemas.microsoft.com/office/powerpoint/2010/main" val="29336881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293</TotalTime>
  <Words>841</Words>
  <Application>Microsoft Office PowerPoint</Application>
  <PresentationFormat>Širokoúhlá obrazovka</PresentationFormat>
  <Paragraphs>153</Paragraphs>
  <Slides>16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Wingdings</vt:lpstr>
      <vt:lpstr>Retrospektiva</vt:lpstr>
      <vt:lpstr>Objekt prostředí balíčkovače</vt:lpstr>
      <vt:lpstr>LITURGIKA CČSH  vybrané didaktické prostředky</vt:lpstr>
      <vt:lpstr>Prezentace aplikace PowerPoint</vt:lpstr>
      <vt:lpstr>Jaké dovednosti získám?</vt:lpstr>
      <vt:lpstr>Jakým tématům se budeme věnovat?</vt:lpstr>
      <vt:lpstr>Čekají mne grafické organizéry</vt:lpstr>
      <vt:lpstr>Organizéry vypadají takto</vt:lpstr>
      <vt:lpstr>Který učební styl je mi nejbližší?</vt:lpstr>
      <vt:lpstr>pokračování učebních stylů …</vt:lpstr>
      <vt:lpstr>… závěr učebních stylů</vt:lpstr>
      <vt:lpstr>Příklad znalostí a dovedností, které získám studiem:  Liturgie CČSH a liturgická modlitba</vt:lpstr>
      <vt:lpstr>Jaké formy testování mne čekají?</vt:lpstr>
      <vt:lpstr>(auto)testy</vt:lpstr>
      <vt:lpstr>(auto)testy</vt:lpstr>
      <vt:lpstr>Na jaké úkoly se mohu těšit? )</vt:lpstr>
      <vt:lpstr>Prezentace aplikace PowerPoint</vt:lpstr>
      <vt:lpstr>Liturgie je umění slavit dar života, radovat se z něj a předávat je druhým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LITURGIKA CČSH  vybrané didaktické prostředky</dc:title>
  <dc:creator>Pavel Kolář</dc:creator>
  <cp:lastModifiedBy>Pavel Kolář</cp:lastModifiedBy>
  <cp:revision>36</cp:revision>
  <dcterms:created xsi:type="dcterms:W3CDTF">2019-09-30T14:44:45Z</dcterms:created>
  <dcterms:modified xsi:type="dcterms:W3CDTF">2020-04-18T17:15:32Z</dcterms:modified>
</cp:coreProperties>
</file>