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0" r:id="rId3"/>
    <p:sldId id="256" r:id="rId4"/>
    <p:sldId id="257" r:id="rId5"/>
    <p:sldId id="258" r:id="rId6"/>
    <p:sldId id="262"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1387586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309256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19F997-B238-48EB-9336-78FF6EE09A7F}"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9413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850252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19F997-B238-48EB-9336-78FF6EE09A7F}"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935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2956180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177073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271638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405863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DAC2791E-7F0F-475D-AC9E-50A5DBD50514}" type="datetimeFigureOut">
              <a:rPr lang="cs-CZ" smtClean="0"/>
              <a:t>05.10.2020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133324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423435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AC2791E-7F0F-475D-AC9E-50A5DBD50514}" type="datetimeFigureOut">
              <a:rPr lang="cs-CZ" smtClean="0"/>
              <a:t>05.10.2020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386459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AC2791E-7F0F-475D-AC9E-50A5DBD50514}" type="datetimeFigureOut">
              <a:rPr lang="cs-CZ" smtClean="0"/>
              <a:t>05.10.2020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377564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2791E-7F0F-475D-AC9E-50A5DBD50514}" type="datetimeFigureOut">
              <a:rPr lang="cs-CZ" smtClean="0"/>
              <a:t>05.10.2020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1904563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479018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DAC2791E-7F0F-475D-AC9E-50A5DBD50514}" type="datetimeFigureOut">
              <a:rPr lang="cs-CZ" smtClean="0"/>
              <a:t>05.10.2020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19F997-B238-48EB-9336-78FF6EE09A7F}" type="slidenum">
              <a:rPr lang="cs-CZ" smtClean="0"/>
              <a:t>‹#›</a:t>
            </a:fld>
            <a:endParaRPr lang="cs-CZ"/>
          </a:p>
        </p:txBody>
      </p:sp>
    </p:spTree>
    <p:extLst>
      <p:ext uri="{BB962C8B-B14F-4D97-AF65-F5344CB8AC3E}">
        <p14:creationId xmlns:p14="http://schemas.microsoft.com/office/powerpoint/2010/main" val="3760479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C2791E-7F0F-475D-AC9E-50A5DBD50514}" type="datetimeFigureOut">
              <a:rPr lang="cs-CZ" smtClean="0"/>
              <a:t>05.10.2020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219F997-B238-48EB-9336-78FF6EE09A7F}" type="slidenum">
              <a:rPr lang="cs-CZ" smtClean="0"/>
              <a:t>‹#›</a:t>
            </a:fld>
            <a:endParaRPr lang="cs-CZ"/>
          </a:p>
        </p:txBody>
      </p:sp>
    </p:spTree>
    <p:extLst>
      <p:ext uri="{BB962C8B-B14F-4D97-AF65-F5344CB8AC3E}">
        <p14:creationId xmlns:p14="http://schemas.microsoft.com/office/powerpoint/2010/main" val="1450821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Course</a:t>
            </a:r>
            <a:r>
              <a:rPr lang="cs-CZ" b="1" dirty="0"/>
              <a:t> </a:t>
            </a:r>
            <a:r>
              <a:rPr lang="cs-CZ" b="1" dirty="0" err="1"/>
              <a:t>description</a:t>
            </a:r>
            <a:endParaRPr lang="cs-CZ" b="1" dirty="0"/>
          </a:p>
        </p:txBody>
      </p:sp>
      <p:sp>
        <p:nvSpPr>
          <p:cNvPr id="3" name="Zástupný symbol pro obsah 2"/>
          <p:cNvSpPr>
            <a:spLocks noGrp="1"/>
          </p:cNvSpPr>
          <p:nvPr>
            <p:ph idx="1"/>
          </p:nvPr>
        </p:nvSpPr>
        <p:spPr>
          <a:xfrm>
            <a:off x="2589212" y="2146126"/>
            <a:ext cx="8915400" cy="3777622"/>
          </a:xfrm>
        </p:spPr>
        <p:txBody>
          <a:bodyPr>
            <a:normAutofit/>
          </a:bodyPr>
          <a:lstStyle/>
          <a:p>
            <a:r>
              <a:rPr lang="en-US" dirty="0"/>
              <a:t>The objective of the course is to develop grammatical competence in students, to acquire academic vocabulary, and to enhance all four language skills with regard to the needs of university students. The leaving level of English in this course is B2</a:t>
            </a:r>
            <a:r>
              <a:rPr lang="cs-CZ" dirty="0"/>
              <a:t>-</a:t>
            </a:r>
            <a:r>
              <a:rPr lang="en-US" dirty="0"/>
              <a:t>.  </a:t>
            </a:r>
            <a:endParaRPr lang="cs-CZ" dirty="0"/>
          </a:p>
          <a:p>
            <a:r>
              <a:rPr lang="cs-CZ" dirty="0" err="1"/>
              <a:t>This</a:t>
            </a:r>
            <a:r>
              <a:rPr lang="cs-CZ" dirty="0"/>
              <a:t> </a:t>
            </a:r>
            <a:r>
              <a:rPr lang="cs-CZ" b="1" dirty="0" err="1"/>
              <a:t>blended</a:t>
            </a:r>
            <a:r>
              <a:rPr lang="cs-CZ" b="1" dirty="0"/>
              <a:t> learning </a:t>
            </a:r>
            <a:r>
              <a:rPr lang="cs-CZ" b="1" dirty="0" err="1"/>
              <a:t>course</a:t>
            </a:r>
            <a:r>
              <a:rPr lang="cs-CZ" b="1" dirty="0"/>
              <a:t> </a:t>
            </a:r>
            <a:r>
              <a:rPr lang="cs-CZ" dirty="0" err="1"/>
              <a:t>introduces</a:t>
            </a:r>
            <a:r>
              <a:rPr lang="cs-CZ" dirty="0"/>
              <a:t> </a:t>
            </a:r>
            <a:r>
              <a:rPr lang="cs-CZ" dirty="0" err="1"/>
              <a:t>students</a:t>
            </a:r>
            <a:r>
              <a:rPr lang="cs-CZ" dirty="0"/>
              <a:t> to </a:t>
            </a:r>
            <a:r>
              <a:rPr lang="en-US" dirty="0"/>
              <a:t>academic skills </a:t>
            </a:r>
            <a:r>
              <a:rPr lang="cs-CZ" dirty="0"/>
              <a:t>via 1 </a:t>
            </a:r>
            <a:r>
              <a:rPr lang="cs-CZ" dirty="0" err="1"/>
              <a:t>contact</a:t>
            </a:r>
            <a:r>
              <a:rPr lang="cs-CZ" dirty="0"/>
              <a:t> </a:t>
            </a:r>
            <a:r>
              <a:rPr lang="cs-CZ" dirty="0" err="1"/>
              <a:t>lesson</a:t>
            </a:r>
            <a:r>
              <a:rPr lang="cs-CZ" dirty="0"/>
              <a:t> (in case </a:t>
            </a:r>
            <a:r>
              <a:rPr lang="cs-CZ" dirty="0" err="1"/>
              <a:t>of</a:t>
            </a:r>
            <a:r>
              <a:rPr lang="cs-CZ" dirty="0"/>
              <a:t> distance learning via ZOOM) and a set </a:t>
            </a:r>
            <a:r>
              <a:rPr lang="cs-CZ" dirty="0" err="1"/>
              <a:t>of</a:t>
            </a:r>
            <a:r>
              <a:rPr lang="cs-CZ" dirty="0"/>
              <a:t> </a:t>
            </a:r>
            <a:r>
              <a:rPr lang="cs-CZ" dirty="0" err="1"/>
              <a:t>autonomous</a:t>
            </a:r>
            <a:r>
              <a:rPr lang="cs-CZ" dirty="0"/>
              <a:t> online </a:t>
            </a:r>
            <a:r>
              <a:rPr lang="cs-CZ" dirty="0" err="1"/>
              <a:t>activities</a:t>
            </a:r>
            <a:r>
              <a:rPr lang="cs-CZ" dirty="0"/>
              <a:t> </a:t>
            </a:r>
            <a:r>
              <a:rPr lang="cs-CZ" dirty="0" err="1"/>
              <a:t>provided</a:t>
            </a:r>
            <a:r>
              <a:rPr lang="cs-CZ" dirty="0"/>
              <a:t> by </a:t>
            </a:r>
            <a:r>
              <a:rPr lang="cs-CZ" dirty="0" err="1"/>
              <a:t>the</a:t>
            </a:r>
            <a:r>
              <a:rPr lang="cs-CZ" dirty="0"/>
              <a:t> </a:t>
            </a:r>
            <a:r>
              <a:rPr lang="cs-CZ" dirty="0" err="1"/>
              <a:t>Moodle</a:t>
            </a:r>
            <a:r>
              <a:rPr lang="cs-CZ" dirty="0"/>
              <a:t> </a:t>
            </a:r>
            <a:r>
              <a:rPr lang="cs-CZ" dirty="0" err="1"/>
              <a:t>platform</a:t>
            </a:r>
            <a:r>
              <a:rPr lang="cs-CZ" dirty="0"/>
              <a:t>.</a:t>
            </a:r>
          </a:p>
          <a:p>
            <a:r>
              <a:rPr lang="cs-CZ" dirty="0" err="1"/>
              <a:t>Textbook</a:t>
            </a:r>
            <a:r>
              <a:rPr lang="cs-CZ" dirty="0"/>
              <a:t>: </a:t>
            </a:r>
            <a:r>
              <a:rPr lang="cs-CZ" dirty="0" err="1"/>
              <a:t>Brook</a:t>
            </a:r>
            <a:r>
              <a:rPr lang="cs-CZ" dirty="0"/>
              <a:t>-Hart, G., </a:t>
            </a:r>
            <a:r>
              <a:rPr lang="cs-CZ" dirty="0" err="1"/>
              <a:t>Jakeman</a:t>
            </a:r>
            <a:r>
              <a:rPr lang="cs-CZ" dirty="0"/>
              <a:t>, V. </a:t>
            </a:r>
            <a:r>
              <a:rPr lang="cs-CZ" dirty="0" err="1"/>
              <a:t>Complete</a:t>
            </a:r>
            <a:r>
              <a:rPr lang="cs-CZ" dirty="0"/>
              <a:t> IELTS </a:t>
            </a:r>
            <a:r>
              <a:rPr lang="cs-CZ" dirty="0" err="1"/>
              <a:t>Bands</a:t>
            </a:r>
            <a:r>
              <a:rPr lang="cs-CZ" dirty="0"/>
              <a:t> 5-6.5 (</a:t>
            </a:r>
            <a:r>
              <a:rPr lang="cs-CZ" dirty="0" err="1"/>
              <a:t>Students</a:t>
            </a:r>
            <a:r>
              <a:rPr lang="cs-CZ" dirty="0"/>
              <a:t>' </a:t>
            </a:r>
            <a:r>
              <a:rPr lang="cs-CZ" dirty="0" err="1"/>
              <a:t>Book</a:t>
            </a:r>
            <a:r>
              <a:rPr lang="cs-CZ" dirty="0"/>
              <a:t>), CUP, 2012. </a:t>
            </a:r>
          </a:p>
          <a:p>
            <a:r>
              <a:rPr lang="cs-CZ" dirty="0" err="1"/>
              <a:t>Units</a:t>
            </a:r>
            <a:r>
              <a:rPr lang="cs-CZ" dirty="0"/>
              <a:t> 1-8</a:t>
            </a:r>
          </a:p>
        </p:txBody>
      </p:sp>
    </p:spTree>
    <p:extLst>
      <p:ext uri="{BB962C8B-B14F-4D97-AF65-F5344CB8AC3E}">
        <p14:creationId xmlns:p14="http://schemas.microsoft.com/office/powerpoint/2010/main" val="263074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Credit</a:t>
            </a:r>
            <a:r>
              <a:rPr lang="cs-CZ" b="1" dirty="0"/>
              <a:t> </a:t>
            </a:r>
            <a:r>
              <a:rPr lang="cs-CZ" b="1" dirty="0" err="1"/>
              <a:t>requirements</a:t>
            </a:r>
            <a:endParaRPr lang="cs-CZ" b="1" dirty="0"/>
          </a:p>
        </p:txBody>
      </p:sp>
      <p:sp>
        <p:nvSpPr>
          <p:cNvPr id="3" name="Zástupný symbol pro obsah 2"/>
          <p:cNvSpPr>
            <a:spLocks noGrp="1"/>
          </p:cNvSpPr>
          <p:nvPr>
            <p:ph idx="1"/>
          </p:nvPr>
        </p:nvSpPr>
        <p:spPr/>
        <p:txBody>
          <a:bodyPr/>
          <a:lstStyle/>
          <a:p>
            <a:r>
              <a:rPr lang="en-US" dirty="0"/>
              <a:t>The course is assigned </a:t>
            </a:r>
            <a:r>
              <a:rPr lang="cs-CZ" dirty="0"/>
              <a:t>3</a:t>
            </a:r>
            <a:r>
              <a:rPr lang="en-US" dirty="0"/>
              <a:t> credits accrued after completion of the following conditions</a:t>
            </a:r>
            <a:r>
              <a:rPr lang="cs-CZ" dirty="0"/>
              <a:t>:</a:t>
            </a:r>
            <a:endParaRPr lang="en-US" dirty="0"/>
          </a:p>
          <a:p>
            <a:r>
              <a:rPr lang="en-US" dirty="0"/>
              <a:t>Attendance (</a:t>
            </a:r>
            <a:r>
              <a:rPr lang="cs-CZ" dirty="0"/>
              <a:t>50</a:t>
            </a:r>
            <a:r>
              <a:rPr lang="en-US" dirty="0"/>
              <a:t>% of </a:t>
            </a:r>
            <a:r>
              <a:rPr lang="cs-CZ" dirty="0" err="1"/>
              <a:t>all</a:t>
            </a:r>
            <a:r>
              <a:rPr lang="cs-CZ" dirty="0"/>
              <a:t> </a:t>
            </a:r>
            <a:r>
              <a:rPr lang="cs-CZ" dirty="0" err="1"/>
              <a:t>contact</a:t>
            </a:r>
            <a:r>
              <a:rPr lang="en-US" dirty="0"/>
              <a:t> sessions)</a:t>
            </a:r>
          </a:p>
          <a:p>
            <a:r>
              <a:rPr lang="en-US" dirty="0"/>
              <a:t>Active work during sessions</a:t>
            </a:r>
            <a:endParaRPr lang="cs-CZ" dirty="0"/>
          </a:p>
          <a:p>
            <a:r>
              <a:rPr lang="cs-CZ" dirty="0"/>
              <a:t>Meeting </a:t>
            </a:r>
            <a:r>
              <a:rPr lang="cs-CZ" dirty="0" err="1"/>
              <a:t>the</a:t>
            </a:r>
            <a:r>
              <a:rPr lang="cs-CZ" dirty="0"/>
              <a:t> </a:t>
            </a:r>
            <a:r>
              <a:rPr lang="cs-CZ" dirty="0" err="1"/>
              <a:t>deadlines</a:t>
            </a:r>
            <a:r>
              <a:rPr lang="cs-CZ" dirty="0"/>
              <a:t> in </a:t>
            </a:r>
            <a:r>
              <a:rPr lang="cs-CZ" dirty="0" err="1"/>
              <a:t>moodle</a:t>
            </a:r>
            <a:r>
              <a:rPr lang="cs-CZ" dirty="0"/>
              <a:t> and </a:t>
            </a:r>
            <a:r>
              <a:rPr lang="cs-CZ" dirty="0" err="1"/>
              <a:t>submitting</a:t>
            </a:r>
            <a:r>
              <a:rPr lang="cs-CZ" dirty="0"/>
              <a:t> </a:t>
            </a:r>
            <a:r>
              <a:rPr lang="cs-CZ" b="1" dirty="0" err="1"/>
              <a:t>all</a:t>
            </a:r>
            <a:r>
              <a:rPr lang="cs-CZ" dirty="0"/>
              <a:t> </a:t>
            </a:r>
            <a:r>
              <a:rPr lang="cs-CZ" dirty="0" err="1"/>
              <a:t>compulsory</a:t>
            </a:r>
            <a:r>
              <a:rPr lang="cs-CZ" dirty="0"/>
              <a:t> </a:t>
            </a:r>
            <a:r>
              <a:rPr lang="cs-CZ" dirty="0" err="1"/>
              <a:t>assignments</a:t>
            </a:r>
            <a:endParaRPr lang="en-US" dirty="0"/>
          </a:p>
          <a:p>
            <a:r>
              <a:rPr lang="en-US" dirty="0"/>
              <a:t>Submitting </a:t>
            </a:r>
            <a:r>
              <a:rPr lang="cs-CZ" dirty="0"/>
              <a:t>min.1</a:t>
            </a:r>
            <a:r>
              <a:rPr lang="en-US" dirty="0"/>
              <a:t> essay</a:t>
            </a:r>
            <a:endParaRPr lang="cs-CZ" dirty="0"/>
          </a:p>
          <a:p>
            <a:r>
              <a:rPr lang="cs-CZ" dirty="0" err="1"/>
              <a:t>Delivering</a:t>
            </a:r>
            <a:r>
              <a:rPr lang="cs-CZ" dirty="0"/>
              <a:t> </a:t>
            </a:r>
            <a:r>
              <a:rPr lang="cs-CZ" dirty="0" err="1"/>
              <a:t>an</a:t>
            </a:r>
            <a:r>
              <a:rPr lang="cs-CZ" dirty="0"/>
              <a:t> oral </a:t>
            </a:r>
            <a:r>
              <a:rPr lang="cs-CZ" dirty="0" err="1"/>
              <a:t>presentation</a:t>
            </a:r>
            <a:r>
              <a:rPr lang="cs-CZ" dirty="0"/>
              <a:t> on a </a:t>
            </a:r>
            <a:r>
              <a:rPr lang="cs-CZ" dirty="0" err="1"/>
              <a:t>selected</a:t>
            </a:r>
            <a:r>
              <a:rPr lang="cs-CZ" dirty="0"/>
              <a:t> </a:t>
            </a:r>
            <a:r>
              <a:rPr lang="cs-CZ" dirty="0" err="1"/>
              <a:t>topic</a:t>
            </a:r>
            <a:endParaRPr lang="en-US" dirty="0"/>
          </a:p>
          <a:p>
            <a:r>
              <a:rPr lang="en-US" dirty="0"/>
              <a:t>Passing the final course test (min. 60% of the total score)</a:t>
            </a:r>
            <a:r>
              <a:rPr lang="cs-CZ" dirty="0"/>
              <a:t> </a:t>
            </a:r>
          </a:p>
          <a:p>
            <a:r>
              <a:rPr lang="cs-CZ" dirty="0"/>
              <a:t>Test </a:t>
            </a:r>
            <a:r>
              <a:rPr lang="cs-CZ" dirty="0" err="1"/>
              <a:t>date</a:t>
            </a:r>
            <a:r>
              <a:rPr lang="cs-CZ" dirty="0"/>
              <a:t>: </a:t>
            </a:r>
            <a:r>
              <a:rPr lang="cs-CZ" dirty="0" err="1"/>
              <a:t>January</a:t>
            </a:r>
            <a:r>
              <a:rPr lang="cs-CZ" dirty="0"/>
              <a:t> 5, 2021.</a:t>
            </a:r>
            <a:endParaRPr lang="en-US" dirty="0"/>
          </a:p>
          <a:p>
            <a:endParaRPr lang="cs-CZ" dirty="0"/>
          </a:p>
        </p:txBody>
      </p:sp>
    </p:spTree>
    <p:extLst>
      <p:ext uri="{BB962C8B-B14F-4D97-AF65-F5344CB8AC3E}">
        <p14:creationId xmlns:p14="http://schemas.microsoft.com/office/powerpoint/2010/main" val="52584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The</a:t>
            </a:r>
            <a:r>
              <a:rPr lang="cs-CZ" b="1" dirty="0"/>
              <a:t> </a:t>
            </a:r>
            <a:r>
              <a:rPr lang="cs-CZ" b="1" dirty="0" err="1"/>
              <a:t>difference</a:t>
            </a:r>
            <a:r>
              <a:rPr lang="cs-CZ" b="1" dirty="0"/>
              <a:t> </a:t>
            </a:r>
            <a:r>
              <a:rPr lang="cs-CZ" b="1" dirty="0" err="1"/>
              <a:t>between</a:t>
            </a:r>
            <a:r>
              <a:rPr lang="cs-CZ" b="1" dirty="0"/>
              <a:t> </a:t>
            </a:r>
            <a:r>
              <a:rPr lang="cs-CZ" b="1" dirty="0" err="1"/>
              <a:t>academic</a:t>
            </a:r>
            <a:r>
              <a:rPr lang="cs-CZ" b="1" dirty="0"/>
              <a:t> and </a:t>
            </a:r>
            <a:r>
              <a:rPr lang="cs-CZ" b="1" dirty="0" err="1"/>
              <a:t>general</a:t>
            </a:r>
            <a:r>
              <a:rPr lang="cs-CZ" b="1" dirty="0"/>
              <a:t> </a:t>
            </a:r>
            <a:r>
              <a:rPr lang="cs-CZ" b="1" dirty="0" err="1"/>
              <a:t>English</a:t>
            </a:r>
            <a:r>
              <a:rPr lang="cs-CZ" b="1" dirty="0"/>
              <a:t>/</a:t>
            </a:r>
            <a:r>
              <a:rPr lang="cs-CZ" b="1" dirty="0" err="1"/>
              <a:t>What</a:t>
            </a:r>
            <a:r>
              <a:rPr lang="cs-CZ" b="1" dirty="0"/>
              <a:t> </a:t>
            </a:r>
            <a:r>
              <a:rPr lang="cs-CZ" b="1" dirty="0" err="1"/>
              <a:t>is</a:t>
            </a:r>
            <a:r>
              <a:rPr lang="cs-CZ" b="1" dirty="0"/>
              <a:t> IELTS?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4332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Difference Between Academic       and General English The International English Language Testing System(IELTS) divide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3459892" y="902945"/>
            <a:ext cx="8088313" cy="479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94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Difference Between Academic       and General English At their most basic, academic and general Englishrefer to form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7211" y="1100695"/>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34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04648"/>
          </a:xfrm>
        </p:spPr>
        <p:txBody>
          <a:bodyPr>
            <a:normAutofit fontScale="90000"/>
          </a:bodyPr>
          <a:lstStyle/>
          <a:p>
            <a:pPr algn="ctr"/>
            <a:r>
              <a:rPr lang="en-US" sz="3200" b="1" i="1" dirty="0"/>
              <a:t>Facts about English</a:t>
            </a:r>
            <a:br>
              <a:rPr lang="cs-CZ" sz="3200" b="1" i="1" dirty="0"/>
            </a:br>
            <a:endParaRPr lang="cs-CZ" sz="3200" dirty="0"/>
          </a:p>
        </p:txBody>
      </p:sp>
      <p:sp>
        <p:nvSpPr>
          <p:cNvPr id="3" name="Zástupný symbol pro obsah 2"/>
          <p:cNvSpPr>
            <a:spLocks noGrp="1"/>
          </p:cNvSpPr>
          <p:nvPr>
            <p:ph idx="1"/>
          </p:nvPr>
        </p:nvSpPr>
        <p:spPr>
          <a:xfrm>
            <a:off x="838200" y="741406"/>
            <a:ext cx="10515600" cy="5435558"/>
          </a:xfrm>
        </p:spPr>
        <p:txBody>
          <a:bodyPr>
            <a:noAutofit/>
          </a:bodyPr>
          <a:lstStyle/>
          <a:p>
            <a:pPr lvl="0"/>
            <a:r>
              <a:rPr lang="en-US" sz="1550" b="1" dirty="0"/>
              <a:t>Did you know</a:t>
            </a:r>
            <a:r>
              <a:rPr lang="en-US" sz="1550" dirty="0"/>
              <a:t> that English is the most widespread language in the world and is more widely spoken and written than any other language? </a:t>
            </a:r>
            <a:endParaRPr lang="cs-CZ" sz="1550" dirty="0"/>
          </a:p>
          <a:p>
            <a:pPr lvl="0"/>
            <a:r>
              <a:rPr lang="en-US" sz="1550" b="1" dirty="0"/>
              <a:t>Did you know</a:t>
            </a:r>
            <a:r>
              <a:rPr lang="en-US" sz="1550" dirty="0"/>
              <a:t> that over 400 million people use the English vocabulary as a mother tongue, only surpassed in numbers, but not in distribution by speakers of the many varieties of Chinese? </a:t>
            </a:r>
            <a:endParaRPr lang="cs-CZ" sz="1550" dirty="0"/>
          </a:p>
          <a:p>
            <a:pPr lvl="0"/>
            <a:r>
              <a:rPr lang="en-US" sz="1550" b="1" dirty="0"/>
              <a:t>Did you know</a:t>
            </a:r>
            <a:r>
              <a:rPr lang="en-US" sz="1550" dirty="0"/>
              <a:t> that over 700 million people speak English as a foreign language? </a:t>
            </a:r>
            <a:endParaRPr lang="cs-CZ" sz="1550" dirty="0"/>
          </a:p>
          <a:p>
            <a:pPr lvl="0"/>
            <a:r>
              <a:rPr lang="en-US" sz="1550" b="1" dirty="0"/>
              <a:t>Did you know</a:t>
            </a:r>
            <a:r>
              <a:rPr lang="en-US" sz="1550" dirty="0"/>
              <a:t> that of all the world's languages (over 2,700) English is arguably the richest in vocabulary; and that the Oxford English Dictionary lists about 500,000 words, and a further half-million technical and scientific terms remain uncatalogued? </a:t>
            </a:r>
            <a:endParaRPr lang="cs-CZ" sz="1550" dirty="0"/>
          </a:p>
          <a:p>
            <a:pPr lvl="0"/>
            <a:r>
              <a:rPr lang="en-US" sz="1550" b="1" dirty="0"/>
              <a:t>Did you know</a:t>
            </a:r>
            <a:r>
              <a:rPr lang="en-US" sz="1550" dirty="0"/>
              <a:t> that the main language used throughout the world on the internet is English? </a:t>
            </a:r>
            <a:endParaRPr lang="cs-CZ" sz="1550" dirty="0"/>
          </a:p>
          <a:p>
            <a:pPr lvl="0"/>
            <a:r>
              <a:rPr lang="en-US" sz="1550" b="1" dirty="0"/>
              <a:t>Did you know</a:t>
            </a:r>
            <a:r>
              <a:rPr lang="en-US" sz="1550" dirty="0"/>
              <a:t> that more than half of the world's technical and scientific periodicals are in English? </a:t>
            </a:r>
            <a:endParaRPr lang="cs-CZ" sz="1550" dirty="0"/>
          </a:p>
          <a:p>
            <a:pPr lvl="0"/>
            <a:r>
              <a:rPr lang="en-US" sz="1550" b="1" dirty="0"/>
              <a:t>Did you know</a:t>
            </a:r>
            <a:r>
              <a:rPr lang="en-US" sz="1550" dirty="0"/>
              <a:t> that English is the medium for 80% of the information stored in the world's computers? </a:t>
            </a:r>
            <a:endParaRPr lang="cs-CZ" sz="1550" dirty="0"/>
          </a:p>
          <a:p>
            <a:pPr lvl="0"/>
            <a:r>
              <a:rPr lang="en-US" sz="1550" b="1" dirty="0"/>
              <a:t>Did you know</a:t>
            </a:r>
            <a:r>
              <a:rPr lang="en-US" sz="1550" dirty="0"/>
              <a:t> that 5 of the largest broadcasting companies in the world (CBS, NBC, ABC, BBC and CBC) transmit in English, reaching millions and millions of people all over the world? </a:t>
            </a:r>
            <a:endParaRPr lang="cs-CZ" sz="1550" dirty="0"/>
          </a:p>
          <a:p>
            <a:pPr lvl="0"/>
            <a:r>
              <a:rPr lang="en-US" sz="1550" b="1" dirty="0"/>
              <a:t>Did you know </a:t>
            </a:r>
            <a:r>
              <a:rPr lang="en-US" sz="1550" dirty="0"/>
              <a:t>that the oldest word in English is “town.”?</a:t>
            </a:r>
            <a:endParaRPr lang="cs-CZ" sz="1550" dirty="0"/>
          </a:p>
          <a:p>
            <a:pPr lvl="0"/>
            <a:r>
              <a:rPr lang="en-US" sz="1550" b="1" dirty="0"/>
              <a:t>Did you know </a:t>
            </a:r>
            <a:r>
              <a:rPr lang="en-US" sz="1550" dirty="0"/>
              <a:t>that there is a word “</a:t>
            </a:r>
            <a:r>
              <a:rPr lang="en-US" sz="1550" dirty="0" err="1"/>
              <a:t>Ough</a:t>
            </a:r>
            <a:r>
              <a:rPr lang="en-US" sz="1550" dirty="0"/>
              <a:t>” which can be written and pronounced in 9 different ways? “A rough-coated, dough-faced, thoughtful ploughman strode through the streets of Scarborough; after falling into a slough, he coughed and hiccoughed.” </a:t>
            </a:r>
            <a:endParaRPr lang="cs-CZ" sz="1550" dirty="0"/>
          </a:p>
          <a:p>
            <a:endParaRPr lang="cs-CZ" sz="1550" dirty="0"/>
          </a:p>
        </p:txBody>
      </p:sp>
    </p:spTree>
    <p:extLst>
      <p:ext uri="{BB962C8B-B14F-4D97-AF65-F5344CB8AC3E}">
        <p14:creationId xmlns:p14="http://schemas.microsoft.com/office/powerpoint/2010/main" val="76446374"/>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106</TotalTime>
  <Words>472</Words>
  <Application>Microsoft Office PowerPoint</Application>
  <PresentationFormat>Širokoúhlá obrazovka</PresentationFormat>
  <Paragraphs>26</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Century Gothic</vt:lpstr>
      <vt:lpstr>Wingdings 3</vt:lpstr>
      <vt:lpstr>Stébla</vt:lpstr>
      <vt:lpstr>Course description</vt:lpstr>
      <vt:lpstr>Credit requirements</vt:lpstr>
      <vt:lpstr>The difference between academic and general English/What is IELTS?</vt:lpstr>
      <vt:lpstr>Prezentace aplikace PowerPoint</vt:lpstr>
      <vt:lpstr>Prezentace aplikace PowerPoint</vt:lpstr>
      <vt:lpstr>Facts about English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difference between general and academic English</dc:title>
  <dc:creator>Konárková, Michaela</dc:creator>
  <cp:lastModifiedBy>M</cp:lastModifiedBy>
  <cp:revision>21</cp:revision>
  <dcterms:created xsi:type="dcterms:W3CDTF">2017-10-02T08:16:22Z</dcterms:created>
  <dcterms:modified xsi:type="dcterms:W3CDTF">2020-10-05T06:39:42Z</dcterms:modified>
</cp:coreProperties>
</file>