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29" r:id="rId4"/>
    <p:sldId id="342" r:id="rId5"/>
    <p:sldId id="331" r:id="rId6"/>
    <p:sldId id="332" r:id="rId7"/>
    <p:sldId id="330" r:id="rId8"/>
    <p:sldId id="304" r:id="rId9"/>
    <p:sldId id="306" r:id="rId10"/>
    <p:sldId id="343" r:id="rId11"/>
    <p:sldId id="344" r:id="rId12"/>
    <p:sldId id="310" r:id="rId13"/>
    <p:sldId id="311" r:id="rId14"/>
    <p:sldId id="312" r:id="rId15"/>
    <p:sldId id="313" r:id="rId16"/>
    <p:sldId id="314" r:id="rId17"/>
    <p:sldId id="315" r:id="rId18"/>
    <p:sldId id="341" r:id="rId19"/>
    <p:sldId id="337" r:id="rId20"/>
    <p:sldId id="270" r:id="rId21"/>
    <p:sldId id="326" r:id="rId22"/>
    <p:sldId id="290" r:id="rId23"/>
    <p:sldId id="309" r:id="rId24"/>
    <p:sldId id="303" r:id="rId25"/>
    <p:sldId id="316" r:id="rId26"/>
    <p:sldId id="274" r:id="rId27"/>
    <p:sldId id="317" r:id="rId28"/>
    <p:sldId id="294" r:id="rId29"/>
    <p:sldId id="320" r:id="rId30"/>
    <p:sldId id="30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9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1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0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3C5A-BB3C-4E9B-9061-DFADB92E28E7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110C-9549-4A3B-AD87-89A124DC9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nyin" TargetMode="External"/><Relationship Id="rId7" Type="http://schemas.openxmlformats.org/officeDocument/2006/relationships/image" Target="../media/image16.jpg"/><Relationship Id="rId2" Type="http://schemas.openxmlformats.org/officeDocument/2006/relationships/hyperlink" Target="https://en.wikipedia.org/wiki/Hanz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rdinal_direction" TargetMode="External"/><Relationship Id="rId5" Type="http://schemas.openxmlformats.org/officeDocument/2006/relationships/hyperlink" Target="https://en.wikipedia.org/wiki/Season" TargetMode="External"/><Relationship Id="rId4" Type="http://schemas.openxmlformats.org/officeDocument/2006/relationships/hyperlink" Target="https://en.wikipedia.org/wiki/Bagua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1449" y="2257481"/>
            <a:ext cx="9144000" cy="2249487"/>
          </a:xfrm>
        </p:spPr>
        <p:txBody>
          <a:bodyPr>
            <a:normAutofit/>
          </a:bodyPr>
          <a:lstStyle/>
          <a:p>
            <a:r>
              <a:rPr lang="cs-CZ" sz="5000" b="1" dirty="0">
                <a:latin typeface="Georgia" panose="02040502050405020303" pitchFamily="18" charset="0"/>
              </a:rPr>
              <a:t>Myšlení dynastie Han</a:t>
            </a:r>
            <a:endParaRPr lang="cs-CZ" sz="5000" dirty="0"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6552" y="4663583"/>
            <a:ext cx="9144000" cy="165576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Stát a doktrína, eklekticismus, kosmologie, Kniha proměn, počátky vědy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8" y="248414"/>
            <a:ext cx="5065985" cy="32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C2B47F49-8D77-4CAF-8E16-AE4E0D4A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15" y="993775"/>
            <a:ext cx="4267199" cy="507999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0F5009-2B7B-4F9E-AA67-3D1EEFFFBE7E}"/>
              </a:ext>
            </a:extLst>
          </p:cNvPr>
          <p:cNvSpPr txBox="1"/>
          <p:nvPr/>
        </p:nvSpPr>
        <p:spPr>
          <a:xfrm>
            <a:off x="942974" y="668060"/>
            <a:ext cx="493395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6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wei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無為</a:t>
            </a:r>
            <a:endParaRPr lang="cs-CZ" altLang="zh-TW" sz="36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Laozi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47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是以聖人不行而知，不見而名，不為而成。</a:t>
            </a:r>
            <a:endParaRPr kumimoji="0" lang="cs-CZ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„To je, proč moudrý ví, aniž by někam šel, má jasno, aniž by viděl, uspěje, aniž by konal.“  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21, 18:</a:t>
            </a: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隨時以舉事，因資而立功，用萬物之能而獲利其上，故曰：「不為而成。」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„Pouští se do věcí v příhodnou dobu, staví výsledek na dostupných zdrojích a využívá potenciál všech věcí, a pak z nich má zisk. Proto se říká: Nekoná a dosahuje úspěchu.“</a:t>
            </a:r>
            <a:r>
              <a:rPr lang="cs-CZ" sz="36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231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>
                <a:latin typeface="Georgia" panose="02040502050405020303" pitchFamily="18" charset="0"/>
              </a:rPr>
              <a:t>Taoismus v. </a:t>
            </a:r>
            <a:r>
              <a:rPr lang="cs-CZ" sz="4000" dirty="0" err="1">
                <a:latin typeface="Georgia" panose="02040502050405020303" pitchFamily="18" charset="0"/>
              </a:rPr>
              <a:t>legismus</a:t>
            </a:r>
            <a:r>
              <a:rPr lang="cs-CZ" sz="4000" dirty="0">
                <a:latin typeface="Georgia" panose="02040502050405020303" pitchFamily="18" charset="0"/>
              </a:rPr>
              <a:t>?   </a:t>
            </a:r>
            <a:r>
              <a:rPr lang="cs-CZ" altLang="zh-TW" sz="4000" dirty="0">
                <a:latin typeface="Georgia" panose="02040502050405020303" pitchFamily="18" charset="0"/>
              </a:rPr>
              <a:t>	</a:t>
            </a:r>
            <a:r>
              <a:rPr lang="zh-TW" altLang="en-US" sz="4000" dirty="0">
                <a:latin typeface="Georgia" panose="02040502050405020303" pitchFamily="18" charset="0"/>
              </a:rPr>
              <a:t>  </a:t>
            </a:r>
            <a:r>
              <a:rPr lang="cs-CZ" altLang="zh-TW" sz="4000" dirty="0">
                <a:latin typeface="Georgia" panose="02040502050405020303" pitchFamily="18" charset="0"/>
              </a:rPr>
              <a:t>  			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4210E2A-AF6E-4ED6-9B60-EB02DB6F8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TW" sz="2400" b="1" dirty="0">
                <a:latin typeface="Georgia" panose="02040502050405020303" pitchFamily="18" charset="0"/>
              </a:rPr>
              <a:t>fa </a:t>
            </a:r>
            <a:r>
              <a:rPr lang="zh-TW" altLang="en-US" sz="2400" b="1" dirty="0">
                <a:latin typeface="Georgia" panose="02040502050405020303" pitchFamily="18" charset="0"/>
              </a:rPr>
              <a:t>法</a:t>
            </a:r>
            <a:endParaRPr lang="cs-CZ" altLang="zh-TW" sz="2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Důraz na předvídatelnost, osvědčené postupy (</a:t>
            </a:r>
            <a:r>
              <a:rPr lang="cs-CZ" altLang="zh-TW" sz="1800" dirty="0" err="1">
                <a:latin typeface="Georgia" panose="02040502050405020303" pitchFamily="18" charset="0"/>
              </a:rPr>
              <a:t>fang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方</a:t>
            </a:r>
            <a:r>
              <a:rPr lang="cs-CZ" altLang="zh-TW" sz="1800" dirty="0">
                <a:latin typeface="Georgia" panose="02040502050405020303" pitchFamily="18" charset="0"/>
              </a:rPr>
              <a:t>), techniky (</a:t>
            </a:r>
            <a:r>
              <a:rPr lang="cs-CZ" altLang="zh-TW" sz="1800" dirty="0" err="1">
                <a:latin typeface="Georgia" panose="02040502050405020303" pitchFamily="18" charset="0"/>
              </a:rPr>
              <a:t>šu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術</a:t>
            </a:r>
            <a:r>
              <a:rPr lang="cs-CZ" altLang="zh-TW" sz="1800" dirty="0">
                <a:latin typeface="Georgia" panose="02040502050405020303" pitchFamily="18" charset="0"/>
              </a:rPr>
              <a:t>), měřidla (tu </a:t>
            </a:r>
            <a:r>
              <a:rPr lang="zh-TW" altLang="en-US" sz="1800" dirty="0">
                <a:latin typeface="Georgia" panose="02040502050405020303" pitchFamily="18" charset="0"/>
              </a:rPr>
              <a:t>度</a:t>
            </a:r>
            <a:r>
              <a:rPr lang="cs-CZ" altLang="zh-TW" sz="1800" dirty="0">
                <a:latin typeface="Georgia" panose="02040502050405020303" pitchFamily="18" charset="0"/>
              </a:rPr>
              <a:t>), pravidelnosti (</a:t>
            </a:r>
            <a:r>
              <a:rPr lang="cs-CZ" altLang="zh-TW" sz="1800" dirty="0" err="1">
                <a:latin typeface="Georgia" panose="02040502050405020303" pitchFamily="18" charset="0"/>
              </a:rPr>
              <a:t>li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理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Nespoléhat u lidí na vzdělání, kultivovanost, sladění, tradiční hodnoty, ale mechanicky ovládat pomocí trestů a odměn (dvě rukojeti)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Jediný skutečný subjekt je svrchovaný vládce, ostatní pouze plní úkoly (rozbití rodového systému, základ meritokracie)</a:t>
            </a:r>
          </a:p>
          <a:p>
            <a:pPr>
              <a:buFontTx/>
              <a:buChar char="-"/>
            </a:pPr>
            <a:r>
              <a:rPr lang="cs-CZ" altLang="zh-TW" sz="1800" dirty="0">
                <a:latin typeface="Georgia" panose="02040502050405020303" pitchFamily="18" charset="0"/>
              </a:rPr>
              <a:t>Vládce určuje </a:t>
            </a:r>
            <a:r>
              <a:rPr lang="cs-CZ" altLang="zh-TW" sz="1800" i="1" dirty="0">
                <a:latin typeface="Georgia" panose="02040502050405020303" pitchFamily="18" charset="0"/>
              </a:rPr>
              <a:t>tao, </a:t>
            </a:r>
            <a:r>
              <a:rPr lang="cs-CZ" altLang="zh-TW" sz="1800" dirty="0">
                <a:latin typeface="Georgia" panose="02040502050405020303" pitchFamily="18" charset="0"/>
              </a:rPr>
              <a:t>jeho </a:t>
            </a:r>
            <a:r>
              <a:rPr lang="cs-CZ" altLang="zh-TW" sz="1800" i="1" dirty="0" err="1">
                <a:latin typeface="Georgia" panose="02040502050405020303" pitchFamily="18" charset="0"/>
              </a:rPr>
              <a:t>te</a:t>
            </a:r>
            <a:r>
              <a:rPr lang="cs-CZ" altLang="zh-TW" sz="1800" dirty="0">
                <a:latin typeface="Georgia" panose="02040502050405020303" pitchFamily="18" charset="0"/>
              </a:rPr>
              <a:t> vychází ze svrchovaného postavení (strategická výhoda – š‘ </a:t>
            </a:r>
            <a:r>
              <a:rPr lang="zh-TW" altLang="en-US" sz="1800" dirty="0">
                <a:latin typeface="Georgia" panose="02040502050405020303" pitchFamily="18" charset="0"/>
              </a:rPr>
              <a:t>勢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endParaRPr lang="cs-CZ" altLang="zh-TW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5D144A8-E6F3-43FF-A625-F95FD94A2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Georgia" panose="02040502050405020303" pitchFamily="18" charset="0"/>
              </a:rPr>
              <a:t>tao </a:t>
            </a:r>
            <a:r>
              <a:rPr lang="zh-TW" altLang="en-US" sz="2400" b="1" dirty="0">
                <a:latin typeface="Georgia" panose="02040502050405020303" pitchFamily="18" charset="0"/>
              </a:rPr>
              <a:t>道</a:t>
            </a:r>
            <a:endParaRPr lang="cs-CZ" altLang="zh-TW" sz="2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Důraz na neustálý pohyb, proměnu a neurčenost (</a:t>
            </a:r>
            <a:r>
              <a:rPr lang="cs-CZ" sz="1800" dirty="0" err="1">
                <a:latin typeface="Georgia" panose="02040502050405020303" pitchFamily="18" charset="0"/>
              </a:rPr>
              <a:t>wu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ming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無名</a:t>
            </a:r>
            <a:r>
              <a:rPr lang="cs-CZ" sz="1800" dirty="0">
                <a:latin typeface="Georgia" panose="02040502050405020303" pitchFamily="18" charset="0"/>
              </a:rPr>
              <a:t>, </a:t>
            </a:r>
            <a:r>
              <a:rPr lang="cs-CZ" sz="1800" dirty="0" err="1">
                <a:latin typeface="Georgia" panose="02040502050405020303" pitchFamily="18" charset="0"/>
              </a:rPr>
              <a:t>wu</a:t>
            </a:r>
            <a:r>
              <a:rPr lang="zh-TW" altLang="en-US" sz="1800" dirty="0">
                <a:latin typeface="Georgia" panose="02040502050405020303" pitchFamily="18" charset="0"/>
              </a:rPr>
              <a:t> </a:t>
            </a:r>
            <a:r>
              <a:rPr lang="cs-CZ" altLang="zh-TW" sz="1800" dirty="0" err="1">
                <a:latin typeface="Georgia" panose="02040502050405020303" pitchFamily="18" charset="0"/>
              </a:rPr>
              <a:t>jou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無有</a:t>
            </a:r>
            <a:r>
              <a:rPr lang="cs-CZ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Pokud bylo v minulosti něco správně, bylo to proto, že vládci měli blíž k přirozenému běhu věcí (</a:t>
            </a:r>
            <a:r>
              <a:rPr lang="cs-CZ" sz="1800" i="1" dirty="0">
                <a:latin typeface="Georgia" panose="02040502050405020303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Ten, kdo se rozhoduje v souladu s </a:t>
            </a:r>
            <a:r>
              <a:rPr lang="cs-CZ" sz="1800" i="1" dirty="0">
                <a:latin typeface="Georgia" panose="02040502050405020303" pitchFamily="18" charset="0"/>
              </a:rPr>
              <a:t>tao,</a:t>
            </a:r>
            <a:r>
              <a:rPr lang="cs-CZ" sz="1800" dirty="0">
                <a:latin typeface="Georgia" panose="02040502050405020303" pitchFamily="18" charset="0"/>
              </a:rPr>
              <a:t> má moc, aniž by o něco usiloval</a:t>
            </a:r>
            <a:r>
              <a:rPr lang="zh-TW" altLang="en-US" sz="1800" i="1" dirty="0">
                <a:latin typeface="Georgia" panose="02040502050405020303" pitchFamily="18" charset="0"/>
              </a:rPr>
              <a:t> </a:t>
            </a:r>
            <a:r>
              <a:rPr lang="cs-CZ" altLang="zh-TW" sz="1800" dirty="0">
                <a:latin typeface="Georgia" panose="02040502050405020303" pitchFamily="18" charset="0"/>
              </a:rPr>
              <a:t>(</a:t>
            </a:r>
            <a:r>
              <a:rPr lang="cs-CZ" altLang="zh-TW" sz="1800" dirty="0" err="1">
                <a:latin typeface="Georgia" panose="02040502050405020303" pitchFamily="18" charset="0"/>
              </a:rPr>
              <a:t>wu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cs-CZ" altLang="zh-TW" sz="1800" dirty="0" err="1">
                <a:latin typeface="Georgia" panose="02040502050405020303" pitchFamily="18" charset="0"/>
              </a:rPr>
              <a:t>wej</a:t>
            </a:r>
            <a:r>
              <a:rPr lang="cs-CZ" altLang="zh-TW" sz="1800" dirty="0">
                <a:latin typeface="Georgia" panose="02040502050405020303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</a:rPr>
              <a:t>無為</a:t>
            </a:r>
            <a:r>
              <a:rPr lang="cs-CZ" altLang="zh-TW" sz="1800" dirty="0">
                <a:latin typeface="Georgia" panose="02040502050405020303" pitchFamily="18" charset="0"/>
              </a:rPr>
              <a:t>), </a:t>
            </a:r>
            <a:r>
              <a:rPr lang="cs-CZ" sz="1800" dirty="0">
                <a:latin typeface="Georgia" panose="02040502050405020303" pitchFamily="18" charset="0"/>
              </a:rPr>
              <a:t>Kdo jedná za sebe a ze sebe (</a:t>
            </a:r>
            <a:r>
              <a:rPr lang="cs-CZ" sz="1800" dirty="0" err="1">
                <a:latin typeface="Georgia" panose="02040502050405020303" pitchFamily="18" charset="0"/>
              </a:rPr>
              <a:t>wej</a:t>
            </a:r>
            <a:r>
              <a:rPr lang="zh-TW" altLang="en-US" sz="1800" dirty="0">
                <a:latin typeface="Georgia" panose="02040502050405020303" pitchFamily="18" charset="0"/>
              </a:rPr>
              <a:t>為</a:t>
            </a:r>
            <a:r>
              <a:rPr lang="cs-CZ" altLang="zh-TW" sz="1800" dirty="0">
                <a:latin typeface="Georgia" panose="02040502050405020303" pitchFamily="18" charset="0"/>
              </a:rPr>
              <a:t>)</a:t>
            </a:r>
            <a:r>
              <a:rPr lang="cs-CZ" sz="1800" dirty="0">
                <a:latin typeface="Georgia" panose="02040502050405020303" pitchFamily="18" charset="0"/>
              </a:rPr>
              <a:t>, je pouze „věcí mezi věcmi“, podléhá zákonitostem věcí.</a:t>
            </a:r>
          </a:p>
          <a:p>
            <a:pPr>
              <a:buFontTx/>
              <a:buChar char="-"/>
            </a:pPr>
            <a:r>
              <a:rPr lang="cs-CZ" sz="1800" dirty="0">
                <a:latin typeface="Georgia" panose="02040502050405020303" pitchFamily="18" charset="0"/>
              </a:rPr>
              <a:t>Vládce má být ve shodě s </a:t>
            </a:r>
            <a:r>
              <a:rPr lang="cs-CZ" sz="1800" i="1" dirty="0">
                <a:latin typeface="Georgia" panose="02040502050405020303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</a:rPr>
              <a:t> všech věcí, z toho vychází jeho </a:t>
            </a:r>
            <a:r>
              <a:rPr lang="cs-CZ" sz="1800" i="1" dirty="0" err="1">
                <a:latin typeface="Georgia" panose="02040502050405020303" pitchFamily="18" charset="0"/>
              </a:rPr>
              <a:t>te</a:t>
            </a:r>
            <a:r>
              <a:rPr lang="cs-CZ" sz="1800" dirty="0">
                <a:latin typeface="Georgia" panose="02040502050405020303" pitchFamily="18" charset="0"/>
              </a:rPr>
              <a:t> – moc přesvědčivosti, „charismatická“ síla</a:t>
            </a:r>
          </a:p>
        </p:txBody>
      </p:sp>
    </p:spTree>
    <p:extLst>
      <p:ext uri="{BB962C8B-B14F-4D97-AF65-F5344CB8AC3E}">
        <p14:creationId xmlns:p14="http://schemas.microsoft.com/office/powerpoint/2010/main" val="648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513" y="765313"/>
            <a:ext cx="6188765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Text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 </a:t>
            </a:r>
            <a:r>
              <a:rPr lang="zh-TW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莊子</a:t>
            </a: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(jádro 300 - 250 př.n.l.)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7 „vnitřních“ kapitol,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15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„vnějších“ kapitol a 11 „různých kapitol“,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různorodý spis (anekdoty, bajky, úvahy, eseje, logická pojednání…)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humor a nadsázka, imaginace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hra s řečí a logikou, paradox, relativita, neuchopitelnost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Dochovaná verze: komentář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Guo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(3.-4.st.př.n.l.) 33 kapitol, starší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(2.st.BC) 52 kapitol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2166405"/>
            <a:ext cx="5099970" cy="29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situovanosti)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 žábou ve studni nelze rozprávět o moři, protože žije zavřená ve své díře. S letními brouky nelze rozprávět o ledu, neboť se nedožijí zimy.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 venkovským nedoukem nelze rozprávět o Tau, neboť je omezený tím, co se naučil.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relativnosti běžných kategorií)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Na světě není nic většího než koneček chloupku z podzimní srsti, zatímco hora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Tchaj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maličká. Nikdo nedosáhl delšího věku než dítě, jež zemřelo dříve, než se projevilo, zatímco stařec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Pcheng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Cu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odešel jako mladíček. Nebe a země se zrodily zároveň se mnou, deset tisíc věcí je se mnou jedno.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Pakliže tvoříme jeden celek, cožpak je o tom možné mluvit? Ale když jsem jednou řekl, že jsme jedno, cožpak mohu říkat, že se o tom nedá mluvit? Jedno plus to, co jsem řekl, jsou dohromady dvě. Dvě a jedno jsou tři, a tak dále, že se ani obratný počtář nedopočítá, a což teprve obyčejný člověk! Nuže od ničeho došli jsme přes něco až ke třem, a co teprve začneme-li od něčeho a půjdeme k něčemu dalšímu?! Nechoďme nikam, a tím to skončeme!</a:t>
            </a:r>
          </a:p>
        </p:txBody>
      </p:sp>
    </p:spTree>
    <p:extLst>
      <p:ext uri="{BB962C8B-B14F-4D97-AF65-F5344CB8AC3E}">
        <p14:creationId xmlns:p14="http://schemas.microsoft.com/office/powerpoint/2010/main" val="301906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situačním vědění)</a:t>
            </a:r>
            <a:endParaRPr lang="cs-CZ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se procházeli podél hráze u řeky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Chao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-c’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řekl: „Podívejte, jak se ty bělice svobodně prohánějí ve vodě! To je pro ryby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 pravé potěšení!“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na to řekl: „Ale vy přece nejste ryba, tak odkud víte, že to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ryby těší?“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-c’: „Vy přece nejste já, odkud tedy víte, že já nevím, co těší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ryby?“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Chuej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„Já nejsem vy a skutečně o vás nemohu vědět všechno.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Ale stejně tak vy nejste ryba, a nemůžete tudíž vědět, že je to těší.“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„Prosím, vezměme to znovu od začátku. Když jste řekl: ‚Odkud víte, že to ryby těší?’ již jste věděl, že to vím, a ptal jste se na to, odkud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 vím. Nuže, vím to tady odtud, z hráze nad řekou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Chao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54457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13 </a:t>
            </a:r>
            <a:r>
              <a:rPr lang="cs-CZ" sz="20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roli řeči)</a:t>
            </a: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jež je lidmi ceněno, je obsaženo v knihách. Knihy nejsou nic jiného než řeč — to tedy znamená, že v řeči je cosi cenného. To, čím je řeč cenná, je její smysl, a to, kam smysl řeči míří, nelze slovy plně vyjádřit. Lidé však si cení pouze slov a uchovávají knihy. Já však, přestože ostatní si jich cení, nepovažuji tyto věci za vzácné, neboť lidé jim připisují cenu kvůli tomu, co není jejich pravou hodnotou.</a:t>
            </a:r>
          </a:p>
        </p:txBody>
      </p:sp>
    </p:spTree>
    <p:extLst>
      <p:ext uri="{BB962C8B-B14F-4D97-AF65-F5344CB8AC3E}">
        <p14:creationId xmlns:p14="http://schemas.microsoft.com/office/powerpoint/2010/main" val="330522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1792"/>
            <a:ext cx="10515600" cy="5925172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3 - ‚Bourání býčka‘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správném jednání)</a:t>
            </a:r>
            <a:endParaRPr lang="cs-CZ" sz="1800" b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Kuchař Ting boural býčka pro prince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Wen-chueje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— jak se ho dotýkal rukou, opíral se o něj ramenem, šlapal na něj a přiklekával, svištění nože a praskání stahované kůže a masa odlupovaného od kostí společně vytvářely harmonii stejně dokonalou, jako je Tanec morušového háje či obřadní skladba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Ťing-šou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Princ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řekl: „Ach, to je úžasné! To je nejspíše vrcholné umění!“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Kuchař Ting odložil nůž a odpověděl: „Váš služebník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cele následuje </a:t>
            </a:r>
            <a:r>
              <a:rPr lang="cs-CZ" sz="18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to je mnohem dokonalejší než jakékoli umění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Když jsem začal bourat býčky, neviděl jsem před sebou nic jiného, než celé zvíře. Po třech letech jsem se však přestal dívat na celé zvíře. A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dnes již se vůbec neřídím očima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ale jen duchovním (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神</a:t>
            </a:r>
            <a:r>
              <a:rPr lang="en-US" altLang="zh-TW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zrakem.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Duch svobodně pokračuje tam, kde smyslové poznání přestává.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Řídím se </a:t>
            </a: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přirozenými liniemi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en-US" altLang="zh-TW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nůž vjíždí mezi klouby, nechává se vést hlavními spoji a jde svou přirozenou cestou. Míjí šlachy a vazy, o kostech ani nemluvě! (…) Mezi klouby jsou totiž mezery a nůž v podstatě není tlustý. Pronikat do mezer tím, co není tlusté, znamená mít dostatek místa pro pohybující se čepel. Proto je čepel mého nože stále stejně nabroušená i po devatenácti letech. (…)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Princ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Wen-chuej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zvolal: „Výborně! Poslouchal jsem slova kuchaře </a:t>
            </a:r>
            <a:r>
              <a:rPr lang="cs-CZ" sz="18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Tinga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naučil jsem se, jak pěstovat životní princip!““</a:t>
            </a:r>
          </a:p>
        </p:txBody>
      </p:sp>
    </p:spTree>
    <p:extLst>
      <p:ext uri="{BB962C8B-B14F-4D97-AF65-F5344CB8AC3E}">
        <p14:creationId xmlns:p14="http://schemas.microsoft.com/office/powerpoint/2010/main" val="147542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703980"/>
          </a:xfrm>
        </p:spPr>
        <p:txBody>
          <a:bodyPr>
            <a:noAutofit/>
          </a:bodyPr>
          <a:lstStyle/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2 - ‚</a:t>
            </a:r>
            <a:r>
              <a:rPr lang="cs-CZ" sz="2000" b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Zhuangzi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nebo motýl‘ </a:t>
            </a:r>
            <a:r>
              <a:rPr lang="cs-CZ" sz="20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(o proměnlivosti vztažných rámců)</a:t>
            </a:r>
            <a:endParaRPr lang="cs-CZ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Kdysi se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zdálo, že je motýlem. Jak radostné a bezstarostné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je být motýlem! Měl pocit naprosté svobody, kdepak by věděl o nějakém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Čuang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! Náhle se probudil a celý zkoprněl — vždyť on je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 teď neví, zdálo se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Čouovi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že je motýlem, nebo se zdá motýlovi, že je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Čouem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? Mezi </a:t>
            </a:r>
            <a:r>
              <a:rPr lang="cs-CZ" sz="2000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Čouem</a:t>
            </a: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 motýlem musí přece být rozdíl! Tomu se říká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proměnlivost věcí.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(…)</a:t>
            </a:r>
          </a:p>
          <a:p>
            <a:pPr marL="67818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Když se nám něco zdá, nevíme, že je to sen, dokonce se můžeme pokoušet ve snu vyložit svůj vlastní sen, a teprve když se probudíme, zjistíme, že se nám to jen zdálo. A teprve ve chvílích velkého probuzení si uvědomíme, že to vše byl jen velký sen. Hlupáci se však domnívají, že bdí a vše jasně chápou. Vladaři a pastýři lidu — jak jsou zabednění!</a:t>
            </a:r>
          </a:p>
        </p:txBody>
      </p:sp>
    </p:spTree>
    <p:extLst>
      <p:ext uri="{BB962C8B-B14F-4D97-AF65-F5344CB8AC3E}">
        <p14:creationId xmlns:p14="http://schemas.microsoft.com/office/powerpoint/2010/main" val="401455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A6C41-DD0F-5F7C-A087-34FFE8E8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Hanský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kosmograf</a:t>
            </a:r>
          </a:p>
        </p:txBody>
      </p:sp>
      <p:pic>
        <p:nvPicPr>
          <p:cNvPr id="9" name="Zástupný obsah 8" descr="Obsah obrázku skica, kresba, diagram, kruh&#10;&#10;Popis byl vytvořen automaticky">
            <a:extLst>
              <a:ext uri="{FF2B5EF4-FFF2-40B4-BE49-F238E27FC236}">
                <a16:creationId xmlns:a16="http://schemas.microsoft.com/office/drawing/2014/main" id="{4D3411F7-FBA3-F094-FCE6-D31A4AD3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34" y="880586"/>
            <a:ext cx="4411386" cy="5518130"/>
          </a:xfrm>
        </p:spPr>
      </p:pic>
    </p:spTree>
    <p:extLst>
      <p:ext uri="{BB962C8B-B14F-4D97-AF65-F5344CB8AC3E}">
        <p14:creationId xmlns:p14="http://schemas.microsoft.com/office/powerpoint/2010/main" val="35145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Warring States, 3rd century BCE (Philg88)">
            <a:extLst>
              <a:ext uri="{FF2B5EF4-FFF2-40B4-BE49-F238E27FC236}">
                <a16:creationId xmlns:a16="http://schemas.microsoft.com/office/drawing/2014/main" id="{9C1A8D78-B698-47DF-B385-2014385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494666"/>
            <a:ext cx="63738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Hlavní myšlenkové proudy období Válčících států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儒者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Konfucius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孔子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(551-479 př.n.l.),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孟子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(371-289),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/>
              <a:t>荀子</a:t>
            </a:r>
            <a:r>
              <a:rPr lang="cs-CZ" altLang="zh-TW" sz="2400" dirty="0"/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(355-288)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墨者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墨翟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(479-381))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Taoismus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道家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老子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(6.-5. stol. př.n.l.?)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莊子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(369–286)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</a:t>
            </a:r>
            <a:r>
              <a:rPr lang="zh-TW" altLang="en-US" sz="2400" dirty="0"/>
              <a:t> 商鞅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Pu-chaj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/>
              <a:t>申不害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(c.400–337),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 </a:t>
            </a:r>
            <a:r>
              <a:rPr lang="zh-TW" altLang="en-US" sz="2400" dirty="0"/>
              <a:t>韓非子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jmen, škola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škola umění válečného, …</a:t>
            </a:r>
          </a:p>
        </p:txBody>
      </p:sp>
    </p:spTree>
    <p:extLst>
      <p:ext uri="{BB962C8B-B14F-4D97-AF65-F5344CB8AC3E}">
        <p14:creationId xmlns:p14="http://schemas.microsoft.com/office/powerpoint/2010/main" val="195258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D86EDF-83A2-48CC-B74C-6C017A1A1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075" y="183647"/>
            <a:ext cx="9543393" cy="61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eorgia" panose="02040502050405020303" pitchFamily="18" charset="0"/>
              </a:rPr>
              <a:t>Sjednocení říše za </a:t>
            </a:r>
            <a:r>
              <a:rPr lang="cs-CZ" sz="3200" dirty="0" err="1">
                <a:latin typeface="Georgia" panose="02040502050405020303" pitchFamily="18" charset="0"/>
              </a:rPr>
              <a:t>Qin</a:t>
            </a:r>
            <a:r>
              <a:rPr lang="zh-TW" altLang="en-US" sz="3200" dirty="0">
                <a:latin typeface="Georgia" panose="02040502050405020303" pitchFamily="18" charset="0"/>
              </a:rPr>
              <a:t> 秦</a:t>
            </a:r>
            <a:r>
              <a:rPr lang="cs-CZ" sz="3200" dirty="0">
                <a:latin typeface="Georgia" panose="02040502050405020303" pitchFamily="18" charset="0"/>
              </a:rPr>
              <a:t> a nástup dynastie Han </a:t>
            </a:r>
            <a:r>
              <a:rPr lang="zh-TW" altLang="en-US" sz="3200" dirty="0">
                <a:latin typeface="Georgia" panose="02040502050405020303" pitchFamily="18" charset="0"/>
              </a:rPr>
              <a:t>漢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Vítězství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sjednocení říše </a:t>
            </a:r>
            <a:r>
              <a:rPr lang="cs-CZ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(221 př.n.l.)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císař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Huangdi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秦始皇帝 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(†210 př.n.l.)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jednotná státní správa na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legalistických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základech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a Han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meritokracie, byrokratizace státu, písmo-míry-váhy, infrastruktura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potlačení vzdělanosti („pálení knih a pohřbení učenců“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焚書坑儒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212 př.n.l.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Nástup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Hanů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(206 př.n.l.)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邦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Gaozu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漢高祖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206-195) – legitimizace vlády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 Han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Wudi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漢武帝 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141-87) – konfuciánství (</a:t>
            </a:r>
            <a:r>
              <a:rPr lang="cs-CZ" altLang="zh-TW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státní doktrínou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Západní Han (206 př.-9 n.l.)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(9-25 n.l.) –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Východní Han (25 – 220 n.l.)</a:t>
            </a:r>
          </a:p>
        </p:txBody>
      </p:sp>
    </p:spTree>
    <p:extLst>
      <p:ext uri="{BB962C8B-B14F-4D97-AF65-F5344CB8AC3E}">
        <p14:creationId xmlns:p14="http://schemas.microsoft.com/office/powerpoint/2010/main" val="355693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Eklekticismus a synkretismus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45807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Konfucianismus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absorbuje kosmologické myšlení, taoismus,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legismus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„pragmatický obrat“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učení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Huang-Lao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黃老</a:t>
            </a:r>
            <a:r>
              <a:rPr lang="cs-CZ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(2.st. př.n.l.)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věštebné a magické techniky (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術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方士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sebekultivace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養身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podhoubí pro vznik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„náboženského taoismu“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Hanská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císařská knihovna - bibliografové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(77-6 BC) 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 BC- 23 CE)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antologie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Huainanzi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淮南子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– „princ z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Huainanu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“);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Letopisy pana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Lüshi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chunqiu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呂氏春秋</a:t>
            </a:r>
            <a:r>
              <a:rPr lang="cs-CZ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60" y="1124607"/>
            <a:ext cx="3105712" cy="51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Státní konfucianismus</a:t>
            </a:r>
            <a:endParaRPr lang="cs-CZ" altLang="zh-TW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Konfucianismus státní doktrínou (Konfucius uctíván –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zhi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sheng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至聖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mandát nebes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天命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124 př.n.l. založení císařské „akademie“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Tai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xue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太學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– k výchově „učenců“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bo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Ustavení konfuciánského kánonu (5 kanonických spisů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‚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kosmologizace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‘ konfucianismu: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Dong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Zhongshu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(Tung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Čung-šu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董仲舒</a:t>
            </a: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(179-104 př.n.l.)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dílo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Chunqiu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Fanlu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春秋繁露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„Hojná poučení plynoucí z Letopisů“;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tian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gan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天人感應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nebesa a člověk na sebe navzájem reagují")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Škola starého (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古文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a nového textu (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jin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wen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今文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396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Pět kanonických spisů </a:t>
            </a:r>
            <a:r>
              <a:rPr lang="cs-CZ" altLang="zh-TW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Wu</a:t>
            </a:r>
            <a:r>
              <a:rPr lang="cs-CZ" altLang="zh-TW" b="1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jing</a:t>
            </a: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五經</a:t>
            </a:r>
            <a:r>
              <a:rPr lang="cs-CZ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易經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周易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Yijing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Zhouyi</a:t>
            </a:r>
            <a:r>
              <a:rPr lang="cs-CZ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„Kniha Proměn“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尚書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書經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Shangshu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Shujing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„Kniha dokumentů"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詩經 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毛詩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Shijing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Maoshi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„Kniha písní"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禮記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周禮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Liji (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„Kniha obřadů“  („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Zhouské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obřady“)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春秋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Chunqiu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„Letopisy“ (státu </a:t>
            </a:r>
            <a:r>
              <a:rPr lang="cs-CZ" altLang="zh-TW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cs-CZ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9828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Georgia" panose="02040502050405020303" pitchFamily="18" charset="0"/>
              </a:rPr>
              <a:t>Kniha proměn – </a:t>
            </a:r>
            <a:r>
              <a:rPr lang="cs-CZ" sz="3600" b="1" dirty="0" err="1">
                <a:latin typeface="Georgia" panose="02040502050405020303" pitchFamily="18" charset="0"/>
              </a:rPr>
              <a:t>Yi</a:t>
            </a:r>
            <a:r>
              <a:rPr lang="cs-CZ" sz="3600" b="1" dirty="0">
                <a:latin typeface="Georgia" panose="02040502050405020303" pitchFamily="18" charset="0"/>
              </a:rPr>
              <a:t> jing (I-</a:t>
            </a:r>
            <a:r>
              <a:rPr lang="cs-CZ" sz="3600" b="1" dirty="0" err="1">
                <a:latin typeface="Georgia" panose="02040502050405020303" pitchFamily="18" charset="0"/>
              </a:rPr>
              <a:t>ťing</a:t>
            </a:r>
            <a:r>
              <a:rPr lang="cs-CZ" sz="3600" b="1" dirty="0">
                <a:latin typeface="Georgia" panose="02040502050405020303" pitchFamily="18" charset="0"/>
              </a:rPr>
              <a:t>) </a:t>
            </a:r>
            <a:r>
              <a:rPr lang="zh-TW" altLang="en-US" sz="3600" b="1" dirty="0">
                <a:latin typeface="Georgia" panose="02040502050405020303" pitchFamily="18" charset="0"/>
              </a:rPr>
              <a:t>易經 </a:t>
            </a:r>
            <a:r>
              <a:rPr lang="en-US" altLang="zh-TW" sz="3600" b="1" dirty="0">
                <a:latin typeface="Georgia" panose="02040502050405020303" pitchFamily="18" charset="0"/>
              </a:rPr>
              <a:t>(</a:t>
            </a:r>
            <a:r>
              <a:rPr lang="zh-TW" altLang="en-US" sz="3600" b="1" dirty="0">
                <a:latin typeface="Georgia" panose="02040502050405020303" pitchFamily="18" charset="0"/>
              </a:rPr>
              <a:t>周易</a:t>
            </a:r>
            <a:r>
              <a:rPr lang="en-US" altLang="zh-TW" sz="3600" b="1" dirty="0">
                <a:latin typeface="Georgia" panose="02040502050405020303" pitchFamily="18" charset="0"/>
              </a:rPr>
              <a:t>)</a:t>
            </a:r>
            <a:r>
              <a:rPr lang="cs-CZ" sz="3600" b="1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Jádro kolem 1000 př.n.l.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8 trigramů (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ba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gua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八卦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64 hexagramů (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liushisi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六十四卦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výklad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guaci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卦辭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yaoci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爻辭</a:t>
            </a: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komentáře „Deset křídel“ (</a:t>
            </a:r>
            <a:r>
              <a:rPr lang="cs-CZ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shiyi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十翼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věštění ze stonků řebříčku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蓍)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mincí</a:t>
            </a:r>
          </a:p>
          <a:p>
            <a:pPr>
              <a:buFontTx/>
              <a:buChar char="-"/>
            </a:pP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procesovost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konfigurace – ‚překlápění‘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výklad (pravděpodobnost, otevřenost)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92" y="1690688"/>
            <a:ext cx="5091212" cy="38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4" y="707313"/>
            <a:ext cx="5143500" cy="51435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1" y="707313"/>
            <a:ext cx="57340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7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600" b="1" dirty="0" err="1">
                <a:latin typeface="Georgia" panose="02040502050405020303" pitchFamily="18" charset="0"/>
              </a:rPr>
              <a:t>Yin-yang</a:t>
            </a:r>
            <a:r>
              <a:rPr lang="cs-CZ" sz="3600" b="1" dirty="0">
                <a:latin typeface="Georgia" panose="02040502050405020303" pitchFamily="18" charset="0"/>
              </a:rPr>
              <a:t> </a:t>
            </a:r>
            <a:r>
              <a:rPr lang="zh-TW" altLang="en-US" sz="3600" b="1" dirty="0">
                <a:latin typeface="Georgia" panose="02040502050405020303" pitchFamily="18" charset="0"/>
              </a:rPr>
              <a:t>陰陽</a:t>
            </a:r>
            <a:r>
              <a:rPr lang="cs-CZ" sz="3600" b="1" dirty="0">
                <a:latin typeface="Georgia" panose="02040502050405020303" pitchFamily="18" charset="0"/>
              </a:rPr>
              <a:t> a ‚Pět fází‘ </a:t>
            </a:r>
            <a:r>
              <a:rPr lang="cs-CZ" sz="3600" b="1" i="1" dirty="0" err="1">
                <a:latin typeface="Georgia" panose="02040502050405020303" pitchFamily="18" charset="0"/>
              </a:rPr>
              <a:t>wu</a:t>
            </a:r>
            <a:r>
              <a:rPr lang="cs-CZ" sz="3600" b="1" i="1" dirty="0">
                <a:latin typeface="Georgia" panose="02040502050405020303" pitchFamily="18" charset="0"/>
              </a:rPr>
              <a:t> </a:t>
            </a:r>
            <a:r>
              <a:rPr lang="cs-CZ" sz="3600" b="1" i="1" dirty="0" err="1">
                <a:latin typeface="Georgia" panose="02040502050405020303" pitchFamily="18" charset="0"/>
              </a:rPr>
              <a:t>xing</a:t>
            </a:r>
            <a:r>
              <a:rPr lang="cs-CZ" sz="3600" b="1" i="1" dirty="0">
                <a:latin typeface="Georgia" panose="02040502050405020303" pitchFamily="18" charset="0"/>
              </a:rPr>
              <a:t> </a:t>
            </a:r>
            <a:r>
              <a:rPr lang="zh-TW" altLang="en-US" sz="3600" b="1" dirty="0">
                <a:latin typeface="Georgia" panose="02040502050405020303" pitchFamily="18" charset="0"/>
              </a:rPr>
              <a:t>五行</a:t>
            </a:r>
            <a:br>
              <a:rPr lang="cs-CZ" altLang="zh-TW" sz="3600" b="1" dirty="0">
                <a:latin typeface="Georgia" panose="02040502050405020303" pitchFamily="18" charset="0"/>
              </a:rPr>
            </a:br>
            <a:r>
              <a:rPr lang="cs-CZ" altLang="zh-TW" sz="2400" dirty="0">
                <a:latin typeface="Georgia" panose="02040502050405020303" pitchFamily="18" charset="0"/>
              </a:rPr>
              <a:t>voda </a:t>
            </a:r>
            <a:r>
              <a:rPr lang="cs-CZ" altLang="zh-TW" sz="2400" i="1" dirty="0" err="1">
                <a:latin typeface="Georgia" panose="02040502050405020303" pitchFamily="18" charset="0"/>
              </a:rPr>
              <a:t>shui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水</a:t>
            </a:r>
            <a:r>
              <a:rPr lang="cs-CZ" altLang="zh-TW" sz="2400" dirty="0">
                <a:latin typeface="Georgia" panose="02040502050405020303" pitchFamily="18" charset="0"/>
              </a:rPr>
              <a:t> – dřevo </a:t>
            </a:r>
            <a:r>
              <a:rPr lang="cs-CZ" altLang="zh-TW" sz="2400" i="1" dirty="0">
                <a:latin typeface="Georgia" panose="02040502050405020303" pitchFamily="18" charset="0"/>
              </a:rPr>
              <a:t>mu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木</a:t>
            </a:r>
            <a:r>
              <a:rPr lang="cs-CZ" altLang="zh-TW" sz="2400" dirty="0">
                <a:latin typeface="Georgia" panose="02040502050405020303" pitchFamily="18" charset="0"/>
              </a:rPr>
              <a:t> – oheň </a:t>
            </a:r>
            <a:r>
              <a:rPr lang="cs-CZ" altLang="zh-TW" sz="2400" i="1" dirty="0" err="1">
                <a:latin typeface="Georgia" panose="02040502050405020303" pitchFamily="18" charset="0"/>
              </a:rPr>
              <a:t>huo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火</a:t>
            </a:r>
            <a:r>
              <a:rPr lang="cs-CZ" altLang="zh-TW" sz="2400" dirty="0">
                <a:latin typeface="Georgia" panose="02040502050405020303" pitchFamily="18" charset="0"/>
              </a:rPr>
              <a:t> – země </a:t>
            </a:r>
            <a:r>
              <a:rPr lang="cs-CZ" altLang="zh-TW" sz="2400" i="1" dirty="0">
                <a:latin typeface="Georgia" panose="02040502050405020303" pitchFamily="18" charset="0"/>
              </a:rPr>
              <a:t>tu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土</a:t>
            </a:r>
            <a:r>
              <a:rPr lang="cs-CZ" altLang="zh-TW" sz="2400" dirty="0">
                <a:latin typeface="Georgia" panose="02040502050405020303" pitchFamily="18" charset="0"/>
              </a:rPr>
              <a:t> – kov </a:t>
            </a:r>
            <a:r>
              <a:rPr lang="cs-CZ" altLang="zh-TW" sz="2400" i="1" dirty="0">
                <a:latin typeface="Georgia" panose="02040502050405020303" pitchFamily="18" charset="0"/>
              </a:rPr>
              <a:t>jin</a:t>
            </a:r>
            <a:r>
              <a:rPr lang="cs-CZ" altLang="zh-TW" sz="2400" dirty="0"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latin typeface="Georgia" panose="02040502050405020303" pitchFamily="18" charset="0"/>
              </a:rPr>
              <a:t>金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44" y="2487916"/>
            <a:ext cx="4891077" cy="36727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7" y="1680807"/>
            <a:ext cx="4687614" cy="46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5927" y="683172"/>
            <a:ext cx="10515600" cy="5493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TW" b="1" dirty="0">
                <a:solidFill>
                  <a:srgbClr val="000000"/>
                </a:solidFill>
                <a:latin typeface="Georgia" panose="02040502050405020303" pitchFamily="18" charset="0"/>
              </a:rPr>
              <a:t>Korelativní myšlení</a:t>
            </a:r>
          </a:p>
          <a:p>
            <a:pPr>
              <a:buFontTx/>
              <a:buChar char="-"/>
            </a:pPr>
            <a:r>
              <a:rPr lang="cs-CZ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Systém </a:t>
            </a:r>
            <a:r>
              <a:rPr lang="cs-CZ" sz="240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Yi</a:t>
            </a:r>
            <a:r>
              <a:rPr lang="cs-CZ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jingu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+ pět procesů + </a:t>
            </a:r>
            <a:r>
              <a:rPr lang="cs-CZ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yin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/</a:t>
            </a:r>
            <a:r>
              <a:rPr lang="cs-CZ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yang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– matrice kosmických procesů</a:t>
            </a:r>
          </a:p>
          <a:p>
            <a:pPr>
              <a:buFontTx/>
              <a:buChar char="-"/>
            </a:pP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Dao</a:t>
            </a:r>
            <a:r>
              <a:rPr lang="zh-TW" alt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道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a</a:t>
            </a:r>
            <a:r>
              <a:rPr lang="cs-CZ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qi</a:t>
            </a:r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氣</a:t>
            </a:r>
            <a:endParaRPr lang="cs-CZ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30866" y="2126839"/>
            <a:ext cx="14731673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22467"/>
              </p:ext>
            </p:extLst>
          </p:nvPr>
        </p:nvGraphicFramePr>
        <p:xfrm>
          <a:off x="983118" y="2309719"/>
          <a:ext cx="5776848" cy="3867351"/>
        </p:xfrm>
        <a:graphic>
          <a:graphicData uri="http://schemas.openxmlformats.org/drawingml/2006/table">
            <a:tbl>
              <a:tblPr firstRow="1" firstCol="1" bandRow="1"/>
              <a:tblGrid>
                <a:gridCol w="641872">
                  <a:extLst>
                    <a:ext uri="{9D8B030D-6E8A-4147-A177-3AD203B41FA5}">
                      <a16:colId xmlns:a16="http://schemas.microsoft.com/office/drawing/2014/main" val="1199751614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41365873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194366377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689476266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737735978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412230959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2363951022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825152921"/>
                    </a:ext>
                  </a:extLst>
                </a:gridCol>
                <a:gridCol w="641872">
                  <a:extLst>
                    <a:ext uri="{9D8B030D-6E8A-4147-A177-3AD203B41FA5}">
                      <a16:colId xmlns:a16="http://schemas.microsoft.com/office/drawing/2014/main" val="1124643828"/>
                    </a:ext>
                  </a:extLst>
                </a:gridCol>
              </a:tblGrid>
              <a:tr h="331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Movement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75075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Trigram </a:t>
                      </a:r>
                      <a:r>
                        <a:rPr lang="cs-CZ" sz="1000" b="1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Hanzi"/>
                        </a:rPr>
                        <a:t>hanzi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乾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兌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離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震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巽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坎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艮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Microsoft JhengHei" panose="020B0604030504040204" pitchFamily="34" charset="-120"/>
                          <a:ea typeface="PMingLiU" panose="02020500000000000000" pitchFamily="18" charset="-120"/>
                          <a:cs typeface="Microsoft JhengHei" panose="020B0604030504040204" pitchFamily="34" charset="-120"/>
                        </a:rPr>
                        <a:t>坤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32038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Trigram </a:t>
                      </a:r>
                      <a:r>
                        <a:rPr lang="cs-CZ" sz="1000" b="1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Pinyin"/>
                        </a:rPr>
                        <a:t>pinyin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qián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duì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zhèn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xùn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kǎn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gèn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kūn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45452"/>
                  </a:ext>
                </a:extLst>
              </a:tr>
              <a:tr h="352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u="sng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Bagua"/>
                        </a:rPr>
                        <a:t>Trigrams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☰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☱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☲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☳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☴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☵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☶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☷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31536"/>
                  </a:ext>
                </a:extLst>
              </a:tr>
              <a:tr h="442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Ching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Heaven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Thunder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Mountain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68450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Planet (Celestial Body)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Neptune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Venus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Jupiter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Pluto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Uranus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Saturn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70860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Indigo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Crimson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Scarlet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Purple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8997"/>
                  </a:ext>
                </a:extLst>
              </a:tr>
              <a:tr h="44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Season"/>
                        </a:rPr>
                        <a:t>Season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Autumn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Autumn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82178"/>
                  </a:ext>
                </a:extLst>
              </a:tr>
              <a:tr h="315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b="1" u="sng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Cardinal direction"/>
                        </a:rPr>
                        <a:t>Cardinal direction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582" marR="40582" marT="20291" marB="20291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61521"/>
                  </a:ext>
                </a:extLst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72802" y="2309719"/>
            <a:ext cx="15093932" cy="46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57" y="2539897"/>
            <a:ext cx="5026306" cy="30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256"/>
              </p:ext>
            </p:extLst>
          </p:nvPr>
        </p:nvGraphicFramePr>
        <p:xfrm>
          <a:off x="1524000" y="797890"/>
          <a:ext cx="8723586" cy="5700913"/>
        </p:xfrm>
        <a:graphic>
          <a:graphicData uri="http://schemas.openxmlformats.org/drawingml/2006/table">
            <a:tbl>
              <a:tblPr/>
              <a:tblGrid>
                <a:gridCol w="1453931">
                  <a:extLst>
                    <a:ext uri="{9D8B030D-6E8A-4147-A177-3AD203B41FA5}">
                      <a16:colId xmlns:a16="http://schemas.microsoft.com/office/drawing/2014/main" val="373390616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245019981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1716304471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1450456725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2827549807"/>
                    </a:ext>
                  </a:extLst>
                </a:gridCol>
                <a:gridCol w="1453931">
                  <a:extLst>
                    <a:ext uri="{9D8B030D-6E8A-4147-A177-3AD203B41FA5}">
                      <a16:colId xmlns:a16="http://schemas.microsoft.com/office/drawing/2014/main" val="1747739757"/>
                    </a:ext>
                  </a:extLst>
                </a:gridCol>
              </a:tblGrid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Agent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position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b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season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b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direction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produces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zh-TW" altLang="en-US" sz="1400" b="1" dirty="0">
                          <a:effectLst/>
                          <a:latin typeface="Verdana" panose="020B0604030504040204" pitchFamily="34" charset="0"/>
                        </a:rPr>
                        <a:t>生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consumes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zh-TW" altLang="en-US" sz="1400" b="1" dirty="0">
                          <a:effectLst/>
                          <a:latin typeface="Verdana" panose="020B0604030504040204" pitchFamily="34" charset="0"/>
                        </a:rPr>
                        <a:t>受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controls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zh-TW" altLang="en-US" sz="1400" b="1" dirty="0">
                          <a:effectLst/>
                          <a:latin typeface="Verdana" panose="020B0604030504040204" pitchFamily="34" charset="0"/>
                        </a:rPr>
                        <a:t>主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Verdana" panose="020B0604030504040204" pitchFamily="34" charset="0"/>
                        </a:rPr>
                        <a:t>function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33086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left</a:t>
                      </a:r>
                      <a:br>
                        <a:rPr lang="cs-CZ" sz="1400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spring</a:t>
                      </a:r>
                      <a:br>
                        <a:rPr lang="cs-CZ" sz="1400" dirty="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east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life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Minister of Agriculture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司農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07913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front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summer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heat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Minister of War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司馬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38355"/>
                  </a:ext>
                </a:extLst>
              </a:tr>
              <a:tr h="573889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centre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fire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agent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Heaven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Sovereign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君之官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94741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right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autumn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south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earth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execution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Minister of Education </a:t>
                      </a:r>
                      <a:r>
                        <a:rPr lang="zh-TW" altLang="en-US" sz="1400">
                          <a:effectLst/>
                          <a:latin typeface="Verdana" panose="020B0604030504040204" pitchFamily="34" charset="0"/>
                        </a:rPr>
                        <a:t>司徒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05190"/>
                  </a:ext>
                </a:extLst>
              </a:tr>
              <a:tr h="8191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water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back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winter</a:t>
                      </a:r>
                      <a:br>
                        <a:rPr lang="cs-CZ" sz="1400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north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Verdana" panose="020B0604030504040204" pitchFamily="34" charset="0"/>
                        </a:rPr>
                        <a:t>wood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metal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cold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Minister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</a:rPr>
                        <a:t> Justice </a:t>
                      </a:r>
                      <a:r>
                        <a:rPr lang="zh-TW" altLang="en-US" sz="1400" dirty="0">
                          <a:effectLst/>
                          <a:latin typeface="Verdana" panose="020B0604030504040204" pitchFamily="34" charset="0"/>
                        </a:rPr>
                        <a:t>司寇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59174"/>
                  </a:ext>
                </a:extLst>
              </a:tr>
              <a:tr h="1031309">
                <a:tc gridSpan="6">
                  <a:txBody>
                    <a:bodyPr/>
                    <a:lstStyle/>
                    <a:p>
                      <a:pPr algn="l" fontAlgn="t"/>
                      <a:endParaRPr lang="cs-CZ" sz="1400" dirty="0">
                        <a:effectLst/>
                        <a:latin typeface="Times" panose="02020603050405020304" pitchFamily="18" charset="0"/>
                      </a:endParaRPr>
                    </a:p>
                    <a:p>
                      <a:pPr algn="l" fontAlgn="t"/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According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to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Chunqiu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fanlu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春秋繁露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chapters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Wuxing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dui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五行對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An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official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response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regarding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Five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Agents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",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Wuxing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zhi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yi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五行之義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meaning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Five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Agents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", 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Wuxing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xiang</a:t>
                      </a:r>
                      <a:r>
                        <a:rPr lang="cs-CZ" sz="1400" i="1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" panose="02020603050405020304" pitchFamily="18" charset="0"/>
                        </a:rPr>
                        <a:t>sheng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 </a:t>
                      </a:r>
                      <a:r>
                        <a:rPr lang="zh-TW" altLang="en-US" sz="1400" dirty="0">
                          <a:effectLst/>
                          <a:latin typeface="Times" panose="02020603050405020304" pitchFamily="18" charset="0"/>
                        </a:rPr>
                        <a:t>五行相勝 </a:t>
                      </a:r>
                      <a:r>
                        <a:rPr lang="en-US" altLang="zh-TW" sz="1400" dirty="0">
                          <a:effectLst/>
                          <a:latin typeface="Times" panose="02020603050405020304" pitchFamily="18" charset="0"/>
                        </a:rPr>
                        <a:t>"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mutual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engendering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Five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" panose="02020603050405020304" pitchFamily="18" charset="0"/>
                        </a:rPr>
                        <a:t>Agents</a:t>
                      </a:r>
                      <a:r>
                        <a:rPr lang="cs-CZ" sz="1400" dirty="0">
                          <a:effectLst/>
                          <a:latin typeface="Times" panose="02020603050405020304" pitchFamily="18" charset="0"/>
                        </a:rPr>
                        <a:t>".</a:t>
                      </a:r>
                    </a:p>
                  </a:txBody>
                  <a:tcPr marL="33679" marR="33679" marT="33679" marB="336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3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32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 err="1">
                <a:latin typeface="Georgia" panose="02040502050405020303" pitchFamily="18" charset="0"/>
              </a:rPr>
              <a:t>Legismus</a:t>
            </a:r>
            <a:r>
              <a:rPr lang="cs-CZ" dirty="0">
                <a:latin typeface="Georgia" panose="02040502050405020303" pitchFamily="18" charset="0"/>
              </a:rPr>
              <a:t> </a:t>
            </a:r>
            <a:br>
              <a:rPr lang="cs-CZ" dirty="0">
                <a:latin typeface="Georgia" panose="02040502050405020303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法家 </a:t>
            </a:r>
            <a:r>
              <a:rPr lang="cs-CZ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ťia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zh-TW" altLang="en-US" sz="2000" dirty="0"/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Jang) </a:t>
            </a:r>
            <a:r>
              <a:rPr lang="zh-TW" altLang="en-US" sz="2000" dirty="0"/>
              <a:t>商鞅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(390-338) </a:t>
            </a:r>
          </a:p>
          <a:p>
            <a:pPr marL="0" indent="0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Buhai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Pu-chaj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zh-TW" altLang="en-US" sz="2000" dirty="0"/>
              <a:t>申不害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 400–337)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Feizi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-c‘) </a:t>
            </a:r>
          </a:p>
          <a:p>
            <a:pPr marL="0" indent="0">
              <a:buNone/>
            </a:pPr>
            <a:r>
              <a:rPr lang="zh-TW" altLang="en-US" sz="2000" dirty="0"/>
              <a:t>韓非子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(280-233)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5CB9FC99-37FE-441B-8940-696343A4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23764"/>
            <a:ext cx="6019331" cy="38072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17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6296025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Vědecké myšlení za Han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Astronomie, matematika, technika, přírodověda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Wang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Chong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王充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(27-97 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n.l.) – Kritická pojednání (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Lunheng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論衡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„Bilancování teorií“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4" y="3258207"/>
            <a:ext cx="4484946" cy="33637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4" y="1299573"/>
            <a:ext cx="4908331" cy="49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Yang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(4th cent. BC)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禮法以時而定，制令各順其宜，兵甲器備各便其用。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Obřady a pravidla se stanovují v závislosti na době, sytém nařízení a příkazy se vydávají podle potřeby, zbraně, zbroj, nástroje a vybavení se řídí podle toho, k čemu jsou určeny.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非所與論於法之外也。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…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故知者作法，而愚者制焉；賢者更禮，而不肖者拘焉。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...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ovšem nelze s nimi (s prostými lidmi) hovořit o ničem, co se vymyká pravidlům… Proto vědoucí člověk vytváří pravidla, zatímco hloupý je jimi omezován. Moudrý muž přizpůsobuje obřady, zatímco nehodný jim podléhá.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0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(4th cent. BC)</a:t>
            </a:r>
            <a:endParaRPr lang="cs-CZ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名者，天地之綱，聖人之符。張天地之綱，用聖人之符，則萬物之情無所逃之矣。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Jména tvoří základní osnovu nebe a země, pro moudrého muže jsou něco jako vrubovky. Když máme nataženou osnovu nebe a země a vrubovky moudrého muže, není na světě nic, co by nám mohlo uniknout.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名自名也，事自定也。是以有道者因名而正之，隨事而定之也。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Jména se sama určují, úkoly se samy ustanovují. Proto ten, kdo následuje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uspořádává jména podle toho, jak k němu přicházejí, stanovuje si úkoly podle toho, jak vyvstávají.</a:t>
            </a:r>
          </a:p>
        </p:txBody>
      </p:sp>
    </p:spTree>
    <p:extLst>
      <p:ext uri="{BB962C8B-B14F-4D97-AF65-F5344CB8AC3E}">
        <p14:creationId xmlns:p14="http://schemas.microsoft.com/office/powerpoint/2010/main" val="132539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8074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Shen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Buhai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昔者堯之治天下也以名。其名正，則天下治。桀之治天下也，亦以名，其名倚，而天下亂。是以聖人貴名之正也。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dávných dobách vládl světu bájný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Jao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pomocí jmen. Jeho jména byla správná, a proto bylo podnebesí v pořádku. Tyran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Ťie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také vládl světu pomocí jmen. Ale jeho jména byla pokřivená, a proto v podnebesí zavládl chaos. Proto si moudrý muž cení správnosti jmen.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Konfucius, Hovory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子曰：「為政以德，譬如北辰，居其所而眾星共之。」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Mistr řekl: „Ten, kdo řídí podnebesí pomocí ctnosti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te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může být přirovnán k Polárce, která zůstává na místě, zatímco se kolem ní všechny ostatní hvězdy točí.“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827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Chan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Fej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-c‘ </a:t>
            </a:r>
            <a:r>
              <a:rPr lang="zh-TW" altLang="en-US" dirty="0"/>
              <a:t>韓非子</a:t>
            </a:r>
            <a:r>
              <a:rPr lang="cs-CZ" altLang="zh-TW" dirty="0"/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latin typeface="Georgia" panose="02040502050405020303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280-233 </a:t>
            </a:r>
            <a:r>
              <a:rPr lang="cs-CZ" altLang="zh-TW" sz="2400" dirty="0">
                <a:latin typeface="Georgia" panose="02040502050405020303" pitchFamily="18" charset="0"/>
              </a:rPr>
              <a:t>př.n.l.)</a:t>
            </a:r>
            <a:r>
              <a:rPr lang="cs-CZ" altLang="zh-TW" dirty="0">
                <a:latin typeface="Georgia" panose="02040502050405020303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Souvislý esejistický text, patrně převážně od jednoho autora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pojmy: fa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(způsob, metoda, zákon),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šu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(technika, dovednost), š‘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势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(strategická výhoda, moc vyplývající z postavení), </a:t>
            </a:r>
            <a:r>
              <a:rPr lang="cs-CZ" altLang="zh-TW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(princip, pravidelnost),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Racionalismus: řemeslo, logika, pragmatismus, odklon od tradice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Legistický vládce a stát: jeden svrchovaný vladař, meritokracie, účinný státní aparát, tresty a odměny („dvě rukojeti“)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Zacházení s tao: principy </a:t>
            </a:r>
            <a:r>
              <a:rPr lang="cs-CZ" altLang="zh-TW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 zákony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fa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法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vycházejí z </a:t>
            </a:r>
            <a:r>
              <a:rPr lang="cs-CZ" altLang="zh-TW" sz="2400" i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i vladař se jím řídí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u="sng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altLang="zh-TW" sz="2400" dirty="0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hilosophy of Han Feizi. Must-see for business leaders. | AYA Oversea Life">
            <a:extLst>
              <a:ext uri="{FF2B5EF4-FFF2-40B4-BE49-F238E27FC236}">
                <a16:creationId xmlns:a16="http://schemas.microsoft.com/office/drawing/2014/main" id="{2938F38B-3571-8803-FABB-AA625085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2" y="623834"/>
            <a:ext cx="2758439" cy="22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2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809" y="384314"/>
            <a:ext cx="11410121" cy="5792650"/>
          </a:xfrm>
        </p:spPr>
        <p:txBody>
          <a:bodyPr>
            <a:noAutofit/>
          </a:bodyPr>
          <a:lstStyle/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cs-CZ" sz="22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Role struktur/pravidelností </a:t>
            </a:r>
            <a:r>
              <a:rPr lang="cs-CZ" sz="2200" i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li</a:t>
            </a: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zh-TW" altLang="en-US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22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 uchopování tao </a:t>
            </a:r>
            <a:r>
              <a:rPr lang="zh-TW" altLang="en-US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</a:t>
            </a:r>
            <a:r>
              <a:rPr lang="cs-CZ" altLang="zh-TW" sz="22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29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凡物之有形者易裁也，易割也。何以論之？有形則有短長，</a:t>
            </a:r>
            <a:r>
              <a:rPr lang="en-US" altLang="zh-TW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(...)</a:t>
            </a: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。短長、大小、方圓、堅脆、輕重、白黑之謂</a:t>
            </a:r>
            <a:r>
              <a:rPr lang="zh-TW" alt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理</a:t>
            </a:r>
            <a:r>
              <a:rPr lang="zh-TW" altLang="en-US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。理定而物易割也。</a:t>
            </a:r>
            <a:endParaRPr lang="cs-CZ" altLang="zh-TW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„Všechny věci, které mají tvar, lze snadno rozdělit, rozřezat. Jak to lze vyložit? Má-li věc tvar, má i délku, (...). Délka, velikost, hranatost či oblost, pevnost, váha, barva, tomu se říká struktura. Je-li struktura určena, je snadné věci dělit.“</a:t>
            </a:r>
            <a:r>
              <a:rPr lang="cs-CZ" sz="20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HFZ 20, 25</a:t>
            </a:r>
            <a:endParaRPr lang="cs-CZ" sz="20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凡理者，方圓、短長、麤靡、堅脆之分也。故理定而後可得道也。故定理有存亡，有死生，有盛衰。</a:t>
            </a:r>
            <a:endParaRPr lang="cs-CZ" altLang="zh-TW" sz="20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„Obecně vzato je struktura rozdíl mezi hranatým a oblým, dlouhým a krátkým, tlustým a tenkým, pevným a křehkým. Proto jakmile jsou struktury určeny, pak lze získat </a:t>
            </a:r>
            <a:r>
              <a:rPr lang="cs-CZ" sz="2000" dirty="0" err="1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</a:t>
            </a:r>
            <a:r>
              <a:rPr lang="cs-CZ" sz="20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Proto v určení struktur spočívá přežití a zkáza, smrt a život, vzestup a pád.“</a:t>
            </a:r>
            <a:endParaRPr lang="cs-CZ" altLang="zh-TW" sz="20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1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3172"/>
            <a:ext cx="10515600" cy="5493791"/>
          </a:xfrm>
        </p:spPr>
        <p:txBody>
          <a:bodyPr>
            <a:noAutofit/>
          </a:bodyPr>
          <a:lstStyle/>
          <a:p>
            <a:pPr marL="678180" lvl="1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Taoistické motivy v </a:t>
            </a:r>
            <a:r>
              <a:rPr lang="cs-CZ" i="1" dirty="0" err="1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Hanfeizi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23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道者，萬物之所然也，萬理之所稽也。理者，成物之文也；道者，萬物之所以成也。故曰：「道，理之者也。」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jakým způsobem všechny věci jsou, to, v čem se veškeré jejich struktury sbíhají. Struktury, to jsou pravidelnosti, podle nichž se veškeré věci uskutečňují;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čím se veškeré věci uskutečňují. Proto se říká: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Tao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je to, co tomu dává strukturu.“</a:t>
            </a:r>
            <a:r>
              <a:rPr lang="cs-CZ" sz="1800" dirty="0"/>
              <a:t> </a:t>
            </a:r>
            <a:endParaRPr lang="cs-CZ" sz="1800" dirty="0">
              <a:latin typeface="Georgia" panose="02040502050405020303" pitchFamily="18" charset="0"/>
              <a:ea typeface="SimSun" panose="02010600030101010101" pitchFamily="2" charset="-122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20, 2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上德</a:t>
            </a:r>
            <a:r>
              <a:rPr lang="zh-TW" altLang="en-US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無為</a:t>
            </a: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而無不為。</a:t>
            </a:r>
            <a:endParaRPr lang="cs-CZ" sz="1800" i="1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„Ti, kdo mají nejvyšší 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nekonají a není nic, co by nevykonali.“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HFZ 5, 1</a:t>
            </a:r>
            <a:r>
              <a:rPr lang="cs-CZ" sz="1800" i="1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故虛靜以待，令名自命也，令事自定也。</a:t>
            </a:r>
            <a:endParaRPr lang="cs-CZ" altLang="zh-TW" sz="1800" dirty="0">
              <a:latin typeface="Georgia" panose="02040502050405020303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7818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>
                <a:latin typeface="Georgia" panose="02040502050405020303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„Proto když (prozíravý vládce) zůstává prázdný a klidný, nechává slova, aby se sama přiřkla, nechává úkoly, aby se samy stanovily.“</a:t>
            </a:r>
            <a:endParaRPr lang="cs-CZ" sz="18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27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3430</Words>
  <Application>Microsoft Office PowerPoint</Application>
  <PresentationFormat>Širokoúhlá obrazovka</PresentationFormat>
  <Paragraphs>290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Microsoft JhengHei</vt:lpstr>
      <vt:lpstr>Arial</vt:lpstr>
      <vt:lpstr>Calibri</vt:lpstr>
      <vt:lpstr>Calibri Light</vt:lpstr>
      <vt:lpstr>Georgia</vt:lpstr>
      <vt:lpstr>Segoe UI Symbol</vt:lpstr>
      <vt:lpstr>Times</vt:lpstr>
      <vt:lpstr>Times New Roman</vt:lpstr>
      <vt:lpstr>Verdana</vt:lpstr>
      <vt:lpstr>Motiv Office</vt:lpstr>
      <vt:lpstr>Myšlení dynastie Han</vt:lpstr>
      <vt:lpstr>Hlavní myšlenkové proudy období Válčících států</vt:lpstr>
      <vt:lpstr>Legismus  法家 (Fa ťia)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Taoismus v. legismus?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Hanský kosmograf</vt:lpstr>
      <vt:lpstr>Prezentace aplikace PowerPoint</vt:lpstr>
      <vt:lpstr>Prezentace aplikace PowerPoint</vt:lpstr>
      <vt:lpstr>Sjednocení říše za Qin 秦 a nástup dynastie Han 漢</vt:lpstr>
      <vt:lpstr>Eklekticismus a synkretismus</vt:lpstr>
      <vt:lpstr>Prezentace aplikace PowerPoint</vt:lpstr>
      <vt:lpstr>Prezentace aplikace PowerPoint</vt:lpstr>
      <vt:lpstr>Kniha proměn – Yi jing (I-ťing) 易經 (周易) </vt:lpstr>
      <vt:lpstr>Prezentace aplikace PowerPoint</vt:lpstr>
      <vt:lpstr>Yin-yang 陰陽 a ‚Pět fází‘ wu xing 五行 voda shui 水 – dřevo mu 木 – oheň huo 火 – země tu 土 – kov jin 金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Myslet Jedno</dc:title>
  <dc:creator>Katka Gajdošová</dc:creator>
  <cp:lastModifiedBy>Gajdošová, Kateřina</cp:lastModifiedBy>
  <cp:revision>204</cp:revision>
  <dcterms:created xsi:type="dcterms:W3CDTF">2016-11-23T12:18:42Z</dcterms:created>
  <dcterms:modified xsi:type="dcterms:W3CDTF">2023-11-15T13:51:13Z</dcterms:modified>
</cp:coreProperties>
</file>