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06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2.11.2015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2.11.2015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2.11.2015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2.11.2015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2.11.2015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2.11.2015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2.11.2015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2.11.2015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2.11.2015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2.11.2015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2.11.2015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/>
              <a:t>2.11.2015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Dendrologické praktikum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PhDr. Kateřina Jančaříková, Ph.D.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146934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Děkuji </a:t>
            </a:r>
            <a:r>
              <a:rPr lang="cs-CZ" smtClean="0"/>
              <a:t>za pozornost!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897811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Hodnocení </a:t>
            </a:r>
            <a:r>
              <a:rPr lang="cs-CZ" b="1" dirty="0" smtClean="0"/>
              <a:t>stromů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sz="2500" b="1" dirty="0"/>
              <a:t>Evidenční </a:t>
            </a:r>
            <a:r>
              <a:rPr lang="cs-CZ" sz="2500" b="1" dirty="0" smtClean="0"/>
              <a:t>číslo, poloha (mapka, </a:t>
            </a:r>
            <a:r>
              <a:rPr lang="cs-CZ" sz="2500" b="1" dirty="0"/>
              <a:t>GPS </a:t>
            </a:r>
            <a:r>
              <a:rPr lang="cs-CZ" sz="2500" b="1" dirty="0" smtClean="0"/>
              <a:t>zaměření)</a:t>
            </a:r>
            <a:endParaRPr lang="cs-CZ" sz="2500" b="1" dirty="0"/>
          </a:p>
          <a:p>
            <a:r>
              <a:rPr lang="cs-CZ" sz="2500" b="1" dirty="0"/>
              <a:t>Český </a:t>
            </a:r>
            <a:r>
              <a:rPr lang="cs-CZ" sz="2500" b="1" dirty="0"/>
              <a:t>a latinský název stromu (určete)</a:t>
            </a:r>
          </a:p>
          <a:p>
            <a:r>
              <a:rPr lang="cs-CZ" sz="2500" b="1" dirty="0"/>
              <a:t>Sadovnická </a:t>
            </a:r>
            <a:r>
              <a:rPr lang="cs-CZ" sz="2500" b="1" dirty="0"/>
              <a:t>hodnota (1 – 5)</a:t>
            </a:r>
          </a:p>
          <a:p>
            <a:r>
              <a:rPr lang="cs-CZ" sz="2500" b="1" dirty="0"/>
              <a:t>Dendrometrické veličiny (průměr kmene, průměr koruny, výška stromu)</a:t>
            </a:r>
          </a:p>
          <a:p>
            <a:r>
              <a:rPr lang="cs-CZ" sz="2500" b="1" dirty="0"/>
              <a:t>Věk </a:t>
            </a:r>
            <a:r>
              <a:rPr lang="cs-CZ" sz="2500" b="1" dirty="0" smtClean="0"/>
              <a:t>stromu</a:t>
            </a:r>
            <a:endParaRPr lang="cs-CZ" sz="2500" b="1" dirty="0"/>
          </a:p>
          <a:p>
            <a:r>
              <a:rPr lang="cs-CZ" sz="2500" b="1" dirty="0"/>
              <a:t>Tvar koruny a její výška (stanovuje se pro výpočet objemu)</a:t>
            </a:r>
            <a:endParaRPr lang="cs-CZ" sz="2500" b="1" dirty="0"/>
          </a:p>
          <a:p>
            <a:r>
              <a:rPr lang="cs-CZ" sz="2500" b="1" dirty="0"/>
              <a:t>Zdravotní </a:t>
            </a:r>
            <a:r>
              <a:rPr lang="cs-CZ" sz="2500" b="1" dirty="0"/>
              <a:t>stav (1 – 5)</a:t>
            </a:r>
          </a:p>
          <a:p>
            <a:r>
              <a:rPr lang="cs-CZ" sz="2500" b="1" dirty="0"/>
              <a:t>Stabilita </a:t>
            </a:r>
            <a:r>
              <a:rPr lang="cs-CZ" sz="2500" b="1" dirty="0"/>
              <a:t>(1 – 3)</a:t>
            </a:r>
          </a:p>
          <a:p>
            <a:r>
              <a:rPr lang="cs-CZ" sz="2500" b="1" dirty="0"/>
              <a:t>Společenská hodnota (1 – 3</a:t>
            </a:r>
            <a:r>
              <a:rPr lang="cs-CZ" sz="2500" b="1" dirty="0"/>
              <a:t>)</a:t>
            </a:r>
            <a:endParaRPr lang="cs-CZ" sz="2500" b="1" dirty="0"/>
          </a:p>
        </p:txBody>
      </p:sp>
    </p:spTree>
    <p:extLst>
      <p:ext uri="{BB962C8B-B14F-4D97-AF65-F5344CB8AC3E}">
        <p14:creationId xmlns:p14="http://schemas.microsoft.com/office/powerpoint/2010/main" val="5881656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Sadovnická </a:t>
            </a:r>
            <a:r>
              <a:rPr lang="cs-CZ" b="1" dirty="0" smtClean="0"/>
              <a:t>hodnota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vyjadřuje celkovou hodnotu jedince z hlediska zahradní a krajinářské architektury; shrnuje soubor několika faktorů (estetický, ekologický, fyziologický, biomechanický …).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041730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Posuzujeme sadovnickou hodnotu</a:t>
            </a:r>
            <a:endParaRPr lang="cs-CZ" dirty="0"/>
          </a:p>
        </p:txBody>
      </p:sp>
      <p:graphicFrame>
        <p:nvGraphicFramePr>
          <p:cNvPr id="6" name="Zástupný symbol pro obsah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86118255"/>
              </p:ext>
            </p:extLst>
          </p:nvPr>
        </p:nvGraphicFramePr>
        <p:xfrm>
          <a:off x="827584" y="1584598"/>
          <a:ext cx="7704856" cy="453134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852428"/>
                <a:gridCol w="3852428"/>
              </a:tblGrid>
              <a:tr h="13756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ohodnocení body</a:t>
                      </a:r>
                      <a:endParaRPr lang="cs-CZ" sz="900" dirty="0">
                        <a:effectLst/>
                        <a:latin typeface="Times New Roman"/>
                      </a:endParaRPr>
                    </a:p>
                  </a:txBody>
                  <a:tcPr marL="40124" marR="40124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charakteristika i doporučení</a:t>
                      </a:r>
                      <a:endParaRPr lang="cs-CZ" sz="900">
                        <a:effectLst/>
                        <a:latin typeface="Times New Roman"/>
                      </a:endParaRPr>
                    </a:p>
                  </a:txBody>
                  <a:tcPr marL="40124" marR="40124" marT="0" marB="0"/>
                </a:tc>
              </a:tr>
              <a:tr h="75662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5 - velmi hodnotný strom</a:t>
                      </a:r>
                      <a:endParaRPr lang="cs-CZ" sz="900">
                        <a:effectLst/>
                        <a:latin typeface="Times New Roman"/>
                      </a:endParaRPr>
                    </a:p>
                  </a:txBody>
                  <a:tcPr marL="40124" marR="40124" marT="0" marB="0"/>
                </a:tc>
                <a:tc>
                  <a:txBody>
                    <a:bodyPr/>
                    <a:lstStyle/>
                    <a:p>
                      <a:pPr marL="228600" indent="-228600" algn="just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-</a:t>
                      </a:r>
                      <a:r>
                        <a:rPr lang="cs-CZ" sz="600" dirty="0">
                          <a:effectLst/>
                        </a:rPr>
                        <a:t>         </a:t>
                      </a:r>
                      <a:r>
                        <a:rPr lang="cs-CZ" sz="1000" dirty="0">
                          <a:effectLst/>
                        </a:rPr>
                        <a:t>bez poškození, velikostně plně rozvinutý, typického tvaru,</a:t>
                      </a:r>
                      <a:endParaRPr lang="cs-CZ" sz="900" dirty="0">
                        <a:effectLst/>
                      </a:endParaRPr>
                    </a:p>
                    <a:p>
                      <a:pPr marL="228600" indent="-228600" algn="just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-</a:t>
                      </a:r>
                      <a:r>
                        <a:rPr lang="cs-CZ" sz="600" dirty="0">
                          <a:effectLst/>
                        </a:rPr>
                        <a:t>       </a:t>
                      </a:r>
                      <a:r>
                        <a:rPr lang="cs-CZ" sz="600" dirty="0" smtClean="0">
                          <a:effectLst/>
                        </a:rPr>
                        <a:t> </a:t>
                      </a:r>
                      <a:r>
                        <a:rPr lang="cs-CZ" sz="1000" dirty="0">
                          <a:effectLst/>
                        </a:rPr>
                        <a:t>svou funkci může plnit na stanovišti řadu desetiletí,</a:t>
                      </a:r>
                      <a:endParaRPr lang="cs-CZ" sz="9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-</a:t>
                      </a:r>
                      <a:r>
                        <a:rPr lang="cs-CZ" sz="600" dirty="0">
                          <a:effectLst/>
                        </a:rPr>
                        <a:t>         </a:t>
                      </a:r>
                      <a:r>
                        <a:rPr lang="cs-CZ" sz="1000" dirty="0">
                          <a:effectLst/>
                        </a:rPr>
                        <a:t>zachovat ve všech případech.</a:t>
                      </a:r>
                      <a:endParaRPr lang="cs-CZ" sz="900" dirty="0">
                        <a:effectLst/>
                        <a:latin typeface="Times New Roman"/>
                      </a:endParaRPr>
                    </a:p>
                  </a:txBody>
                  <a:tcPr marL="40124" marR="40124" marT="0" marB="0"/>
                </a:tc>
              </a:tr>
              <a:tr h="75662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4 - nadprůměrně hodnotný strom</a:t>
                      </a:r>
                      <a:endParaRPr lang="cs-CZ" sz="90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 </a:t>
                      </a:r>
                      <a:endParaRPr lang="cs-CZ" sz="900">
                        <a:effectLst/>
                        <a:latin typeface="Times New Roman"/>
                      </a:endParaRPr>
                    </a:p>
                  </a:txBody>
                  <a:tcPr marL="40124" marR="40124" marT="0" marB="0"/>
                </a:tc>
                <a:tc>
                  <a:txBody>
                    <a:bodyPr/>
                    <a:lstStyle/>
                    <a:p>
                      <a:pPr marL="228600" indent="-228600" algn="just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-</a:t>
                      </a:r>
                      <a:r>
                        <a:rPr lang="cs-CZ" sz="600" dirty="0">
                          <a:effectLst/>
                        </a:rPr>
                        <a:t>         </a:t>
                      </a:r>
                      <a:r>
                        <a:rPr lang="cs-CZ" sz="1000" dirty="0">
                          <a:effectLst/>
                        </a:rPr>
                        <a:t>zdravý, typického tvaru, odpovídající příslušnému </a:t>
                      </a:r>
                      <a:r>
                        <a:rPr lang="cs-CZ" sz="1000" dirty="0" err="1">
                          <a:effectLst/>
                        </a:rPr>
                        <a:t>druhu,jen</a:t>
                      </a:r>
                      <a:r>
                        <a:rPr lang="cs-CZ" sz="1000" dirty="0">
                          <a:effectLst/>
                        </a:rPr>
                        <a:t> nepatrně narušený,</a:t>
                      </a:r>
                      <a:endParaRPr lang="cs-CZ" sz="900" dirty="0">
                        <a:effectLst/>
                      </a:endParaRPr>
                    </a:p>
                    <a:p>
                      <a:pPr marL="228600" indent="-228600" algn="just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-</a:t>
                      </a:r>
                      <a:r>
                        <a:rPr lang="cs-CZ" sz="600" dirty="0">
                          <a:effectLst/>
                        </a:rPr>
                        <a:t>         </a:t>
                      </a:r>
                      <a:r>
                        <a:rPr lang="cs-CZ" sz="1000" dirty="0">
                          <a:effectLst/>
                        </a:rPr>
                        <a:t>předpoklad rozvoje po řadu dalších desetiletí, při udržení dosažené kvality,</a:t>
                      </a:r>
                      <a:endParaRPr lang="cs-CZ" sz="9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-</a:t>
                      </a:r>
                      <a:r>
                        <a:rPr lang="cs-CZ" sz="600" dirty="0">
                          <a:effectLst/>
                        </a:rPr>
                        <a:t>         </a:t>
                      </a:r>
                      <a:r>
                        <a:rPr lang="cs-CZ" sz="1000" dirty="0">
                          <a:effectLst/>
                        </a:rPr>
                        <a:t>odstranit lze jen ve výjimečných případech.</a:t>
                      </a:r>
                      <a:endParaRPr lang="cs-CZ" sz="900" dirty="0">
                        <a:effectLst/>
                        <a:latin typeface="Times New Roman"/>
                      </a:endParaRPr>
                    </a:p>
                  </a:txBody>
                  <a:tcPr marL="40124" marR="40124" marT="0" marB="0"/>
                </a:tc>
              </a:tr>
              <a:tr h="105926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3 - průměrně hodnotný strom </a:t>
                      </a:r>
                      <a:endParaRPr lang="cs-CZ" sz="90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 </a:t>
                      </a:r>
                      <a:endParaRPr lang="cs-CZ" sz="900">
                        <a:effectLst/>
                        <a:latin typeface="Times New Roman"/>
                      </a:endParaRPr>
                    </a:p>
                  </a:txBody>
                  <a:tcPr marL="40124" marR="40124" marT="0" marB="0"/>
                </a:tc>
                <a:tc>
                  <a:txBody>
                    <a:bodyPr/>
                    <a:lstStyle/>
                    <a:p>
                      <a:pPr marL="228600" indent="-228600" algn="just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-</a:t>
                      </a:r>
                      <a:r>
                        <a:rPr lang="cs-CZ" sz="600" dirty="0">
                          <a:effectLst/>
                        </a:rPr>
                        <a:t>      </a:t>
                      </a:r>
                      <a:r>
                        <a:rPr lang="cs-CZ" sz="600" dirty="0" smtClean="0">
                          <a:effectLst/>
                        </a:rPr>
                        <a:t> </a:t>
                      </a:r>
                      <a:r>
                        <a:rPr lang="cs-CZ" sz="1000" dirty="0" smtClean="0">
                          <a:effectLst/>
                        </a:rPr>
                        <a:t>zdravý </a:t>
                      </a:r>
                      <a:r>
                        <a:rPr lang="cs-CZ" sz="1000" dirty="0">
                          <a:effectLst/>
                        </a:rPr>
                        <a:t>resp. mírně poškozený, bez chorob a škůdců, které by se mohly rozšiřovat, tvarově může být odlišný od charakteristiky druhu, </a:t>
                      </a:r>
                      <a:endParaRPr lang="cs-CZ" sz="900" dirty="0">
                        <a:effectLst/>
                      </a:endParaRPr>
                    </a:p>
                    <a:p>
                      <a:pPr marL="228600" indent="-228600" algn="just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-</a:t>
                      </a:r>
                      <a:r>
                        <a:rPr lang="cs-CZ" sz="600" dirty="0">
                          <a:effectLst/>
                        </a:rPr>
                        <a:t>         </a:t>
                      </a:r>
                      <a:r>
                        <a:rPr lang="cs-CZ" sz="1000" dirty="0">
                          <a:effectLst/>
                        </a:rPr>
                        <a:t>s předpokladem dlouhodobé nebo alespoň střednědobé existence,</a:t>
                      </a:r>
                      <a:endParaRPr lang="cs-CZ" sz="9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-</a:t>
                      </a:r>
                      <a:r>
                        <a:rPr lang="cs-CZ" sz="600" dirty="0">
                          <a:effectLst/>
                        </a:rPr>
                        <a:t>         </a:t>
                      </a:r>
                      <a:r>
                        <a:rPr lang="cs-CZ" sz="1000" dirty="0">
                          <a:effectLst/>
                        </a:rPr>
                        <a:t>ponechat dalšímu vývoji, odstraní se tam, kde to záměr vyžaduje.</a:t>
                      </a:r>
                      <a:endParaRPr lang="cs-CZ" sz="900" dirty="0">
                        <a:effectLst/>
                        <a:latin typeface="Times New Roman"/>
                      </a:endParaRPr>
                    </a:p>
                  </a:txBody>
                  <a:tcPr marL="40124" marR="40124" marT="0" marB="0"/>
                </a:tc>
              </a:tr>
              <a:tr h="105926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2 - podprůměrně hodnotný strom</a:t>
                      </a:r>
                      <a:r>
                        <a:rPr lang="cs-CZ" sz="1000" u="sng">
                          <a:effectLst/>
                        </a:rPr>
                        <a:t> </a:t>
                      </a:r>
                      <a:endParaRPr lang="cs-CZ" sz="900">
                        <a:effectLst/>
                        <a:latin typeface="Times New Roman"/>
                      </a:endParaRPr>
                    </a:p>
                  </a:txBody>
                  <a:tcPr marL="40124" marR="40124" marT="0" marB="0"/>
                </a:tc>
                <a:tc>
                  <a:txBody>
                    <a:bodyPr/>
                    <a:lstStyle/>
                    <a:p>
                      <a:pPr marL="228600" indent="-228600" algn="just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-</a:t>
                      </a:r>
                      <a:r>
                        <a:rPr lang="cs-CZ" sz="600" dirty="0">
                          <a:effectLst/>
                        </a:rPr>
                        <a:t>         </a:t>
                      </a:r>
                      <a:r>
                        <a:rPr lang="cs-CZ" sz="1000" dirty="0">
                          <a:effectLst/>
                        </a:rPr>
                        <a:t>poškozený, prosychající, ale bezprostředně neohrožující bezpečnost,</a:t>
                      </a:r>
                      <a:endParaRPr lang="cs-CZ" sz="900" dirty="0">
                        <a:effectLst/>
                      </a:endParaRPr>
                    </a:p>
                    <a:p>
                      <a:pPr marL="228600" indent="-228600" algn="just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-</a:t>
                      </a:r>
                      <a:r>
                        <a:rPr lang="cs-CZ" sz="600" dirty="0">
                          <a:effectLst/>
                        </a:rPr>
                        <a:t>  </a:t>
                      </a:r>
                      <a:r>
                        <a:rPr lang="cs-CZ" sz="1000" dirty="0" smtClean="0">
                          <a:effectLst/>
                        </a:rPr>
                        <a:t>obvykle </a:t>
                      </a:r>
                      <a:r>
                        <a:rPr lang="cs-CZ" sz="1000" dirty="0">
                          <a:effectLst/>
                        </a:rPr>
                        <a:t>jen s předpokladem poměrně krátkodobé existence v přijatelném stavu, nepřesahující většinou 20 let, </a:t>
                      </a:r>
                      <a:endParaRPr lang="cs-CZ" sz="9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-</a:t>
                      </a:r>
                      <a:r>
                        <a:rPr lang="cs-CZ" sz="600" dirty="0">
                          <a:effectLst/>
                        </a:rPr>
                        <a:t>      </a:t>
                      </a:r>
                      <a:r>
                        <a:rPr lang="cs-CZ" sz="1000" dirty="0" smtClean="0">
                          <a:effectLst/>
                        </a:rPr>
                        <a:t>postupné </a:t>
                      </a:r>
                      <a:r>
                        <a:rPr lang="cs-CZ" sz="1000" dirty="0">
                          <a:effectLst/>
                        </a:rPr>
                        <a:t>odstranění, výjimkou jsou stromy unikátní, památkově </a:t>
                      </a:r>
                      <a:r>
                        <a:rPr lang="cs-CZ" sz="1000" dirty="0" smtClean="0">
                          <a:effectLst/>
                        </a:rPr>
                        <a:t>    chráněné </a:t>
                      </a:r>
                      <a:r>
                        <a:rPr lang="cs-CZ" sz="1000" dirty="0">
                          <a:effectLst/>
                        </a:rPr>
                        <a:t>apod.</a:t>
                      </a:r>
                      <a:endParaRPr lang="cs-CZ" sz="900" dirty="0">
                        <a:effectLst/>
                        <a:latin typeface="Times New Roman"/>
                      </a:endParaRPr>
                    </a:p>
                  </a:txBody>
                  <a:tcPr marL="40124" marR="40124" marT="0" marB="0"/>
                </a:tc>
              </a:tr>
              <a:tr h="75662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1 – velmi málo hodnotný strom </a:t>
                      </a:r>
                      <a:endParaRPr lang="cs-CZ" sz="90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 </a:t>
                      </a:r>
                      <a:endParaRPr lang="cs-CZ" sz="900">
                        <a:effectLst/>
                        <a:latin typeface="Times New Roman"/>
                      </a:endParaRPr>
                    </a:p>
                  </a:txBody>
                  <a:tcPr marL="40124" marR="40124" marT="0" marB="0"/>
                </a:tc>
                <a:tc>
                  <a:txBody>
                    <a:bodyPr/>
                    <a:lstStyle/>
                    <a:p>
                      <a:pPr marL="228600" indent="-228600" algn="just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-</a:t>
                      </a:r>
                      <a:r>
                        <a:rPr lang="cs-CZ" sz="600" dirty="0">
                          <a:effectLst/>
                        </a:rPr>
                        <a:t>         </a:t>
                      </a:r>
                      <a:r>
                        <a:rPr lang="cs-CZ" sz="1000" dirty="0">
                          <a:effectLst/>
                        </a:rPr>
                        <a:t>velmi silně poškozený, nemocný, odumírající, odumřelý, ohrožující bezpečnost,</a:t>
                      </a:r>
                      <a:endParaRPr lang="cs-CZ" sz="900" dirty="0">
                        <a:effectLst/>
                      </a:endParaRPr>
                    </a:p>
                    <a:p>
                      <a:pPr marL="228600" indent="-228600" algn="just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-</a:t>
                      </a:r>
                      <a:r>
                        <a:rPr lang="cs-CZ" sz="600" dirty="0">
                          <a:effectLst/>
                        </a:rPr>
                        <a:t>         </a:t>
                      </a:r>
                      <a:r>
                        <a:rPr lang="cs-CZ" sz="1000" dirty="0">
                          <a:effectLst/>
                        </a:rPr>
                        <a:t>obvykle bez předpokladu byť jen krátkodobé existence,</a:t>
                      </a:r>
                      <a:endParaRPr lang="cs-CZ" sz="9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-</a:t>
                      </a:r>
                      <a:r>
                        <a:rPr lang="cs-CZ" sz="600" dirty="0">
                          <a:effectLst/>
                        </a:rPr>
                        <a:t>         </a:t>
                      </a:r>
                      <a:r>
                        <a:rPr lang="cs-CZ" sz="1000" dirty="0">
                          <a:effectLst/>
                        </a:rPr>
                        <a:t>okamžitě k odstranění.</a:t>
                      </a:r>
                      <a:endParaRPr lang="cs-CZ" sz="900" dirty="0">
                        <a:effectLst/>
                        <a:latin typeface="Times New Roman"/>
                      </a:endParaRPr>
                    </a:p>
                  </a:txBody>
                  <a:tcPr marL="40124" marR="40124" marT="0" marB="0"/>
                </a:tc>
              </a:tr>
            </a:tbl>
          </a:graphicData>
        </a:graphic>
      </p:graphicFrame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1525588" y="158432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39562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Dendrometrické </a:t>
            </a:r>
            <a:r>
              <a:rPr lang="cs-CZ" b="1" dirty="0" smtClean="0"/>
              <a:t>veličiny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cs-CZ" u="sng" dirty="0"/>
              <a:t>Průměr kmene</a:t>
            </a:r>
            <a:r>
              <a:rPr lang="cs-CZ" dirty="0"/>
              <a:t>:</a:t>
            </a:r>
          </a:p>
          <a:p>
            <a:pPr marL="0" indent="0">
              <a:buNone/>
            </a:pPr>
            <a:r>
              <a:rPr lang="cs-CZ" dirty="0" smtClean="0"/>
              <a:t>se </a:t>
            </a:r>
            <a:r>
              <a:rPr lang="cs-CZ" dirty="0"/>
              <a:t>vypočítává z obvodu kmene změřeného ve výšce 130 cm nad zemí, uvádí se v </a:t>
            </a:r>
            <a:r>
              <a:rPr lang="cs-CZ" dirty="0" smtClean="0"/>
              <a:t>cm</a:t>
            </a:r>
          </a:p>
          <a:p>
            <a:pPr marL="0" indent="0">
              <a:buNone/>
            </a:pPr>
            <a:r>
              <a:rPr lang="cs-CZ" dirty="0" smtClean="0"/>
              <a:t>(vzoreček </a:t>
            </a:r>
            <a:r>
              <a:rPr lang="cs-CZ" dirty="0"/>
              <a:t>pro </a:t>
            </a:r>
            <a:r>
              <a:rPr lang="cs-CZ" dirty="0" err="1"/>
              <a:t>nematematiky</a:t>
            </a:r>
            <a:r>
              <a:rPr lang="cs-CZ" dirty="0"/>
              <a:t>: poloměr = obvod : </a:t>
            </a:r>
            <a:r>
              <a:rPr lang="cs-CZ" dirty="0" smtClean="0"/>
              <a:t>2π)</a:t>
            </a:r>
          </a:p>
          <a:p>
            <a:pPr marL="0" indent="0">
              <a:buNone/>
            </a:pPr>
            <a:endParaRPr lang="cs-CZ" u="sng" dirty="0" smtClean="0"/>
          </a:p>
          <a:p>
            <a:pPr marL="0" indent="0">
              <a:buNone/>
            </a:pPr>
            <a:r>
              <a:rPr lang="cs-CZ" u="sng" dirty="0" smtClean="0"/>
              <a:t>Průměr </a:t>
            </a:r>
            <a:r>
              <a:rPr lang="cs-CZ" u="sng" dirty="0"/>
              <a:t>koruny:</a:t>
            </a:r>
            <a:r>
              <a:rPr lang="cs-CZ" dirty="0"/>
              <a:t>         </a:t>
            </a:r>
          </a:p>
          <a:p>
            <a:pPr marL="0" indent="0">
              <a:buNone/>
            </a:pPr>
            <a:r>
              <a:rPr lang="cs-CZ" dirty="0"/>
              <a:t>se získává průměrem z pěti měřeních šíře koruny zemi pod korunou, uvádí se v </a:t>
            </a:r>
            <a:r>
              <a:rPr lang="cs-CZ" dirty="0" smtClean="0"/>
              <a:t>metrech</a:t>
            </a:r>
            <a:r>
              <a:rPr lang="cs-CZ" dirty="0"/>
              <a:t> </a:t>
            </a:r>
          </a:p>
          <a:p>
            <a:pPr marL="0" indent="0">
              <a:buNone/>
            </a:pPr>
            <a:endParaRPr lang="cs-CZ" u="sng" dirty="0" smtClean="0"/>
          </a:p>
          <a:p>
            <a:pPr marL="0" indent="0">
              <a:buNone/>
            </a:pPr>
            <a:r>
              <a:rPr lang="cs-CZ" u="sng" dirty="0" smtClean="0"/>
              <a:t>Výška </a:t>
            </a:r>
            <a:r>
              <a:rPr lang="cs-CZ" u="sng" dirty="0"/>
              <a:t>stromu:</a:t>
            </a:r>
            <a:r>
              <a:rPr lang="cs-CZ" dirty="0"/>
              <a:t>              </a:t>
            </a:r>
          </a:p>
          <a:p>
            <a:pPr marL="0" indent="0">
              <a:buNone/>
            </a:pPr>
            <a:r>
              <a:rPr lang="cs-CZ" dirty="0"/>
              <a:t>získáno průměrem ze třech měření pomocí výškoměru, uvádí se v metrech</a:t>
            </a:r>
          </a:p>
          <a:p>
            <a:pPr marL="0" indent="0">
              <a:buNone/>
            </a:pPr>
            <a:r>
              <a:rPr lang="cs-CZ" dirty="0"/>
              <a:t> </a:t>
            </a:r>
            <a:endParaRPr lang="cs-CZ" b="1" dirty="0"/>
          </a:p>
          <a:p>
            <a:pPr marL="0" indent="0">
              <a:buNone/>
            </a:pPr>
            <a:r>
              <a:rPr lang="cs-CZ" u="sng" dirty="0"/>
              <a:t>Věk (roky):</a:t>
            </a:r>
            <a:endParaRPr lang="cs-CZ" b="1" dirty="0"/>
          </a:p>
          <a:p>
            <a:pPr marL="0" indent="0">
              <a:buNone/>
            </a:pPr>
            <a:r>
              <a:rPr lang="cs-CZ" dirty="0"/>
              <a:t>získáno odhadem</a:t>
            </a:r>
          </a:p>
          <a:p>
            <a:pPr marL="0" indent="0">
              <a:buNone/>
            </a:pPr>
            <a:r>
              <a:rPr lang="cs-CZ" dirty="0"/>
              <a:t>1.      1 - 20 let</a:t>
            </a:r>
          </a:p>
          <a:p>
            <a:pPr marL="0" indent="0">
              <a:buNone/>
            </a:pPr>
            <a:r>
              <a:rPr lang="cs-CZ" dirty="0"/>
              <a:t>2.      21 – 40 let</a:t>
            </a:r>
          </a:p>
          <a:p>
            <a:pPr marL="0" indent="0">
              <a:buNone/>
            </a:pPr>
            <a:r>
              <a:rPr lang="cs-CZ" dirty="0"/>
              <a:t>3.      41 – 60 let</a:t>
            </a:r>
          </a:p>
          <a:p>
            <a:pPr marL="0" indent="0">
              <a:buNone/>
            </a:pPr>
            <a:r>
              <a:rPr lang="cs-CZ" dirty="0"/>
              <a:t>4.      61 – 80 let </a:t>
            </a:r>
          </a:p>
          <a:p>
            <a:pPr marL="0" lvl="0" indent="0">
              <a:buNone/>
            </a:pPr>
            <a:r>
              <a:rPr lang="cs-CZ" dirty="0" smtClean="0"/>
              <a:t>5.      80 </a:t>
            </a:r>
            <a:r>
              <a:rPr lang="cs-CZ" dirty="0"/>
              <a:t>a více let</a:t>
            </a:r>
          </a:p>
          <a:p>
            <a:pPr marL="0" indent="0">
              <a:buNone/>
            </a:pPr>
            <a:r>
              <a:rPr lang="cs-CZ" dirty="0"/>
              <a:t> 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459638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Dendrometrie koruny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u="sng" dirty="0" smtClean="0"/>
              <a:t>Tvar </a:t>
            </a:r>
            <a:r>
              <a:rPr lang="cs-CZ" u="sng" dirty="0"/>
              <a:t>koruny </a:t>
            </a:r>
            <a:endParaRPr lang="cs-CZ" u="sng" dirty="0" smtClean="0"/>
          </a:p>
          <a:p>
            <a:pPr marL="0" indent="0">
              <a:buNone/>
            </a:pPr>
            <a:r>
              <a:rPr lang="cs-CZ" dirty="0" smtClean="0"/>
              <a:t>stanovuje </a:t>
            </a:r>
            <a:r>
              <a:rPr lang="cs-CZ" dirty="0"/>
              <a:t>se pro výpočet </a:t>
            </a:r>
            <a:r>
              <a:rPr lang="cs-CZ" dirty="0" smtClean="0"/>
              <a:t>objemu</a:t>
            </a:r>
            <a:endParaRPr lang="cs-CZ" dirty="0"/>
          </a:p>
          <a:p>
            <a:pPr marL="0" indent="0">
              <a:buNone/>
            </a:pPr>
            <a:r>
              <a:rPr lang="cs-CZ" dirty="0" smtClean="0"/>
              <a:t>1. kuželovitá</a:t>
            </a:r>
            <a:r>
              <a:rPr lang="cs-CZ" dirty="0"/>
              <a:t>,  </a:t>
            </a:r>
            <a:r>
              <a:rPr lang="cs-CZ" dirty="0" smtClean="0"/>
              <a:t>2. zaoblená</a:t>
            </a:r>
            <a:r>
              <a:rPr lang="cs-CZ" dirty="0"/>
              <a:t>,  </a:t>
            </a:r>
            <a:r>
              <a:rPr lang="cs-CZ" dirty="0" smtClean="0"/>
              <a:t>3. kulovitá</a:t>
            </a:r>
            <a:endParaRPr lang="cs-CZ" dirty="0"/>
          </a:p>
          <a:p>
            <a:pPr marL="0" indent="0">
              <a:buNone/>
            </a:pPr>
            <a:r>
              <a:rPr lang="cs-CZ" u="sng" dirty="0" smtClean="0"/>
              <a:t>Výška koruny</a:t>
            </a:r>
          </a:p>
          <a:p>
            <a:pPr marL="0" indent="0">
              <a:buNone/>
            </a:pPr>
            <a:r>
              <a:rPr lang="cs-CZ" dirty="0" smtClean="0"/>
              <a:t>stanovuje </a:t>
            </a:r>
            <a:r>
              <a:rPr lang="cs-CZ" dirty="0"/>
              <a:t>se pro výpočet </a:t>
            </a:r>
            <a:r>
              <a:rPr lang="cs-CZ" dirty="0" smtClean="0"/>
              <a:t>objemu,</a:t>
            </a:r>
          </a:p>
          <a:p>
            <a:pPr marL="0" indent="0">
              <a:buNone/>
            </a:pPr>
            <a:r>
              <a:rPr lang="cs-CZ" dirty="0" smtClean="0"/>
              <a:t>Získá se ze </a:t>
            </a:r>
            <a:r>
              <a:rPr lang="cs-CZ" dirty="0"/>
              <a:t>třech měření výškoměru, uvádí se v metrech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518213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Zdravotní </a:t>
            </a:r>
            <a:r>
              <a:rPr lang="cs-CZ" b="1" dirty="0" smtClean="0"/>
              <a:t>stav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cs-CZ" dirty="0" smtClean="0"/>
              <a:t>1. evidentně </a:t>
            </a:r>
            <a:r>
              <a:rPr lang="cs-CZ" dirty="0"/>
              <a:t>špatný (mrtvý stojící strom)</a:t>
            </a:r>
          </a:p>
          <a:p>
            <a:pPr lvl="0"/>
            <a:r>
              <a:rPr lang="cs-CZ" dirty="0" smtClean="0"/>
              <a:t>2. špatný </a:t>
            </a:r>
            <a:r>
              <a:rPr lang="cs-CZ" dirty="0"/>
              <a:t>(strom je nemocen, napaden škůdci, dřevokaznými houbami)</a:t>
            </a:r>
          </a:p>
          <a:p>
            <a:pPr lvl="0"/>
            <a:r>
              <a:rPr lang="cs-CZ" dirty="0" smtClean="0"/>
              <a:t>3. dobrý </a:t>
            </a:r>
            <a:r>
              <a:rPr lang="cs-CZ" dirty="0"/>
              <a:t>(strom není napaden, ale neprosperuje, je v blízkosti jiných stromů nebo objektů)</a:t>
            </a:r>
          </a:p>
          <a:p>
            <a:pPr lvl="0"/>
            <a:r>
              <a:rPr lang="cs-CZ" dirty="0" smtClean="0"/>
              <a:t>4. velmi </a:t>
            </a:r>
            <a:r>
              <a:rPr lang="cs-CZ" dirty="0"/>
              <a:t>dobrý (strom je zdravý)</a:t>
            </a:r>
          </a:p>
          <a:p>
            <a:pPr lvl="0"/>
            <a:r>
              <a:rPr lang="cs-CZ" dirty="0" smtClean="0"/>
              <a:t>5. vynikající </a:t>
            </a:r>
            <a:r>
              <a:rPr lang="cs-CZ" dirty="0"/>
              <a:t>(strom je zdravý, má dostatek prostoru k dalšímu růstu, plodící)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081681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Stabilita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cs-CZ" u="sng" dirty="0" smtClean="0"/>
              <a:t>riziková </a:t>
            </a:r>
          </a:p>
          <a:p>
            <a:pPr marL="0" lvl="0" indent="0">
              <a:buNone/>
            </a:pPr>
            <a:r>
              <a:rPr lang="cs-CZ" dirty="0" smtClean="0"/>
              <a:t>strojí </a:t>
            </a:r>
            <a:r>
              <a:rPr lang="cs-CZ" dirty="0"/>
              <a:t>na skále a váha koruny je větší, než kořenového sytému, riziko pádu či vývratu je </a:t>
            </a:r>
            <a:r>
              <a:rPr lang="cs-CZ" dirty="0" smtClean="0"/>
              <a:t>velké.</a:t>
            </a:r>
            <a:endParaRPr lang="cs-CZ" dirty="0"/>
          </a:p>
          <a:p>
            <a:pPr lvl="0"/>
            <a:r>
              <a:rPr lang="cs-CZ" u="sng" dirty="0"/>
              <a:t>potencionálně </a:t>
            </a:r>
            <a:r>
              <a:rPr lang="cs-CZ" u="sng" dirty="0" smtClean="0"/>
              <a:t>riziková</a:t>
            </a:r>
          </a:p>
          <a:p>
            <a:pPr marL="0" lvl="0" indent="0">
              <a:buNone/>
            </a:pPr>
            <a:r>
              <a:rPr lang="cs-CZ" dirty="0" smtClean="0"/>
              <a:t>strom </a:t>
            </a:r>
            <a:r>
              <a:rPr lang="cs-CZ" dirty="0"/>
              <a:t>je v terénu, ve kterém hrozí jeho pád, vyvrácení, ale ne </a:t>
            </a:r>
            <a:r>
              <a:rPr lang="cs-CZ" dirty="0" smtClean="0"/>
              <a:t>okamžité.</a:t>
            </a:r>
            <a:endParaRPr lang="cs-CZ" dirty="0"/>
          </a:p>
          <a:p>
            <a:pPr lvl="0"/>
            <a:r>
              <a:rPr lang="cs-CZ" dirty="0"/>
              <a:t>bez rizika </a:t>
            </a:r>
            <a:endParaRPr lang="cs-CZ" dirty="0" smtClean="0"/>
          </a:p>
          <a:p>
            <a:pPr marL="0" lvl="0" indent="0">
              <a:buNone/>
            </a:pPr>
            <a:r>
              <a:rPr lang="cs-CZ" dirty="0" smtClean="0"/>
              <a:t>strom </a:t>
            </a:r>
            <a:r>
              <a:rPr lang="cs-CZ" dirty="0"/>
              <a:t>je v terénu, ve kterém nehrozí jeho pád či vývrat, a v dobré </a:t>
            </a:r>
            <a:r>
              <a:rPr lang="cs-CZ" dirty="0" smtClean="0"/>
              <a:t>kondici.</a:t>
            </a:r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080816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Společenská </a:t>
            </a:r>
            <a:r>
              <a:rPr lang="cs-CZ" b="1" dirty="0" smtClean="0"/>
              <a:t>hodnota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vytvořte </a:t>
            </a:r>
            <a:r>
              <a:rPr lang="cs-CZ" dirty="0"/>
              <a:t>si vlastní kritéria pro rozřazení do tří skupin a zapište si je zde, podle nich hodnoťte všechny stromy ve Vašem </a:t>
            </a:r>
            <a:r>
              <a:rPr lang="cs-CZ" dirty="0" smtClean="0"/>
              <a:t>území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0600244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282</Words>
  <Application>Microsoft Office PowerPoint</Application>
  <PresentationFormat>Předvádění na obrazovce (4:3)</PresentationFormat>
  <Paragraphs>82</Paragraphs>
  <Slides>10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Motiv sady Office</vt:lpstr>
      <vt:lpstr>Dendrologické praktikum</vt:lpstr>
      <vt:lpstr>Hodnocení stromů</vt:lpstr>
      <vt:lpstr>Sadovnická hodnota</vt:lpstr>
      <vt:lpstr>Posuzujeme sadovnickou hodnotu</vt:lpstr>
      <vt:lpstr>Dendrometrické veličiny</vt:lpstr>
      <vt:lpstr>Dendrometrie koruny</vt:lpstr>
      <vt:lpstr>Zdravotní stav</vt:lpstr>
      <vt:lpstr>Stabilita</vt:lpstr>
      <vt:lpstr>Společenská hodnota</vt:lpstr>
      <vt:lpstr>Děkuji za pozornost!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Dendrologické praktikum</dc:title>
  <dc:creator>Katka</dc:creator>
  <cp:lastModifiedBy>Kateřina Jančaříková</cp:lastModifiedBy>
  <cp:revision>3</cp:revision>
  <dcterms:created xsi:type="dcterms:W3CDTF">2015-11-02T07:27:55Z</dcterms:created>
  <dcterms:modified xsi:type="dcterms:W3CDTF">2015-11-02T07:42:18Z</dcterms:modified>
</cp:coreProperties>
</file>