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1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4AD93A1-1820-4DB6-8D28-0579BCE753E3}" type="datetimeFigureOut">
              <a:rPr lang="cs-CZ" smtClean="0"/>
              <a:t>28.02.2024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4D65141-758A-4BC0-B512-480EE7DA873B}" type="slidenum">
              <a:rPr lang="cs-CZ" smtClean="0"/>
              <a:t>‹#›</a:t>
            </a:fld>
            <a:endParaRPr lang="cs-CZ"/>
          </a:p>
        </p:txBody>
      </p:sp>
    </p:spTree>
    <p:extLst>
      <p:ext uri="{BB962C8B-B14F-4D97-AF65-F5344CB8AC3E}">
        <p14:creationId xmlns:p14="http://schemas.microsoft.com/office/powerpoint/2010/main" val="285180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4AD93A1-1820-4DB6-8D28-0579BCE753E3}" type="datetimeFigureOut">
              <a:rPr lang="cs-CZ" smtClean="0"/>
              <a:t>28.02.2024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4D65141-758A-4BC0-B512-480EE7DA873B}" type="slidenum">
              <a:rPr lang="cs-CZ" smtClean="0"/>
              <a:t>‹#›</a:t>
            </a:fld>
            <a:endParaRPr lang="cs-CZ"/>
          </a:p>
        </p:txBody>
      </p:sp>
    </p:spTree>
    <p:extLst>
      <p:ext uri="{BB962C8B-B14F-4D97-AF65-F5344CB8AC3E}">
        <p14:creationId xmlns:p14="http://schemas.microsoft.com/office/powerpoint/2010/main" val="1082660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4AD93A1-1820-4DB6-8D28-0579BCE753E3}" type="datetimeFigureOut">
              <a:rPr lang="cs-CZ" smtClean="0"/>
              <a:t>28.02.2024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4D65141-758A-4BC0-B512-480EE7DA873B}" type="slidenum">
              <a:rPr lang="cs-CZ" smtClean="0"/>
              <a:t>‹#›</a:t>
            </a:fld>
            <a:endParaRPr lang="cs-CZ"/>
          </a:p>
        </p:txBody>
      </p:sp>
    </p:spTree>
    <p:extLst>
      <p:ext uri="{BB962C8B-B14F-4D97-AF65-F5344CB8AC3E}">
        <p14:creationId xmlns:p14="http://schemas.microsoft.com/office/powerpoint/2010/main" val="338853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4AD93A1-1820-4DB6-8D28-0579BCE753E3}" type="datetimeFigureOut">
              <a:rPr lang="cs-CZ" smtClean="0"/>
              <a:t>28.02.2024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4D65141-758A-4BC0-B512-480EE7DA873B}" type="slidenum">
              <a:rPr lang="cs-CZ" smtClean="0"/>
              <a:t>‹#›</a:t>
            </a:fld>
            <a:endParaRPr lang="cs-CZ"/>
          </a:p>
        </p:txBody>
      </p:sp>
    </p:spTree>
    <p:extLst>
      <p:ext uri="{BB962C8B-B14F-4D97-AF65-F5344CB8AC3E}">
        <p14:creationId xmlns:p14="http://schemas.microsoft.com/office/powerpoint/2010/main" val="2886745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4AD93A1-1820-4DB6-8D28-0579BCE753E3}" type="datetimeFigureOut">
              <a:rPr lang="cs-CZ" smtClean="0"/>
              <a:t>28.02.2024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4D65141-758A-4BC0-B512-480EE7DA873B}" type="slidenum">
              <a:rPr lang="cs-CZ" smtClean="0"/>
              <a:t>‹#›</a:t>
            </a:fld>
            <a:endParaRPr lang="cs-CZ"/>
          </a:p>
        </p:txBody>
      </p:sp>
    </p:spTree>
    <p:extLst>
      <p:ext uri="{BB962C8B-B14F-4D97-AF65-F5344CB8AC3E}">
        <p14:creationId xmlns:p14="http://schemas.microsoft.com/office/powerpoint/2010/main" val="239551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4AD93A1-1820-4DB6-8D28-0579BCE753E3}" type="datetimeFigureOut">
              <a:rPr lang="cs-CZ" smtClean="0"/>
              <a:t>28.02.2024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4D65141-758A-4BC0-B512-480EE7DA873B}" type="slidenum">
              <a:rPr lang="cs-CZ" smtClean="0"/>
              <a:t>‹#›</a:t>
            </a:fld>
            <a:endParaRPr lang="cs-CZ"/>
          </a:p>
        </p:txBody>
      </p:sp>
    </p:spTree>
    <p:extLst>
      <p:ext uri="{BB962C8B-B14F-4D97-AF65-F5344CB8AC3E}">
        <p14:creationId xmlns:p14="http://schemas.microsoft.com/office/powerpoint/2010/main" val="378102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4AD93A1-1820-4DB6-8D28-0579BCE753E3}" type="datetimeFigureOut">
              <a:rPr lang="cs-CZ" smtClean="0"/>
              <a:t>28.02.2024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4D65141-758A-4BC0-B512-480EE7DA873B}" type="slidenum">
              <a:rPr lang="cs-CZ" smtClean="0"/>
              <a:t>‹#›</a:t>
            </a:fld>
            <a:endParaRPr lang="cs-CZ"/>
          </a:p>
        </p:txBody>
      </p:sp>
    </p:spTree>
    <p:extLst>
      <p:ext uri="{BB962C8B-B14F-4D97-AF65-F5344CB8AC3E}">
        <p14:creationId xmlns:p14="http://schemas.microsoft.com/office/powerpoint/2010/main" val="211824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4AD93A1-1820-4DB6-8D28-0579BCE753E3}" type="datetimeFigureOut">
              <a:rPr lang="cs-CZ" smtClean="0"/>
              <a:t>28.02.2024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4D65141-758A-4BC0-B512-480EE7DA873B}" type="slidenum">
              <a:rPr lang="cs-CZ" smtClean="0"/>
              <a:t>‹#›</a:t>
            </a:fld>
            <a:endParaRPr lang="cs-CZ"/>
          </a:p>
        </p:txBody>
      </p:sp>
    </p:spTree>
    <p:extLst>
      <p:ext uri="{BB962C8B-B14F-4D97-AF65-F5344CB8AC3E}">
        <p14:creationId xmlns:p14="http://schemas.microsoft.com/office/powerpoint/2010/main" val="3883577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4AD93A1-1820-4DB6-8D28-0579BCE753E3}" type="datetimeFigureOut">
              <a:rPr lang="cs-CZ" smtClean="0"/>
              <a:t>28.02.2024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4D65141-758A-4BC0-B512-480EE7DA873B}" type="slidenum">
              <a:rPr lang="cs-CZ" smtClean="0"/>
              <a:t>‹#›</a:t>
            </a:fld>
            <a:endParaRPr lang="cs-CZ"/>
          </a:p>
        </p:txBody>
      </p:sp>
    </p:spTree>
    <p:extLst>
      <p:ext uri="{BB962C8B-B14F-4D97-AF65-F5344CB8AC3E}">
        <p14:creationId xmlns:p14="http://schemas.microsoft.com/office/powerpoint/2010/main" val="263030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4AD93A1-1820-4DB6-8D28-0579BCE753E3}" type="datetimeFigureOut">
              <a:rPr lang="cs-CZ" smtClean="0"/>
              <a:t>28.02.2024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4D65141-758A-4BC0-B512-480EE7DA873B}" type="slidenum">
              <a:rPr lang="cs-CZ" smtClean="0"/>
              <a:t>‹#›</a:t>
            </a:fld>
            <a:endParaRPr lang="cs-CZ"/>
          </a:p>
        </p:txBody>
      </p:sp>
    </p:spTree>
    <p:extLst>
      <p:ext uri="{BB962C8B-B14F-4D97-AF65-F5344CB8AC3E}">
        <p14:creationId xmlns:p14="http://schemas.microsoft.com/office/powerpoint/2010/main" val="3852718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4AD93A1-1820-4DB6-8D28-0579BCE753E3}" type="datetimeFigureOut">
              <a:rPr lang="cs-CZ" smtClean="0"/>
              <a:t>28.02.2024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4D65141-758A-4BC0-B512-480EE7DA873B}" type="slidenum">
              <a:rPr lang="cs-CZ" smtClean="0"/>
              <a:t>‹#›</a:t>
            </a:fld>
            <a:endParaRPr lang="cs-CZ"/>
          </a:p>
        </p:txBody>
      </p:sp>
    </p:spTree>
    <p:extLst>
      <p:ext uri="{BB962C8B-B14F-4D97-AF65-F5344CB8AC3E}">
        <p14:creationId xmlns:p14="http://schemas.microsoft.com/office/powerpoint/2010/main" val="390239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D93A1-1820-4DB6-8D28-0579BCE753E3}" type="datetimeFigureOut">
              <a:rPr lang="cs-CZ" smtClean="0"/>
              <a:t>28.02.2024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65141-758A-4BC0-B512-480EE7DA873B}" type="slidenum">
              <a:rPr lang="cs-CZ" smtClean="0"/>
              <a:t>‹#›</a:t>
            </a:fld>
            <a:endParaRPr lang="cs-CZ"/>
          </a:p>
        </p:txBody>
      </p:sp>
    </p:spTree>
    <p:extLst>
      <p:ext uri="{BB962C8B-B14F-4D97-AF65-F5344CB8AC3E}">
        <p14:creationId xmlns:p14="http://schemas.microsoft.com/office/powerpoint/2010/main" val="4029480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0.emf"/><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s://www.imdb.com/title/tt0120520/mediaviewer/rm2867445248?ref_=ttmi_mi_all_sf_3" TargetMode="External"/><Relationship Id="rId2" Type="http://schemas.openxmlformats.org/officeDocument/2006/relationships/image" Target="../media/image11.jpeg"/><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1"/>
            <a:ext cx="10515600" cy="1006764"/>
          </a:xfrm>
        </p:spPr>
        <p:txBody>
          <a:bodyPr>
            <a:normAutofit fontScale="90000"/>
          </a:bodyPr>
          <a:lstStyle/>
          <a:p>
            <a:pPr algn="ctr"/>
            <a:r>
              <a:rPr lang="cs-CZ" sz="4000" b="1" dirty="0" err="1">
                <a:latin typeface="Arial Black" panose="020B0A04020102020204" pitchFamily="34" charset="0"/>
              </a:rPr>
              <a:t>Fictions</a:t>
            </a:r>
            <a:r>
              <a:rPr lang="cs-CZ" sz="4000" b="1" dirty="0">
                <a:latin typeface="Arial Black" panose="020B0A04020102020204" pitchFamily="34" charset="0"/>
              </a:rPr>
              <a:t> </a:t>
            </a:r>
            <a:r>
              <a:rPr lang="cs-CZ" sz="4000" b="1" dirty="0" err="1">
                <a:latin typeface="Arial Black" panose="020B0A04020102020204" pitchFamily="34" charset="0"/>
              </a:rPr>
              <a:t>of</a:t>
            </a:r>
            <a:r>
              <a:rPr lang="cs-CZ" sz="4000" b="1" dirty="0">
                <a:latin typeface="Arial Black" panose="020B0A04020102020204" pitchFamily="34" charset="0"/>
              </a:rPr>
              <a:t> </a:t>
            </a:r>
            <a:r>
              <a:rPr lang="cs-CZ" sz="4000" b="1" dirty="0" err="1">
                <a:latin typeface="Arial Black" panose="020B0A04020102020204" pitchFamily="34" charset="0"/>
              </a:rPr>
              <a:t>Realism</a:t>
            </a:r>
            <a:r>
              <a:rPr lang="cs-CZ" sz="4000" b="1" dirty="0">
                <a:latin typeface="Arial Black" panose="020B0A04020102020204" pitchFamily="34" charset="0"/>
              </a:rPr>
              <a:t>:</a:t>
            </a:r>
            <a:r>
              <a:rPr lang="cs-CZ" sz="3600" b="1" dirty="0">
                <a:latin typeface="Arial Black" panose="020B0A04020102020204" pitchFamily="34" charset="0"/>
              </a:rPr>
              <a:t> </a:t>
            </a:r>
            <a:br>
              <a:rPr lang="cs-CZ" sz="3600" b="1" dirty="0">
                <a:latin typeface="Arial Black" panose="020B0A04020102020204" pitchFamily="34" charset="0"/>
              </a:rPr>
            </a:br>
            <a:r>
              <a:rPr lang="cs-CZ" sz="3600" b="1" dirty="0">
                <a:latin typeface="Arial Black" panose="020B0A04020102020204" pitchFamily="34" charset="0"/>
              </a:rPr>
              <a:t>William Dean </a:t>
            </a:r>
            <a:r>
              <a:rPr lang="cs-CZ" sz="3600" b="1" dirty="0" err="1">
                <a:latin typeface="Arial Black" panose="020B0A04020102020204" pitchFamily="34" charset="0"/>
              </a:rPr>
              <a:t>Howells</a:t>
            </a:r>
            <a:r>
              <a:rPr lang="cs-CZ" sz="3600" b="1" dirty="0">
                <a:latin typeface="Arial Black" panose="020B0A04020102020204" pitchFamily="34" charset="0"/>
              </a:rPr>
              <a:t> and Henry James</a:t>
            </a:r>
            <a:endParaRPr lang="cs-CZ" sz="3600" dirty="0">
              <a:latin typeface="Arial Black" panose="020B0A04020102020204" pitchFamily="34" charset="0"/>
            </a:endParaRPr>
          </a:p>
        </p:txBody>
      </p:sp>
      <p:sp>
        <p:nvSpPr>
          <p:cNvPr id="5" name="Zástupný symbol pro obsah 4"/>
          <p:cNvSpPr>
            <a:spLocks noGrp="1"/>
          </p:cNvSpPr>
          <p:nvPr>
            <p:ph sz="half" idx="1"/>
          </p:nvPr>
        </p:nvSpPr>
        <p:spPr>
          <a:xfrm>
            <a:off x="1" y="1080654"/>
            <a:ext cx="9591582" cy="5777346"/>
          </a:xfrm>
        </p:spPr>
        <p:txBody>
          <a:bodyPr>
            <a:normAutofit fontScale="25000" lnSpcReduction="20000"/>
          </a:bodyPr>
          <a:lstStyle/>
          <a:p>
            <a:pPr>
              <a:lnSpc>
                <a:spcPct val="120000"/>
              </a:lnSpc>
              <a:spcBef>
                <a:spcPts val="0"/>
              </a:spcBef>
            </a:pPr>
            <a:r>
              <a:rPr lang="en-GB" sz="8400" b="1" dirty="0"/>
              <a:t>Both authors are connected with a very problematic term </a:t>
            </a:r>
            <a:r>
              <a:rPr lang="cs-CZ" sz="8400" b="1" dirty="0"/>
              <a:t>“</a:t>
            </a:r>
            <a:r>
              <a:rPr lang="en-GB" sz="8400" b="1" dirty="0"/>
              <a:t>Realism” coined by 19th century European writers and critics.</a:t>
            </a:r>
          </a:p>
          <a:p>
            <a:pPr>
              <a:lnSpc>
                <a:spcPct val="120000"/>
              </a:lnSpc>
              <a:spcBef>
                <a:spcPts val="0"/>
              </a:spcBef>
            </a:pPr>
            <a:r>
              <a:rPr lang="en-GB" sz="8400" b="1" dirty="0"/>
              <a:t>Howells</a:t>
            </a:r>
            <a:r>
              <a:rPr lang="en-GB" sz="8400" dirty="0"/>
              <a:t> is still greatly indebted to European</a:t>
            </a:r>
            <a:r>
              <a:rPr lang="cs-CZ" sz="8400" dirty="0"/>
              <a:t> </a:t>
            </a:r>
            <a:r>
              <a:rPr lang="cs-CZ" sz="8400" dirty="0" err="1"/>
              <a:t>writers</a:t>
            </a:r>
            <a:r>
              <a:rPr lang="en-GB" sz="8400" dirty="0"/>
              <a:t>, sharing their</a:t>
            </a:r>
            <a:r>
              <a:rPr lang="en-GB" sz="8400" b="1" dirty="0"/>
              <a:t> ‘fictions’ of literature as an objective and “critical” representation of society, its tensions and conflicts</a:t>
            </a:r>
            <a:r>
              <a:rPr lang="en-GB" sz="8400" dirty="0"/>
              <a:t>. Later he mistakenly believes, under the influence of Leo Tolstoy‘s Christian Socialism, in the </a:t>
            </a:r>
            <a:r>
              <a:rPr lang="en-GB" sz="8400" b="1" dirty="0"/>
              <a:t>mission of literature to solve social conflicts by ethical means</a:t>
            </a:r>
            <a:r>
              <a:rPr lang="cs-CZ" sz="8400" b="1" dirty="0"/>
              <a:t>,</a:t>
            </a:r>
            <a:r>
              <a:rPr lang="en-GB" sz="8400" dirty="0"/>
              <a:t> and produces one of the best known nineteenth-century American utopias. </a:t>
            </a:r>
          </a:p>
          <a:p>
            <a:pPr>
              <a:lnSpc>
                <a:spcPct val="120000"/>
              </a:lnSpc>
              <a:spcBef>
                <a:spcPts val="0"/>
              </a:spcBef>
            </a:pPr>
            <a:r>
              <a:rPr lang="en-GB" sz="8400" dirty="0"/>
              <a:t>Contrary to Howells, </a:t>
            </a:r>
            <a:r>
              <a:rPr lang="en-GB" sz="8400" b="1" dirty="0"/>
              <a:t>Henry James</a:t>
            </a:r>
            <a:r>
              <a:rPr lang="en-GB" sz="8400" dirty="0"/>
              <a:t> </a:t>
            </a:r>
            <a:r>
              <a:rPr lang="en-GB" sz="8400" b="1" dirty="0"/>
              <a:t>discovers the multiple, productive role of fictions in shaping the consciousness of his characters</a:t>
            </a:r>
            <a:r>
              <a:rPr lang="en-GB" sz="8400" dirty="0"/>
              <a:t> and stimulating </a:t>
            </a:r>
            <a:r>
              <a:rPr lang="en-GB" sz="8400" b="1" dirty="0"/>
              <a:t>their efforts to come to terms with European culture</a:t>
            </a:r>
            <a:r>
              <a:rPr lang="en-GB" sz="8400" dirty="0"/>
              <a:t>. He views l</a:t>
            </a:r>
            <a:r>
              <a:rPr lang="en-GB" sz="8400" b="1" dirty="0"/>
              <a:t>iterature as an agency creating an independent world of fiction</a:t>
            </a:r>
            <a:r>
              <a:rPr lang="en-GB" sz="8400" dirty="0"/>
              <a:t>, endowed by its own aesthetic and moral truths. </a:t>
            </a:r>
          </a:p>
          <a:p>
            <a:pPr>
              <a:lnSpc>
                <a:spcPct val="120000"/>
              </a:lnSpc>
              <a:spcBef>
                <a:spcPts val="0"/>
              </a:spcBef>
            </a:pPr>
            <a:r>
              <a:rPr lang="en-GB" sz="8400" dirty="0"/>
              <a:t>Henry‘s brother, philosopher </a:t>
            </a:r>
            <a:r>
              <a:rPr lang="en-GB" sz="8400" b="1" dirty="0"/>
              <a:t>William James</a:t>
            </a:r>
            <a:r>
              <a:rPr lang="cs-CZ" sz="8400" b="1" dirty="0"/>
              <a:t> </a:t>
            </a:r>
            <a:r>
              <a:rPr lang="cs-CZ" sz="8400" dirty="0"/>
              <a:t>(1842-1910)</a:t>
            </a:r>
            <a:r>
              <a:rPr lang="en-GB" sz="8400" dirty="0"/>
              <a:t>, </a:t>
            </a:r>
            <a:r>
              <a:rPr lang="en-GB" sz="8400" b="1" dirty="0"/>
              <a:t>the founder of Pragmatism</a:t>
            </a:r>
            <a:r>
              <a:rPr lang="en-GB" sz="8400" dirty="0"/>
              <a:t>, sees human consciousness as a “stream […] of subjective life” and </a:t>
            </a:r>
            <a:r>
              <a:rPr lang="en-GB" sz="8400" b="1" dirty="0"/>
              <a:t>integrates fiction into philosophical reflections of experience</a:t>
            </a:r>
            <a:r>
              <a:rPr lang="en-GB" sz="8400" dirty="0"/>
              <a:t>. He coins the phrase </a:t>
            </a:r>
            <a:r>
              <a:rPr lang="en-GB" sz="8400" b="1" dirty="0"/>
              <a:t>“the stream of consciousness”</a:t>
            </a:r>
            <a:r>
              <a:rPr lang="en-GB" sz="8400" dirty="0"/>
              <a:t> one of the basic terms for the critical analysis of Modernist novel.</a:t>
            </a:r>
            <a:endParaRPr lang="cs-CZ" dirty="0"/>
          </a:p>
          <a:p>
            <a:pPr marL="0" indent="0" algn="ctr">
              <a:lnSpc>
                <a:spcPct val="120000"/>
              </a:lnSpc>
              <a:spcBef>
                <a:spcPts val="0"/>
              </a:spcBef>
              <a:buNone/>
            </a:pPr>
            <a:endParaRPr lang="cs-CZ" dirty="0"/>
          </a:p>
          <a:p>
            <a:pPr marL="0" indent="0" algn="ctr">
              <a:lnSpc>
                <a:spcPct val="120000"/>
              </a:lnSpc>
              <a:spcBef>
                <a:spcPts val="0"/>
              </a:spcBef>
              <a:buNone/>
            </a:pPr>
            <a:endParaRPr lang="cs-CZ" dirty="0"/>
          </a:p>
          <a:p>
            <a:pPr marL="0" indent="0" algn="ctr">
              <a:lnSpc>
                <a:spcPct val="120000"/>
              </a:lnSpc>
              <a:spcBef>
                <a:spcPts val="0"/>
              </a:spcBef>
              <a:buNone/>
            </a:pPr>
            <a:r>
              <a:rPr lang="cs-CZ" sz="7200" dirty="0"/>
              <a:t>Top: William Dean </a:t>
            </a:r>
            <a:r>
              <a:rPr lang="cs-CZ" sz="7200" dirty="0" err="1"/>
              <a:t>Howells</a:t>
            </a:r>
            <a:r>
              <a:rPr lang="cs-CZ" sz="7200" dirty="0"/>
              <a:t> in 1870 (</a:t>
            </a:r>
            <a:r>
              <a:rPr lang="cs-CZ" sz="7200" dirty="0" err="1"/>
              <a:t>aged</a:t>
            </a:r>
            <a:r>
              <a:rPr lang="cs-CZ" sz="7200" dirty="0"/>
              <a:t> 33), </a:t>
            </a:r>
            <a:r>
              <a:rPr lang="cs-CZ" sz="7200" dirty="0" err="1"/>
              <a:t>bottom</a:t>
            </a:r>
            <a:r>
              <a:rPr lang="cs-CZ" sz="7200" dirty="0"/>
              <a:t>: Henry James in 1891 (</a:t>
            </a:r>
            <a:r>
              <a:rPr lang="cs-CZ" sz="7200" dirty="0" err="1"/>
              <a:t>aged</a:t>
            </a:r>
            <a:r>
              <a:rPr lang="cs-CZ" sz="7200" dirty="0"/>
              <a:t> 48).</a:t>
            </a:r>
            <a:endParaRPr lang="en-GB" sz="7200" dirty="0"/>
          </a:p>
        </p:txBody>
      </p:sp>
      <p:pic>
        <p:nvPicPr>
          <p:cNvPr id="1026" name="Picture 2" descr="https://upload.wikimedia.org/wikipedia/commons/1/1b/William_Dean_Howells_%28ca1870%29.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8100" b="21460"/>
          <a:stretch/>
        </p:blipFill>
        <p:spPr bwMode="auto">
          <a:xfrm>
            <a:off x="9601200" y="1080654"/>
            <a:ext cx="2590800" cy="2844801"/>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descr="https://upload.wikimedia.org/wikipedia/commons/7/7b/HenryJamesPhotograph.png"/>
          <p:cNvPicPr>
            <a:picLocks noChangeAspect="1"/>
          </p:cNvPicPr>
          <p:nvPr/>
        </p:nvPicPr>
        <p:blipFill rotWithShape="1">
          <a:blip r:embed="rId3" cstate="print">
            <a:extLst>
              <a:ext uri="{28A0092B-C50C-407E-A947-70E740481C1C}">
                <a14:useLocalDpi xmlns:a14="http://schemas.microsoft.com/office/drawing/2010/main" val="0"/>
              </a:ext>
            </a:extLst>
          </a:blip>
          <a:srcRect t="11617" b="9702"/>
          <a:stretch/>
        </p:blipFill>
        <p:spPr bwMode="auto">
          <a:xfrm>
            <a:off x="9601200" y="3925455"/>
            <a:ext cx="2581182" cy="2664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659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
            <a:ext cx="10515600" cy="757382"/>
          </a:xfrm>
        </p:spPr>
        <p:txBody>
          <a:bodyPr/>
          <a:lstStyle/>
          <a:p>
            <a:pPr algn="ctr"/>
            <a:r>
              <a:rPr lang="cs-CZ" sz="3600" dirty="0">
                <a:latin typeface="Arial Black" panose="020B0A04020102020204" pitchFamily="34" charset="0"/>
              </a:rPr>
              <a:t>William Dean </a:t>
            </a:r>
            <a:r>
              <a:rPr lang="cs-CZ" sz="3600" dirty="0" err="1">
                <a:latin typeface="Arial Black" panose="020B0A04020102020204" pitchFamily="34" charset="0"/>
              </a:rPr>
              <a:t>Howells</a:t>
            </a:r>
            <a:r>
              <a:rPr lang="cs-CZ" sz="3600" dirty="0">
                <a:latin typeface="Arial Black" panose="020B0A04020102020204" pitchFamily="34" charset="0"/>
              </a:rPr>
              <a:t> (1837-1920)</a:t>
            </a:r>
          </a:p>
        </p:txBody>
      </p:sp>
      <p:sp>
        <p:nvSpPr>
          <p:cNvPr id="3" name="Zástupný symbol pro obsah 2"/>
          <p:cNvSpPr>
            <a:spLocks noGrp="1"/>
          </p:cNvSpPr>
          <p:nvPr>
            <p:ph sz="half" idx="1"/>
          </p:nvPr>
        </p:nvSpPr>
        <p:spPr>
          <a:xfrm>
            <a:off x="0" y="581892"/>
            <a:ext cx="9698182" cy="6400799"/>
          </a:xfrm>
        </p:spPr>
        <p:txBody>
          <a:bodyPr>
            <a:normAutofit fontScale="92500" lnSpcReduction="20000"/>
          </a:bodyPr>
          <a:lstStyle/>
          <a:p>
            <a:pPr>
              <a:lnSpc>
                <a:spcPct val="110000"/>
              </a:lnSpc>
              <a:spcBef>
                <a:spcPts val="0"/>
              </a:spcBef>
            </a:pPr>
            <a:r>
              <a:rPr lang="en-GB" sz="1800" dirty="0"/>
              <a:t>Howells‘ </a:t>
            </a:r>
            <a:r>
              <a:rPr lang="en-GB" sz="1800" b="1" dirty="0"/>
              <a:t>early career</a:t>
            </a:r>
            <a:r>
              <a:rPr lang="en-GB" sz="1800" dirty="0"/>
              <a:t> was of a typesetter, journalist, and finally </a:t>
            </a:r>
            <a:r>
              <a:rPr lang="en-GB" sz="1800" b="1" dirty="0"/>
              <a:t>the biographer of Abraham Lincoln</a:t>
            </a:r>
            <a:r>
              <a:rPr lang="en-GB" sz="1800" dirty="0"/>
              <a:t> during his election campaign in 1861 – rewarded by consulship in Venice. He </a:t>
            </a:r>
            <a:r>
              <a:rPr lang="en-GB" sz="1800" b="1" dirty="0"/>
              <a:t>saw Europe through a miraculous halo of history</a:t>
            </a:r>
            <a:r>
              <a:rPr lang="en-GB" sz="1800" dirty="0"/>
              <a:t> (travel books </a:t>
            </a:r>
            <a:r>
              <a:rPr lang="en-GB" sz="1800" i="1" dirty="0"/>
              <a:t>Venetian Life</a:t>
            </a:r>
            <a:r>
              <a:rPr lang="en-GB" sz="1800" dirty="0"/>
              <a:t>, 1866; </a:t>
            </a:r>
            <a:r>
              <a:rPr lang="en-GB" sz="1800" i="1" dirty="0"/>
              <a:t>Italian Journeys</a:t>
            </a:r>
            <a:r>
              <a:rPr lang="en-GB" sz="1800" dirty="0"/>
              <a:t>, 1867; </a:t>
            </a:r>
            <a:r>
              <a:rPr lang="en-GB" sz="1800" i="1" dirty="0"/>
              <a:t>No Love Lost: A Romance of Travel</a:t>
            </a:r>
            <a:r>
              <a:rPr lang="en-GB" sz="1800" dirty="0"/>
              <a:t>, 1869) and </a:t>
            </a:r>
            <a:r>
              <a:rPr lang="en-GB" sz="1800" b="1" dirty="0"/>
              <a:t>was</a:t>
            </a:r>
            <a:r>
              <a:rPr lang="en-GB" sz="1800" dirty="0"/>
              <a:t> </a:t>
            </a:r>
            <a:r>
              <a:rPr lang="en-GB" sz="1800" b="1" dirty="0"/>
              <a:t>convinced that this was his authentic experience</a:t>
            </a:r>
            <a:r>
              <a:rPr lang="en-GB" sz="1800" dirty="0"/>
              <a:t>. His attitude contrasted with the </a:t>
            </a:r>
            <a:r>
              <a:rPr lang="cs-CZ" sz="1800" dirty="0" err="1"/>
              <a:t>complex</a:t>
            </a:r>
            <a:r>
              <a:rPr lang="cs-CZ" sz="1800" dirty="0"/>
              <a:t>, </a:t>
            </a:r>
            <a:r>
              <a:rPr lang="en-GB" sz="1800" dirty="0"/>
              <a:t>sensitive and reflexive view of Henry James. </a:t>
            </a:r>
          </a:p>
          <a:p>
            <a:pPr>
              <a:lnSpc>
                <a:spcPct val="110000"/>
              </a:lnSpc>
              <a:spcBef>
                <a:spcPts val="0"/>
              </a:spcBef>
            </a:pPr>
            <a:r>
              <a:rPr lang="en-GB" sz="1800" dirty="0"/>
              <a:t>His </a:t>
            </a:r>
            <a:r>
              <a:rPr lang="en-GB" sz="1800" b="1" dirty="0"/>
              <a:t>trade of novelist </a:t>
            </a:r>
            <a:r>
              <a:rPr lang="en-GB" sz="1800" dirty="0"/>
              <a:t>required a considerable degree of </a:t>
            </a:r>
            <a:r>
              <a:rPr lang="en-GB" sz="1800" b="1" dirty="0"/>
              <a:t>conformity with the tastes of his reading public</a:t>
            </a:r>
            <a:r>
              <a:rPr lang="en-GB" sz="1800" dirty="0"/>
              <a:t>. As </a:t>
            </a:r>
            <a:r>
              <a:rPr lang="en-GB" sz="1800" b="1" dirty="0"/>
              <a:t>the chief editor (1871-1881) of </a:t>
            </a:r>
            <a:r>
              <a:rPr lang="en-GB" sz="1800" b="1" i="1" dirty="0"/>
              <a:t>The Atlantic Monthly</a:t>
            </a:r>
            <a:r>
              <a:rPr lang="en-GB" sz="1800" i="1" dirty="0"/>
              <a:t> </a:t>
            </a:r>
            <a:r>
              <a:rPr lang="en-GB" sz="1800" dirty="0"/>
              <a:t>(a leading US literary magazine), he </a:t>
            </a:r>
            <a:r>
              <a:rPr lang="en-GB" sz="1800" b="1" dirty="0"/>
              <a:t>transformed the themes of his Italian sketches into clichés</a:t>
            </a:r>
            <a:r>
              <a:rPr lang="en-GB" sz="1800" dirty="0"/>
              <a:t>: </a:t>
            </a:r>
            <a:r>
              <a:rPr lang="en-GB" sz="1800" b="1" dirty="0"/>
              <a:t>a material for short stories and novels</a:t>
            </a:r>
            <a:r>
              <a:rPr lang="en-GB" sz="1800" dirty="0"/>
              <a:t> located </a:t>
            </a:r>
            <a:r>
              <a:rPr lang="en-GB" sz="1800" b="1" dirty="0"/>
              <a:t>in an American urban setting </a:t>
            </a:r>
            <a:r>
              <a:rPr lang="en-GB" sz="1800" dirty="0"/>
              <a:t>(</a:t>
            </a:r>
            <a:r>
              <a:rPr lang="en-GB" sz="1800" i="1" dirty="0"/>
              <a:t>Suburban </a:t>
            </a:r>
            <a:r>
              <a:rPr lang="en-GB" sz="1800" dirty="0"/>
              <a:t>Sketches, </a:t>
            </a:r>
            <a:r>
              <a:rPr lang="en-GB" sz="1800" i="1" dirty="0"/>
              <a:t>Their Wedding Journey</a:t>
            </a:r>
            <a:r>
              <a:rPr lang="en-GB" sz="1800" dirty="0"/>
              <a:t>, both 1871). Later he invented </a:t>
            </a:r>
            <a:r>
              <a:rPr lang="en-GB" sz="1800" b="1" dirty="0"/>
              <a:t>a plot </a:t>
            </a:r>
            <a:r>
              <a:rPr lang="cs-CZ" sz="1800" b="1" dirty="0" err="1"/>
              <a:t>centred</a:t>
            </a:r>
            <a:r>
              <a:rPr lang="cs-CZ" sz="1800" b="1" dirty="0"/>
              <a:t> on</a:t>
            </a:r>
            <a:r>
              <a:rPr lang="en-GB" sz="1800" b="1" dirty="0"/>
              <a:t> a sensitive American country girl (or boy) thrown into a scheming and dangerous, Europeanized society</a:t>
            </a:r>
            <a:r>
              <a:rPr lang="en-GB" sz="1800" dirty="0"/>
              <a:t> (</a:t>
            </a:r>
            <a:r>
              <a:rPr lang="en-GB" sz="1800" i="1" dirty="0"/>
              <a:t>A Chance Acquaintance</a:t>
            </a:r>
            <a:r>
              <a:rPr lang="en-GB" sz="1800" dirty="0"/>
              <a:t>, 1873). </a:t>
            </a:r>
            <a:endParaRPr lang="en-GB" sz="1800" b="1" dirty="0"/>
          </a:p>
          <a:p>
            <a:pPr>
              <a:lnSpc>
                <a:spcPct val="110000"/>
              </a:lnSpc>
              <a:spcBef>
                <a:spcPts val="0"/>
              </a:spcBef>
            </a:pPr>
            <a:r>
              <a:rPr lang="en-GB" sz="1800" b="1" dirty="0"/>
              <a:t>Howells‘ major theme </a:t>
            </a:r>
            <a:r>
              <a:rPr lang="cs-CZ" sz="1800" dirty="0" err="1"/>
              <a:t>became</a:t>
            </a:r>
            <a:r>
              <a:rPr lang="cs-CZ" sz="1800" b="1" dirty="0"/>
              <a:t> </a:t>
            </a:r>
            <a:r>
              <a:rPr lang="cs-CZ" sz="1800" dirty="0"/>
              <a:t>t</a:t>
            </a:r>
            <a:r>
              <a:rPr lang="en-GB" sz="1800" dirty="0"/>
              <a:t>he lives</a:t>
            </a:r>
            <a:r>
              <a:rPr lang="cs-CZ" sz="1800" dirty="0"/>
              <a:t> </a:t>
            </a:r>
            <a:r>
              <a:rPr lang="cs-CZ" sz="1800" dirty="0" err="1"/>
              <a:t>of</a:t>
            </a:r>
            <a:r>
              <a:rPr lang="en-GB" sz="1800" dirty="0"/>
              <a:t> </a:t>
            </a:r>
            <a:r>
              <a:rPr lang="en-GB" sz="1800" b="1" dirty="0"/>
              <a:t>the</a:t>
            </a:r>
            <a:r>
              <a:rPr lang="cs-CZ" sz="1800" b="1" dirty="0"/>
              <a:t> </a:t>
            </a:r>
            <a:r>
              <a:rPr lang="en-GB" sz="1800" b="1" i="1" dirty="0"/>
              <a:t>nouveaux riches </a:t>
            </a:r>
            <a:r>
              <a:rPr lang="en-GB" sz="1800" b="1" dirty="0"/>
              <a:t>(or </a:t>
            </a:r>
            <a:r>
              <a:rPr lang="cs-CZ" sz="1800" b="1" dirty="0" err="1"/>
              <a:t>the</a:t>
            </a:r>
            <a:r>
              <a:rPr lang="cs-CZ" sz="1800" b="1" dirty="0"/>
              <a:t> </a:t>
            </a:r>
            <a:r>
              <a:rPr lang="en-GB" sz="1800" b="1" dirty="0"/>
              <a:t>“new money”)</a:t>
            </a:r>
            <a:r>
              <a:rPr lang="cs-CZ" sz="1800" b="1" dirty="0"/>
              <a:t>, </a:t>
            </a:r>
            <a:r>
              <a:rPr lang="en-GB" sz="1800" b="1" dirty="0"/>
              <a:t>people</a:t>
            </a:r>
            <a:r>
              <a:rPr lang="cs-CZ" sz="1800" b="1" dirty="0"/>
              <a:t> </a:t>
            </a:r>
            <a:r>
              <a:rPr lang="cs-CZ" sz="1800" b="1" dirty="0" err="1"/>
              <a:t>from</a:t>
            </a:r>
            <a:r>
              <a:rPr lang="cs-CZ" sz="1800" b="1" dirty="0"/>
              <a:t> </a:t>
            </a:r>
            <a:r>
              <a:rPr lang="cs-CZ" sz="1800" b="1" dirty="0" err="1"/>
              <a:t>poor</a:t>
            </a:r>
            <a:r>
              <a:rPr lang="cs-CZ" sz="1800" b="1" dirty="0"/>
              <a:t> </a:t>
            </a:r>
            <a:r>
              <a:rPr lang="cs-CZ" sz="1800" b="1" dirty="0" err="1"/>
              <a:t>circumstances</a:t>
            </a:r>
            <a:r>
              <a:rPr lang="en-GB" sz="1800" b="1" dirty="0"/>
              <a:t> who got rich, often by cheating and speculation</a:t>
            </a:r>
            <a:r>
              <a:rPr lang="en-GB" sz="1800" dirty="0"/>
              <a:t>. His </a:t>
            </a:r>
            <a:r>
              <a:rPr lang="en-GB" sz="1800" b="1" dirty="0"/>
              <a:t>best novel, </a:t>
            </a:r>
            <a:r>
              <a:rPr lang="en-GB" sz="1800" b="1" i="1" dirty="0"/>
              <a:t>The Rise of Silas Lapham</a:t>
            </a:r>
            <a:r>
              <a:rPr lang="en-GB" sz="1800" b="1" dirty="0"/>
              <a:t> (1885)</a:t>
            </a:r>
            <a:r>
              <a:rPr lang="en-GB" sz="1800" dirty="0"/>
              <a:t>, is a story of a </a:t>
            </a:r>
            <a:r>
              <a:rPr lang="en-GB" sz="1800" b="1" i="1" dirty="0" err="1"/>
              <a:t>noveau</a:t>
            </a:r>
            <a:r>
              <a:rPr lang="en-GB" sz="1800" b="1" i="1" dirty="0"/>
              <a:t> riche</a:t>
            </a:r>
            <a:r>
              <a:rPr lang="en-GB" sz="1800" b="1" dirty="0"/>
              <a:t> </a:t>
            </a:r>
            <a:r>
              <a:rPr lang="en-GB" sz="1800" dirty="0"/>
              <a:t>from Vermont striving to penetrate to the top circles of Boston upper class society (the Brahmins). Although he is rebuffed by them and suffers bankruptcy, </a:t>
            </a:r>
            <a:r>
              <a:rPr lang="en-GB" sz="1800" b="1" dirty="0"/>
              <a:t>he refuses to cheat and returns to his humble rural home.</a:t>
            </a:r>
            <a:r>
              <a:rPr lang="en-GB" sz="1800" dirty="0"/>
              <a:t> Nonetheless, </a:t>
            </a:r>
            <a:r>
              <a:rPr lang="en-GB" sz="1800" b="1" dirty="0"/>
              <a:t>Tom Corey</a:t>
            </a:r>
            <a:r>
              <a:rPr lang="en-GB" sz="1800" dirty="0"/>
              <a:t>, a member of </a:t>
            </a:r>
            <a:r>
              <a:rPr lang="cs-CZ" sz="1800" dirty="0"/>
              <a:t>a </a:t>
            </a:r>
            <a:r>
              <a:rPr lang="en-GB" sz="1800" dirty="0"/>
              <a:t>Boston Brahmin family </a:t>
            </a:r>
            <a:r>
              <a:rPr lang="en-GB" sz="1800" b="1" dirty="0"/>
              <a:t>falls in love with Lapham‘s elder daughter and marries her risking the loss of his social position.</a:t>
            </a:r>
            <a:r>
              <a:rPr lang="en-GB" sz="1800" dirty="0"/>
              <a:t> </a:t>
            </a:r>
          </a:p>
          <a:p>
            <a:pPr>
              <a:lnSpc>
                <a:spcPct val="110000"/>
              </a:lnSpc>
              <a:spcBef>
                <a:spcPts val="0"/>
              </a:spcBef>
            </a:pPr>
            <a:r>
              <a:rPr lang="en-GB" sz="1800" b="1" dirty="0"/>
              <a:t>Later novels</a:t>
            </a:r>
            <a:r>
              <a:rPr lang="en-GB" sz="1800" dirty="0"/>
              <a:t> by Howells are </a:t>
            </a:r>
            <a:r>
              <a:rPr lang="en-GB" sz="1800" b="1" dirty="0"/>
              <a:t>influenced by the Christian Socialism</a:t>
            </a:r>
            <a:r>
              <a:rPr lang="en-GB" sz="1800" dirty="0"/>
              <a:t> of the leading contemporary Russian writer </a:t>
            </a:r>
            <a:r>
              <a:rPr lang="en-GB" sz="1800" b="1" dirty="0"/>
              <a:t>Leo Tolstoy</a:t>
            </a:r>
            <a:r>
              <a:rPr lang="en-GB" sz="1800" dirty="0"/>
              <a:t>. Lacking Tolstoy‘s epic greatness and psychological depth, </a:t>
            </a:r>
            <a:r>
              <a:rPr lang="en-GB" sz="1800" b="1" dirty="0"/>
              <a:t>Howells falls into didacticism suggesting impracticable solutions </a:t>
            </a:r>
            <a:r>
              <a:rPr lang="cs-CZ" sz="1800" b="1" dirty="0" err="1"/>
              <a:t>of</a:t>
            </a:r>
            <a:r>
              <a:rPr lang="en-GB" sz="1800" b="1" dirty="0"/>
              <a:t> burning social problems</a:t>
            </a:r>
            <a:r>
              <a:rPr lang="en-GB" sz="1800" dirty="0"/>
              <a:t>, e.g., the emancipation of African Americans (</a:t>
            </a:r>
            <a:r>
              <a:rPr lang="en-GB" sz="1800" i="1" dirty="0"/>
              <a:t>An Imperative Duty</a:t>
            </a:r>
            <a:r>
              <a:rPr lang="en-GB" sz="1800" dirty="0"/>
              <a:t>, 189</a:t>
            </a:r>
            <a:r>
              <a:rPr lang="cs-CZ" sz="1800" dirty="0"/>
              <a:t>3</a:t>
            </a:r>
            <a:r>
              <a:rPr lang="en-GB" sz="1800" dirty="0"/>
              <a:t>). An exception to this trend is </a:t>
            </a:r>
            <a:r>
              <a:rPr lang="en-GB" sz="1800" b="1" i="1" dirty="0"/>
              <a:t>A Hazard of New Fortunes</a:t>
            </a:r>
            <a:r>
              <a:rPr lang="en-GB" sz="1800" dirty="0"/>
              <a:t> (1890), a panoramic social novel focusing on </a:t>
            </a:r>
            <a:r>
              <a:rPr lang="en-GB" sz="1800" b="1" dirty="0"/>
              <a:t>the conflict between a greedy </a:t>
            </a:r>
            <a:r>
              <a:rPr lang="en-GB" sz="1800" b="1" i="1" dirty="0"/>
              <a:t>nouveau riche </a:t>
            </a:r>
            <a:r>
              <a:rPr lang="en-GB" sz="1800" b="1" dirty="0"/>
              <a:t>and an old </a:t>
            </a:r>
            <a:r>
              <a:rPr lang="cs-CZ" sz="1800" b="1" dirty="0" err="1"/>
              <a:t>German</a:t>
            </a:r>
            <a:r>
              <a:rPr lang="cs-CZ" sz="1800" b="1" dirty="0"/>
              <a:t> </a:t>
            </a:r>
            <a:r>
              <a:rPr lang="cs-CZ" sz="1800" b="1" dirty="0" err="1"/>
              <a:t>socialist</a:t>
            </a:r>
            <a:r>
              <a:rPr lang="en-GB" sz="1800" dirty="0"/>
              <a:t>. </a:t>
            </a:r>
            <a:r>
              <a:rPr lang="cs-CZ" sz="1800" dirty="0"/>
              <a:t>A </a:t>
            </a:r>
            <a:r>
              <a:rPr lang="cs-CZ" sz="1800" dirty="0" err="1"/>
              <a:t>rather</a:t>
            </a:r>
            <a:r>
              <a:rPr lang="en-GB" sz="1800" dirty="0"/>
              <a:t> </a:t>
            </a:r>
            <a:r>
              <a:rPr lang="en-GB" sz="1800" b="1" dirty="0"/>
              <a:t>dull vision of classless society</a:t>
            </a:r>
            <a:r>
              <a:rPr lang="en-GB" sz="1800" dirty="0"/>
              <a:t> is described in</a:t>
            </a:r>
            <a:r>
              <a:rPr lang="en-GB" sz="1800" b="1" dirty="0"/>
              <a:t> a utopian novel </a:t>
            </a:r>
            <a:r>
              <a:rPr lang="en-GB" sz="1800" b="1" i="1" dirty="0"/>
              <a:t>A Traveller from </a:t>
            </a:r>
            <a:r>
              <a:rPr lang="en-GB" sz="1800" b="1" i="1" dirty="0" err="1"/>
              <a:t>Altruria</a:t>
            </a:r>
            <a:r>
              <a:rPr lang="en-GB" sz="1800" i="1" dirty="0"/>
              <a:t> </a:t>
            </a:r>
            <a:r>
              <a:rPr lang="en-GB" sz="1800" dirty="0"/>
              <a:t>(1894)</a:t>
            </a:r>
            <a:r>
              <a:rPr lang="en-GB" sz="1800" i="1" dirty="0"/>
              <a:t>.  </a:t>
            </a:r>
          </a:p>
          <a:p>
            <a:pPr>
              <a:lnSpc>
                <a:spcPct val="110000"/>
              </a:lnSpc>
              <a:spcBef>
                <a:spcPts val="0"/>
              </a:spcBef>
            </a:pPr>
            <a:r>
              <a:rPr lang="en-GB" sz="1800" dirty="0"/>
              <a:t>As a </a:t>
            </a:r>
            <a:r>
              <a:rPr lang="en-GB" sz="1800" b="1" dirty="0"/>
              <a:t>literary critic</a:t>
            </a:r>
            <a:r>
              <a:rPr lang="en-GB" sz="1800" dirty="0"/>
              <a:t>, Howells </a:t>
            </a:r>
            <a:r>
              <a:rPr lang="en-GB" sz="1800" b="1" dirty="0"/>
              <a:t>condemned a number of great 19th century writers</a:t>
            </a:r>
            <a:r>
              <a:rPr lang="en-GB" sz="1800" dirty="0"/>
              <a:t> - Dickens, Dostoevsky, Hugo - for their “distortions” of reality, e.g., using grotesque.</a:t>
            </a:r>
            <a:r>
              <a:rPr lang="cs-CZ" sz="1800" dirty="0"/>
              <a:t> </a:t>
            </a:r>
            <a:r>
              <a:rPr lang="cs-CZ" sz="1800" dirty="0" err="1"/>
              <a:t>The</a:t>
            </a:r>
            <a:r>
              <a:rPr lang="cs-CZ" sz="1800" dirty="0"/>
              <a:t> most </a:t>
            </a:r>
            <a:r>
              <a:rPr lang="cs-CZ" sz="1800" dirty="0" err="1"/>
              <a:t>important</a:t>
            </a:r>
            <a:r>
              <a:rPr lang="cs-CZ" sz="1800" dirty="0"/>
              <a:t> </a:t>
            </a:r>
            <a:r>
              <a:rPr lang="cs-CZ" sz="1800" dirty="0" err="1"/>
              <a:t>genre</a:t>
            </a:r>
            <a:r>
              <a:rPr lang="cs-CZ" sz="1800" dirty="0"/>
              <a:t>: </a:t>
            </a:r>
            <a:r>
              <a:rPr lang="cs-CZ" sz="1800" b="1" dirty="0" err="1"/>
              <a:t>historical</a:t>
            </a:r>
            <a:r>
              <a:rPr lang="cs-CZ" sz="1800" b="1" dirty="0"/>
              <a:t> novel</a:t>
            </a:r>
            <a:r>
              <a:rPr lang="cs-CZ" sz="1800" dirty="0"/>
              <a:t>.</a:t>
            </a:r>
            <a:r>
              <a:rPr lang="en-GB" sz="1800" dirty="0"/>
              <a:t>  </a:t>
            </a:r>
            <a:endParaRPr lang="en-GB" sz="1800" i="1" dirty="0"/>
          </a:p>
          <a:p>
            <a:pPr>
              <a:lnSpc>
                <a:spcPct val="100000"/>
              </a:lnSpc>
              <a:spcBef>
                <a:spcPts val="0"/>
              </a:spcBef>
            </a:pPr>
            <a:endParaRPr lang="cs-CZ" sz="2000" b="1" dirty="0"/>
          </a:p>
          <a:p>
            <a:endParaRPr lang="cs-CZ" sz="2000" dirty="0"/>
          </a:p>
        </p:txBody>
      </p:sp>
      <p:pic>
        <p:nvPicPr>
          <p:cNvPr id="5" name="Zástupný symbol pro obsah 4" descr="https://www.ibiblio.org/eldritch/wdh/pix/s274.jpg"/>
          <p:cNvPicPr>
            <a:picLocks noGrp="1"/>
          </p:cNvPicPr>
          <p:nvPr>
            <p:ph sz="half" idx="2"/>
          </p:nvPr>
        </p:nvPicPr>
        <p:blipFill rotWithShape="1">
          <a:blip r:embed="rId2">
            <a:extLst>
              <a:ext uri="{28A0092B-C50C-407E-A947-70E740481C1C}">
                <a14:useLocalDpi xmlns:a14="http://schemas.microsoft.com/office/drawing/2010/main" val="0"/>
              </a:ext>
            </a:extLst>
          </a:blip>
          <a:srcRect l="14287" t="10501" r="8415" b="3152"/>
          <a:stretch/>
        </p:blipFill>
        <p:spPr bwMode="auto">
          <a:xfrm>
            <a:off x="9698038" y="940227"/>
            <a:ext cx="2493962" cy="2642460"/>
          </a:xfrm>
          <a:prstGeom prst="rect">
            <a:avLst/>
          </a:prstGeom>
          <a:noFill/>
          <a:ln>
            <a:noFill/>
          </a:ln>
          <a:extLst>
            <a:ext uri="{53640926-AAD7-44D8-BBD7-CCE9431645EC}">
              <a14:shadowObscured xmlns:a14="http://schemas.microsoft.com/office/drawing/2010/main"/>
            </a:ext>
          </a:extLst>
        </p:spPr>
      </p:pic>
      <p:pic>
        <p:nvPicPr>
          <p:cNvPr id="6" name="Obrázek 5" descr="[frieze]"/>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6732" t="4955" r="6973" b="5856"/>
          <a:stretch/>
        </p:blipFill>
        <p:spPr bwMode="auto">
          <a:xfrm>
            <a:off x="9716799" y="4052881"/>
            <a:ext cx="2475345" cy="1257300"/>
          </a:xfrm>
          <a:prstGeom prst="rect">
            <a:avLst/>
          </a:prstGeom>
          <a:noFill/>
          <a:ln>
            <a:noFill/>
          </a:ln>
          <a:extLst>
            <a:ext uri="{53640926-AAD7-44D8-BBD7-CCE9431645EC}">
              <a14:shadowObscured xmlns:a14="http://schemas.microsoft.com/office/drawing/2010/main"/>
            </a:ext>
          </a:extLst>
        </p:spPr>
      </p:pic>
      <p:sp>
        <p:nvSpPr>
          <p:cNvPr id="7" name="TextovéPole 6"/>
          <p:cNvSpPr txBox="1"/>
          <p:nvPr/>
        </p:nvSpPr>
        <p:spPr>
          <a:xfrm>
            <a:off x="9609413" y="5493025"/>
            <a:ext cx="2671501" cy="1077218"/>
          </a:xfrm>
          <a:prstGeom prst="rect">
            <a:avLst/>
          </a:prstGeom>
          <a:noFill/>
        </p:spPr>
        <p:txBody>
          <a:bodyPr wrap="none" rtlCol="0">
            <a:spAutoFit/>
          </a:bodyPr>
          <a:lstStyle/>
          <a:p>
            <a:r>
              <a:rPr lang="cs-CZ" sz="1600" dirty="0"/>
              <a:t>Top: </a:t>
            </a:r>
            <a:r>
              <a:rPr lang="cs-CZ" sz="1600" dirty="0" err="1"/>
              <a:t>Howells</a:t>
            </a:r>
            <a:r>
              <a:rPr lang="cs-CZ" sz="1600" dirty="0"/>
              <a:t> and his </a:t>
            </a:r>
            <a:r>
              <a:rPr lang="cs-CZ" sz="1600" dirty="0" err="1"/>
              <a:t>friend</a:t>
            </a:r>
            <a:endParaRPr lang="cs-CZ" sz="1600" dirty="0"/>
          </a:p>
          <a:p>
            <a:r>
              <a:rPr lang="cs-CZ" sz="1600" dirty="0"/>
              <a:t>Mark </a:t>
            </a:r>
            <a:r>
              <a:rPr lang="cs-CZ" sz="1600" dirty="0" err="1"/>
              <a:t>Twain</a:t>
            </a:r>
            <a:r>
              <a:rPr lang="cs-CZ" sz="1600" dirty="0"/>
              <a:t>; </a:t>
            </a:r>
            <a:r>
              <a:rPr lang="cs-CZ" sz="1600" dirty="0" err="1"/>
              <a:t>Below</a:t>
            </a:r>
            <a:r>
              <a:rPr lang="cs-CZ" sz="1600" dirty="0"/>
              <a:t>: </a:t>
            </a:r>
            <a:r>
              <a:rPr lang="cs-CZ" sz="1600" dirty="0" err="1"/>
              <a:t>an</a:t>
            </a:r>
            <a:r>
              <a:rPr lang="cs-CZ" sz="1600" dirty="0"/>
              <a:t> </a:t>
            </a:r>
          </a:p>
          <a:p>
            <a:r>
              <a:rPr lang="cs-CZ" sz="1600" dirty="0" err="1"/>
              <a:t>illustration</a:t>
            </a:r>
            <a:r>
              <a:rPr lang="cs-CZ" sz="1600" dirty="0"/>
              <a:t> to </a:t>
            </a:r>
            <a:r>
              <a:rPr lang="cs-CZ" sz="1600" i="1" dirty="0"/>
              <a:t>A </a:t>
            </a:r>
            <a:r>
              <a:rPr lang="cs-CZ" sz="1600" i="1" dirty="0" err="1"/>
              <a:t>Traveller</a:t>
            </a:r>
            <a:r>
              <a:rPr lang="cs-CZ" sz="1600" i="1" dirty="0"/>
              <a:t> </a:t>
            </a:r>
            <a:r>
              <a:rPr lang="cs-CZ" sz="1600" i="1" dirty="0" err="1"/>
              <a:t>from</a:t>
            </a:r>
            <a:endParaRPr lang="cs-CZ" sz="1600" i="1" dirty="0"/>
          </a:p>
          <a:p>
            <a:r>
              <a:rPr lang="cs-CZ" sz="1600" i="1" dirty="0" err="1"/>
              <a:t>Altruria</a:t>
            </a:r>
            <a:r>
              <a:rPr lang="cs-CZ" sz="1600" dirty="0"/>
              <a:t> (1894) </a:t>
            </a:r>
          </a:p>
        </p:txBody>
      </p:sp>
    </p:spTree>
    <p:extLst>
      <p:ext uri="{BB962C8B-B14F-4D97-AF65-F5344CB8AC3E}">
        <p14:creationId xmlns:p14="http://schemas.microsoft.com/office/powerpoint/2010/main" val="106360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55" y="-46182"/>
            <a:ext cx="12025745" cy="618837"/>
          </a:xfrm>
        </p:spPr>
        <p:txBody>
          <a:bodyPr>
            <a:normAutofit/>
          </a:bodyPr>
          <a:lstStyle/>
          <a:p>
            <a:pPr algn="ctr"/>
            <a:r>
              <a:rPr lang="cs-CZ" sz="3600" dirty="0">
                <a:latin typeface="Arial Black" panose="020B0A04020102020204" pitchFamily="34" charset="0"/>
              </a:rPr>
              <a:t>Henry James (1843-1916): </a:t>
            </a:r>
            <a:r>
              <a:rPr lang="cs-CZ" sz="3600" dirty="0" err="1">
                <a:latin typeface="Arial Black" panose="020B0A04020102020204" pitchFamily="34" charset="0"/>
              </a:rPr>
              <a:t>An</a:t>
            </a:r>
            <a:r>
              <a:rPr lang="cs-CZ" sz="3600" dirty="0">
                <a:latin typeface="Arial Black" panose="020B0A04020102020204" pitchFamily="34" charset="0"/>
              </a:rPr>
              <a:t> </a:t>
            </a:r>
            <a:r>
              <a:rPr lang="cs-CZ" sz="3600" dirty="0" err="1">
                <a:latin typeface="Arial Black" panose="020B0A04020102020204" pitchFamily="34" charset="0"/>
              </a:rPr>
              <a:t>Introduction</a:t>
            </a:r>
            <a:endParaRPr lang="cs-CZ" sz="3600" dirty="0">
              <a:latin typeface="Arial Black" panose="020B0A04020102020204" pitchFamily="34" charset="0"/>
            </a:endParaRPr>
          </a:p>
        </p:txBody>
      </p:sp>
      <p:sp>
        <p:nvSpPr>
          <p:cNvPr id="3" name="Zástupný symbol pro obsah 2"/>
          <p:cNvSpPr>
            <a:spLocks noGrp="1"/>
          </p:cNvSpPr>
          <p:nvPr>
            <p:ph sz="half" idx="1"/>
          </p:nvPr>
        </p:nvSpPr>
        <p:spPr>
          <a:xfrm>
            <a:off x="0" y="508001"/>
            <a:ext cx="9884783" cy="6456218"/>
          </a:xfrm>
        </p:spPr>
        <p:txBody>
          <a:bodyPr>
            <a:noAutofit/>
          </a:bodyPr>
          <a:lstStyle/>
          <a:p>
            <a:pPr>
              <a:lnSpc>
                <a:spcPct val="100000"/>
              </a:lnSpc>
              <a:spcBef>
                <a:spcPts val="0"/>
              </a:spcBef>
            </a:pPr>
            <a:r>
              <a:rPr lang="en-GB" sz="1600" dirty="0"/>
              <a:t>Born in New York City (Washington Place), in the family of an independent theologian and lecturer, Henry James, Sr. Travelled with his parents and siblings to Europe (France, U.K. and Switzerland). Attended Harvard Law School (no interest in law) and started to write in 1864. In 1869 he travelled in Europe (Rome) and settled in London. In 1875 he stayed in Paris (</a:t>
            </a:r>
            <a:r>
              <a:rPr lang="cs-CZ" sz="1600" dirty="0" err="1"/>
              <a:t>the</a:t>
            </a:r>
            <a:r>
              <a:rPr lang="cs-CZ" sz="1600" dirty="0"/>
              <a:t> </a:t>
            </a:r>
            <a:r>
              <a:rPr lang="en-GB" sz="1600" dirty="0"/>
              <a:t>Latin Quarter</a:t>
            </a:r>
            <a:r>
              <a:rPr lang="cs-CZ" sz="1600" dirty="0"/>
              <a:t>)</a:t>
            </a:r>
            <a:r>
              <a:rPr lang="en-GB" sz="1600" dirty="0"/>
              <a:t> and met leading French writers. Another important Paris stay </a:t>
            </a:r>
            <a:r>
              <a:rPr lang="cs-CZ" sz="1600" dirty="0" err="1"/>
              <a:t>happened</a:t>
            </a:r>
            <a:r>
              <a:rPr lang="en-GB" sz="1600" dirty="0"/>
              <a:t> in 1884. Apart from a few visits to the U.S. (the frustration with his country of origin is expressed</a:t>
            </a:r>
            <a:r>
              <a:rPr lang="cs-CZ" sz="1600" dirty="0"/>
              <a:t>, </a:t>
            </a:r>
            <a:r>
              <a:rPr lang="cs-CZ" sz="1600" dirty="0" err="1"/>
              <a:t>e.g</a:t>
            </a:r>
            <a:r>
              <a:rPr lang="cs-CZ" sz="1600" dirty="0"/>
              <a:t>., </a:t>
            </a:r>
            <a:r>
              <a:rPr lang="en-GB" sz="1600" dirty="0"/>
              <a:t>in </a:t>
            </a:r>
            <a:r>
              <a:rPr lang="en-GB" sz="1600" i="1" dirty="0"/>
              <a:t>The American Scene</a:t>
            </a:r>
            <a:r>
              <a:rPr lang="en-GB" sz="1600" dirty="0"/>
              <a:t>, 1907) he stayed in the U.K.</a:t>
            </a:r>
            <a:r>
              <a:rPr lang="cs-CZ" sz="1600" dirty="0"/>
              <a:t>,</a:t>
            </a:r>
            <a:r>
              <a:rPr lang="en-GB" sz="1600" dirty="0"/>
              <a:t> and in 1915 he became British subject in protest </a:t>
            </a:r>
            <a:r>
              <a:rPr lang="cs-CZ" sz="1600" dirty="0" err="1"/>
              <a:t>against</a:t>
            </a:r>
            <a:r>
              <a:rPr lang="en-GB" sz="1600" dirty="0"/>
              <a:t> the refusal of the U.S. to join WW1.  </a:t>
            </a:r>
          </a:p>
          <a:p>
            <a:pPr>
              <a:lnSpc>
                <a:spcPct val="100000"/>
              </a:lnSpc>
              <a:spcBef>
                <a:spcPts val="0"/>
              </a:spcBef>
            </a:pPr>
            <a:r>
              <a:rPr lang="en-GB" sz="1600" dirty="0"/>
              <a:t>James </a:t>
            </a:r>
            <a:r>
              <a:rPr lang="en-GB" sz="1600" b="1" dirty="0"/>
              <a:t>understood his European experience as a challenge to his vocation of an artist</a:t>
            </a:r>
            <a:r>
              <a:rPr lang="en-GB" sz="1600" dirty="0"/>
              <a:t>. He focused on </a:t>
            </a:r>
            <a:r>
              <a:rPr lang="en-GB" sz="1600" b="1" dirty="0"/>
              <a:t>grasping the impact of cultural differences between America and Europe on the psychology and moral nature of his characters</a:t>
            </a:r>
            <a:r>
              <a:rPr lang="en-GB" sz="1600" dirty="0"/>
              <a:t>. </a:t>
            </a:r>
            <a:r>
              <a:rPr lang="en-GB" sz="1600" b="1" dirty="0"/>
              <a:t>Instructed by Hawthorne’s allegorical writing</a:t>
            </a:r>
            <a:r>
              <a:rPr lang="en-GB" sz="1600" dirty="0"/>
              <a:t> connecting tradition and individual experience, he </a:t>
            </a:r>
            <a:r>
              <a:rPr lang="en-GB" sz="1600" b="1" dirty="0" err="1"/>
              <a:t>analyzed</a:t>
            </a:r>
            <a:r>
              <a:rPr lang="en-GB" sz="1600" b="1" dirty="0"/>
              <a:t> the nexus between the lapse of time, sensuous experience, and the sense of the past in European culture</a:t>
            </a:r>
            <a:r>
              <a:rPr lang="en-GB" sz="1600" dirty="0"/>
              <a:t>.</a:t>
            </a:r>
            <a:r>
              <a:rPr lang="cs-CZ" sz="1600" dirty="0"/>
              <a:t> </a:t>
            </a:r>
            <a:r>
              <a:rPr lang="cs-CZ" sz="1600" dirty="0" err="1"/>
              <a:t>Some</a:t>
            </a:r>
            <a:r>
              <a:rPr lang="cs-CZ" sz="1600" dirty="0"/>
              <a:t> </a:t>
            </a:r>
            <a:r>
              <a:rPr lang="cs-CZ" sz="1600" dirty="0" err="1"/>
              <a:t>critics</a:t>
            </a:r>
            <a:r>
              <a:rPr lang="cs-CZ" sz="1600" dirty="0"/>
              <a:t> </a:t>
            </a:r>
            <a:r>
              <a:rPr lang="cs-CZ" sz="1600" dirty="0" err="1"/>
              <a:t>have</a:t>
            </a:r>
            <a:r>
              <a:rPr lang="cs-CZ" sz="1600" dirty="0"/>
              <a:t> </a:t>
            </a:r>
            <a:r>
              <a:rPr lang="cs-CZ" sz="1600" dirty="0" err="1"/>
              <a:t>seen</a:t>
            </a:r>
            <a:r>
              <a:rPr lang="cs-CZ" sz="1600" dirty="0"/>
              <a:t> </a:t>
            </a:r>
            <a:r>
              <a:rPr lang="cs-CZ" sz="1600" dirty="0" err="1"/>
              <a:t>him</a:t>
            </a:r>
            <a:r>
              <a:rPr lang="cs-CZ" sz="1600" dirty="0"/>
              <a:t> as a </a:t>
            </a:r>
            <a:r>
              <a:rPr lang="cs-CZ" sz="1600" dirty="0" err="1"/>
              <a:t>predecessor</a:t>
            </a:r>
            <a:r>
              <a:rPr lang="cs-CZ" sz="1600" dirty="0"/>
              <a:t> </a:t>
            </a:r>
            <a:r>
              <a:rPr lang="cs-CZ" sz="1600" dirty="0" err="1"/>
              <a:t>of</a:t>
            </a:r>
            <a:r>
              <a:rPr lang="cs-CZ" sz="1600" dirty="0"/>
              <a:t> Marcel </a:t>
            </a:r>
            <a:r>
              <a:rPr lang="cs-CZ" sz="1600" dirty="0" err="1"/>
              <a:t>Proust</a:t>
            </a:r>
            <a:r>
              <a:rPr lang="cs-CZ" sz="1600" dirty="0"/>
              <a:t>.</a:t>
            </a:r>
            <a:endParaRPr lang="en-GB" sz="1600" dirty="0"/>
          </a:p>
          <a:p>
            <a:pPr>
              <a:lnSpc>
                <a:spcPct val="100000"/>
              </a:lnSpc>
              <a:spcBef>
                <a:spcPts val="0"/>
              </a:spcBef>
            </a:pPr>
            <a:r>
              <a:rPr lang="en-GB" sz="1600" dirty="0"/>
              <a:t>He was </a:t>
            </a:r>
            <a:r>
              <a:rPr lang="en-GB" sz="1600" b="1" dirty="0"/>
              <a:t>an important critical thinker</a:t>
            </a:r>
            <a:r>
              <a:rPr lang="en-GB" sz="1600" dirty="0"/>
              <a:t> who considerably </a:t>
            </a:r>
            <a:r>
              <a:rPr lang="en-GB" sz="1600" b="1" dirty="0"/>
              <a:t>influenced early Formalism and New Criticism</a:t>
            </a:r>
            <a:r>
              <a:rPr lang="en-GB" sz="1600" dirty="0"/>
              <a:t>. From his essays (e.g., </a:t>
            </a:r>
            <a:r>
              <a:rPr lang="en-GB" sz="1600" i="1" dirty="0"/>
              <a:t>The Art of Fiction, </a:t>
            </a:r>
            <a:r>
              <a:rPr lang="en-GB" sz="1600" dirty="0"/>
              <a:t>1884), notebooks, prefaces and letters, the main ideas of an influential critical book, </a:t>
            </a:r>
            <a:r>
              <a:rPr lang="en-GB" sz="1600" b="1" dirty="0"/>
              <a:t>Percy Lubbock’s </a:t>
            </a:r>
            <a:r>
              <a:rPr lang="en-GB" sz="1600" b="1" i="1" dirty="0"/>
              <a:t>Craft of Fiction </a:t>
            </a:r>
            <a:r>
              <a:rPr lang="en-GB" sz="1600" b="1" dirty="0"/>
              <a:t>(1923)</a:t>
            </a:r>
            <a:r>
              <a:rPr lang="en-GB" sz="1600" dirty="0"/>
              <a:t> are developed (Lubbock prepared the first complete edition of James’ writings). </a:t>
            </a:r>
          </a:p>
          <a:p>
            <a:pPr>
              <a:lnSpc>
                <a:spcPct val="100000"/>
              </a:lnSpc>
              <a:spcBef>
                <a:spcPts val="0"/>
              </a:spcBef>
            </a:pPr>
            <a:r>
              <a:rPr lang="en-GB" sz="1600" dirty="0"/>
              <a:t>James was the first to emphasize </a:t>
            </a:r>
            <a:r>
              <a:rPr lang="en-GB" sz="1600" b="1" dirty="0"/>
              <a:t>“the craft of fiction,” the dominance of style and rhetoric over the narrator’s subjectivity</a:t>
            </a:r>
            <a:r>
              <a:rPr lang="en-GB" sz="1600" dirty="0"/>
              <a:t>. According to him, </a:t>
            </a:r>
            <a:r>
              <a:rPr lang="en-GB" sz="1600" b="1" dirty="0"/>
              <a:t>the author cannot merely create a </a:t>
            </a:r>
            <a:r>
              <a:rPr lang="en-GB" sz="1600" b="1" i="1" dirty="0"/>
              <a:t>picture</a:t>
            </a:r>
            <a:r>
              <a:rPr lang="en-GB" sz="1600" b="1" dirty="0"/>
              <a:t>, he must convert the novel into an imaginary </a:t>
            </a:r>
            <a:r>
              <a:rPr lang="en-GB" sz="1600" b="1" i="1" dirty="0"/>
              <a:t>drama </a:t>
            </a:r>
            <a:r>
              <a:rPr lang="en-GB" sz="1600" b="1" dirty="0"/>
              <a:t>taking place in the mind of the reader</a:t>
            </a:r>
            <a:r>
              <a:rPr lang="en-GB" sz="1600" dirty="0"/>
              <a:t>. The </a:t>
            </a:r>
            <a:r>
              <a:rPr lang="cs-CZ" sz="1600" dirty="0"/>
              <a:t>term “</a:t>
            </a:r>
            <a:r>
              <a:rPr lang="en-GB" sz="1600" b="1" dirty="0"/>
              <a:t>point-of-view</a:t>
            </a:r>
            <a:r>
              <a:rPr lang="en-GB" sz="1600" dirty="0"/>
              <a:t>” signifies </a:t>
            </a:r>
            <a:r>
              <a:rPr lang="en-GB" sz="1600" b="1" dirty="0"/>
              <a:t>the relationship of the novel, as an impersonal structure, to the reader‘s mind</a:t>
            </a:r>
            <a:r>
              <a:rPr lang="en-GB" sz="1600" dirty="0"/>
              <a:t>. As a result, </a:t>
            </a:r>
            <a:r>
              <a:rPr lang="en-GB" sz="1600" b="1" dirty="0"/>
              <a:t>the way the novel is read is mainly influenced by narrative technique and style</a:t>
            </a:r>
            <a:r>
              <a:rPr lang="en-GB" sz="1600" dirty="0"/>
              <a:t>. </a:t>
            </a:r>
            <a:r>
              <a:rPr lang="en-GB" sz="1600" b="1" dirty="0"/>
              <a:t>Instead of </a:t>
            </a:r>
            <a:r>
              <a:rPr lang="en-GB" sz="1600" b="1" i="1" dirty="0"/>
              <a:t>telling </a:t>
            </a:r>
            <a:r>
              <a:rPr lang="en-GB" sz="1600" b="1" dirty="0"/>
              <a:t>the writer should </a:t>
            </a:r>
            <a:r>
              <a:rPr lang="en-GB" sz="1600" b="1" i="1" dirty="0"/>
              <a:t>show.</a:t>
            </a:r>
          </a:p>
          <a:p>
            <a:pPr>
              <a:lnSpc>
                <a:spcPct val="100000"/>
              </a:lnSpc>
              <a:spcBef>
                <a:spcPts val="0"/>
              </a:spcBef>
            </a:pPr>
            <a:r>
              <a:rPr lang="en-GB" sz="1600" dirty="0"/>
              <a:t>Usually, James‘ literary work is seen as a</a:t>
            </a:r>
            <a:r>
              <a:rPr lang="en-GB" sz="1600" b="1" dirty="0"/>
              <a:t> transition from Realism and Modernism.</a:t>
            </a:r>
            <a:r>
              <a:rPr lang="en-GB" sz="1600" dirty="0"/>
              <a:t> It has </a:t>
            </a:r>
            <a:r>
              <a:rPr lang="cs-CZ" sz="1600" b="1" dirty="0" err="1"/>
              <a:t>three</a:t>
            </a:r>
            <a:r>
              <a:rPr lang="en-GB" sz="1600" b="1" dirty="0"/>
              <a:t> major phases: 1. Early stage</a:t>
            </a:r>
            <a:r>
              <a:rPr lang="en-GB" sz="1600" dirty="0"/>
              <a:t>: (an erring pilgrim in a vain search of a homeland, an artist in conflict with himself and society, emerging “international theme”), 2. </a:t>
            </a:r>
            <a:r>
              <a:rPr lang="en-GB" sz="1600" b="1" dirty="0"/>
              <a:t>Intense experimentation</a:t>
            </a:r>
            <a:r>
              <a:rPr lang="en-GB" sz="1600" dirty="0"/>
              <a:t> (psychological fiction, reflections of the relationship of literature and life – “representation” in art), 3. </a:t>
            </a:r>
            <a:r>
              <a:rPr lang="en-GB" sz="1600" b="1" dirty="0"/>
              <a:t>A synthesis</a:t>
            </a:r>
            <a:r>
              <a:rPr lang="en-GB" sz="1600" dirty="0"/>
              <a:t> of the previous</a:t>
            </a:r>
            <a:r>
              <a:rPr lang="cs-CZ" sz="1600" dirty="0"/>
              <a:t> </a:t>
            </a:r>
            <a:r>
              <a:rPr lang="cs-CZ" sz="1600" dirty="0" err="1"/>
              <a:t>two</a:t>
            </a:r>
            <a:r>
              <a:rPr lang="cs-CZ" sz="1600" dirty="0"/>
              <a:t> </a:t>
            </a:r>
            <a:r>
              <a:rPr lang="cs-CZ" sz="1600" dirty="0" err="1"/>
              <a:t>stages</a:t>
            </a:r>
            <a:r>
              <a:rPr lang="cs-CZ" sz="1600" dirty="0"/>
              <a:t> (</a:t>
            </a:r>
            <a:r>
              <a:rPr lang="en-GB" sz="1600" dirty="0"/>
              <a:t>a full development of </a:t>
            </a:r>
            <a:r>
              <a:rPr lang="cs-CZ" sz="1600" dirty="0" err="1"/>
              <a:t>the</a:t>
            </a:r>
            <a:r>
              <a:rPr lang="cs-CZ" sz="1600" dirty="0"/>
              <a:t> </a:t>
            </a:r>
            <a:r>
              <a:rPr lang="en-GB" sz="1600" dirty="0"/>
              <a:t>“international theme“</a:t>
            </a:r>
            <a:r>
              <a:rPr lang="cs-CZ" sz="1600" dirty="0"/>
              <a:t>).</a:t>
            </a:r>
            <a:endParaRPr lang="en-GB" sz="1600" b="1" dirty="0"/>
          </a:p>
        </p:txBody>
      </p:sp>
      <p:pic>
        <p:nvPicPr>
          <p:cNvPr id="5" name="Zástupný symbol pro obsah 4" descr="https://litkicks.com/Images/jamesbros.jpg"/>
          <p:cNvPicPr>
            <a:picLocks noGrp="1"/>
          </p:cNvPicPr>
          <p:nvPr>
            <p:ph sz="half" idx="2"/>
          </p:nvPr>
        </p:nvPicPr>
        <p:blipFill rotWithShape="1">
          <a:blip r:embed="rId2">
            <a:extLst>
              <a:ext uri="{28A0092B-C50C-407E-A947-70E740481C1C}">
                <a14:useLocalDpi xmlns:a14="http://schemas.microsoft.com/office/drawing/2010/main" val="0"/>
              </a:ext>
            </a:extLst>
          </a:blip>
          <a:srcRect l="10376" r="7642"/>
          <a:stretch/>
        </p:blipFill>
        <p:spPr bwMode="auto">
          <a:xfrm>
            <a:off x="9833983" y="698789"/>
            <a:ext cx="2307217" cy="4351338"/>
          </a:xfrm>
          <a:prstGeom prst="rect">
            <a:avLst/>
          </a:prstGeom>
          <a:noFill/>
          <a:ln>
            <a:noFill/>
          </a:ln>
          <a:extLst>
            <a:ext uri="{53640926-AAD7-44D8-BBD7-CCE9431645EC}">
              <a14:shadowObscured xmlns:a14="http://schemas.microsoft.com/office/drawing/2010/main"/>
            </a:ext>
          </a:extLst>
        </p:spPr>
      </p:pic>
      <p:sp>
        <p:nvSpPr>
          <p:cNvPr id="6" name="TextovéPole 5"/>
          <p:cNvSpPr txBox="1"/>
          <p:nvPr/>
        </p:nvSpPr>
        <p:spPr>
          <a:xfrm>
            <a:off x="9782814" y="5493718"/>
            <a:ext cx="2392835" cy="830997"/>
          </a:xfrm>
          <a:prstGeom prst="rect">
            <a:avLst/>
          </a:prstGeom>
          <a:noFill/>
        </p:spPr>
        <p:txBody>
          <a:bodyPr wrap="none" rtlCol="0">
            <a:spAutoFit/>
          </a:bodyPr>
          <a:lstStyle/>
          <a:p>
            <a:r>
              <a:rPr lang="cs-CZ" sz="1600" dirty="0"/>
              <a:t>Henry James (</a:t>
            </a:r>
            <a:r>
              <a:rPr lang="cs-CZ" sz="1600" dirty="0" err="1"/>
              <a:t>left</a:t>
            </a:r>
            <a:r>
              <a:rPr lang="cs-CZ" sz="1600" dirty="0"/>
              <a:t>) </a:t>
            </a:r>
            <a:r>
              <a:rPr lang="cs-CZ" sz="1600" dirty="0" err="1"/>
              <a:t>with</a:t>
            </a:r>
            <a:r>
              <a:rPr lang="cs-CZ" sz="1600" dirty="0"/>
              <a:t> his</a:t>
            </a:r>
          </a:p>
          <a:p>
            <a:r>
              <a:rPr lang="cs-CZ" sz="1600" dirty="0" err="1"/>
              <a:t>brother</a:t>
            </a:r>
            <a:r>
              <a:rPr lang="cs-CZ" sz="1600" dirty="0"/>
              <a:t> William, </a:t>
            </a:r>
            <a:r>
              <a:rPr lang="cs-CZ" sz="1600" dirty="0" err="1"/>
              <a:t>the</a:t>
            </a:r>
            <a:endParaRPr lang="cs-CZ" sz="1600" dirty="0"/>
          </a:p>
          <a:p>
            <a:r>
              <a:rPr lang="cs-CZ" sz="1600" dirty="0" err="1"/>
              <a:t>founder</a:t>
            </a:r>
            <a:r>
              <a:rPr lang="cs-CZ" sz="1600" dirty="0"/>
              <a:t> </a:t>
            </a:r>
            <a:r>
              <a:rPr lang="cs-CZ" sz="1600" dirty="0" err="1"/>
              <a:t>of</a:t>
            </a:r>
            <a:r>
              <a:rPr lang="cs-CZ" sz="1600" dirty="0"/>
              <a:t> </a:t>
            </a:r>
            <a:r>
              <a:rPr lang="cs-CZ" sz="1600" dirty="0" err="1"/>
              <a:t>Pragmatism</a:t>
            </a:r>
            <a:endParaRPr lang="cs-CZ" sz="1600" dirty="0"/>
          </a:p>
        </p:txBody>
      </p:sp>
    </p:spTree>
    <p:extLst>
      <p:ext uri="{BB962C8B-B14F-4D97-AF65-F5344CB8AC3E}">
        <p14:creationId xmlns:p14="http://schemas.microsoft.com/office/powerpoint/2010/main" val="11187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2365" y="64655"/>
            <a:ext cx="11970326" cy="905163"/>
          </a:xfrm>
        </p:spPr>
        <p:txBody>
          <a:bodyPr>
            <a:normAutofit/>
          </a:bodyPr>
          <a:lstStyle/>
          <a:p>
            <a:r>
              <a:rPr lang="cs-CZ" sz="3200" dirty="0">
                <a:latin typeface="Arial Black" panose="020B0A04020102020204" pitchFamily="34" charset="0"/>
              </a:rPr>
              <a:t>Henry James: Early Works (1864-1881)</a:t>
            </a:r>
          </a:p>
        </p:txBody>
      </p:sp>
      <p:sp>
        <p:nvSpPr>
          <p:cNvPr id="3" name="Zástupný symbol pro obsah 2"/>
          <p:cNvSpPr>
            <a:spLocks noGrp="1"/>
          </p:cNvSpPr>
          <p:nvPr>
            <p:ph sz="half" idx="1"/>
          </p:nvPr>
        </p:nvSpPr>
        <p:spPr>
          <a:xfrm>
            <a:off x="92363" y="969818"/>
            <a:ext cx="9624291" cy="5888182"/>
          </a:xfrm>
        </p:spPr>
        <p:txBody>
          <a:bodyPr>
            <a:normAutofit lnSpcReduction="10000"/>
          </a:bodyPr>
          <a:lstStyle/>
          <a:p>
            <a:pPr>
              <a:lnSpc>
                <a:spcPct val="100000"/>
              </a:lnSpc>
              <a:spcBef>
                <a:spcPts val="0"/>
              </a:spcBef>
            </a:pPr>
            <a:r>
              <a:rPr lang="en-GB" sz="1900" b="1" dirty="0"/>
              <a:t>(a) a pilgrim in vain search of a homeland </a:t>
            </a:r>
            <a:r>
              <a:rPr lang="en-GB" sz="1900" dirty="0"/>
              <a:t>A short story “A Passionate Pilgrim” (1871) – autobiographical – author‘s search of a homeland between the U.S., England, France and Italy</a:t>
            </a:r>
          </a:p>
          <a:p>
            <a:pPr>
              <a:lnSpc>
                <a:spcPct val="100000"/>
              </a:lnSpc>
              <a:spcBef>
                <a:spcPts val="0"/>
              </a:spcBef>
            </a:pPr>
            <a:r>
              <a:rPr lang="en-GB" sz="1900" b="1" dirty="0"/>
              <a:t>(b) an artist in conflict with himself and society  </a:t>
            </a:r>
            <a:r>
              <a:rPr lang="en-GB" sz="1900" dirty="0"/>
              <a:t>Short stories, e.g., “The Madonna of the Future” (1873)</a:t>
            </a:r>
            <a:r>
              <a:rPr lang="cs-CZ" sz="1900" dirty="0"/>
              <a:t>;</a:t>
            </a:r>
            <a:r>
              <a:rPr lang="en-GB" sz="1900" dirty="0"/>
              <a:t> the novel about a young sculptor </a:t>
            </a:r>
            <a:r>
              <a:rPr lang="en-GB" sz="1900" i="1" dirty="0"/>
              <a:t>Roderick Hudson </a:t>
            </a:r>
            <a:r>
              <a:rPr lang="en-GB" sz="1900" dirty="0"/>
              <a:t>(1875) which disputes the importance of erotic passion as the inspiration of art and shows the dangers of unreflective behaviour, imitating romantic moods.</a:t>
            </a:r>
          </a:p>
          <a:p>
            <a:pPr>
              <a:lnSpc>
                <a:spcPct val="100000"/>
              </a:lnSpc>
              <a:spcBef>
                <a:spcPts val="0"/>
              </a:spcBef>
            </a:pPr>
            <a:r>
              <a:rPr lang="en-GB" sz="1900" b="1" dirty="0"/>
              <a:t>(c) beginnings of the “international theme” </a:t>
            </a:r>
            <a:r>
              <a:rPr lang="en-GB" sz="1900" dirty="0"/>
              <a:t>Focusing on </a:t>
            </a:r>
            <a:r>
              <a:rPr lang="en-GB" sz="1900" b="1" dirty="0"/>
              <a:t>the cultural difference between the U.S. and Europe and the life of American expatriates</a:t>
            </a:r>
            <a:r>
              <a:rPr lang="en-GB" sz="1900" dirty="0"/>
              <a:t>: novels </a:t>
            </a:r>
            <a:r>
              <a:rPr lang="en-GB" sz="1900" i="1" dirty="0"/>
              <a:t>The American </a:t>
            </a:r>
            <a:r>
              <a:rPr lang="en-GB" sz="1900" dirty="0"/>
              <a:t>(1877), </a:t>
            </a:r>
            <a:r>
              <a:rPr lang="en-GB" sz="1900" i="1" dirty="0"/>
              <a:t>The Europeans</a:t>
            </a:r>
            <a:r>
              <a:rPr lang="en-GB" sz="1900" dirty="0"/>
              <a:t> (1878), novella </a:t>
            </a:r>
            <a:r>
              <a:rPr lang="en-GB" sz="1900" i="1" dirty="0"/>
              <a:t>Daisy Miller</a:t>
            </a:r>
            <a:r>
              <a:rPr lang="en-GB" sz="1900" dirty="0"/>
              <a:t> (1878). </a:t>
            </a:r>
          </a:p>
          <a:p>
            <a:pPr>
              <a:lnSpc>
                <a:spcPct val="100000"/>
              </a:lnSpc>
              <a:spcBef>
                <a:spcPts val="0"/>
              </a:spcBef>
            </a:pPr>
            <a:r>
              <a:rPr lang="en-GB" sz="1900" b="1" dirty="0"/>
              <a:t>Ends with </a:t>
            </a:r>
            <a:r>
              <a:rPr lang="en-GB" sz="1900" b="1" i="1" dirty="0"/>
              <a:t>The Portrait of a Lady</a:t>
            </a:r>
            <a:r>
              <a:rPr lang="en-GB" sz="1900" i="1" dirty="0"/>
              <a:t> </a:t>
            </a:r>
            <a:r>
              <a:rPr lang="en-GB" sz="1900" dirty="0"/>
              <a:t>(1881), a masterpiece </a:t>
            </a:r>
            <a:r>
              <a:rPr lang="en-GB" sz="1900" b="1" dirty="0"/>
              <a:t>connecting important aspects of all the three major themes</a:t>
            </a:r>
            <a:r>
              <a:rPr lang="en-GB" sz="1900" dirty="0"/>
              <a:t>. </a:t>
            </a:r>
            <a:r>
              <a:rPr lang="en-GB" sz="1900" b="1" dirty="0"/>
              <a:t>Isabel Archer</a:t>
            </a:r>
            <a:r>
              <a:rPr lang="en-GB" sz="1900" dirty="0"/>
              <a:t>, a beautiful and intelligent but penniless American of marriageable age</a:t>
            </a:r>
            <a:r>
              <a:rPr lang="cs-CZ" sz="1900" dirty="0"/>
              <a:t>,</a:t>
            </a:r>
            <a:r>
              <a:rPr lang="en-GB" sz="1900" dirty="0"/>
              <a:t> </a:t>
            </a:r>
            <a:r>
              <a:rPr lang="cs-CZ" sz="1900" dirty="0" err="1"/>
              <a:t>is</a:t>
            </a:r>
            <a:r>
              <a:rPr lang="cs-CZ" sz="1900" dirty="0"/>
              <a:t> </a:t>
            </a:r>
            <a:r>
              <a:rPr lang="en-GB" sz="1900" dirty="0"/>
              <a:t>brought to Europe by her wealthy expatriate aunt. </a:t>
            </a:r>
            <a:r>
              <a:rPr lang="en-GB" sz="1900" b="1" dirty="0"/>
              <a:t>Isabel‘s social situation is similar to that of the work of art:</a:t>
            </a:r>
            <a:r>
              <a:rPr lang="en-GB" sz="1900" dirty="0"/>
              <a:t> she is “marketed” (there are several matchmaking situations in the novel), possessed (by her husband, a dilettante and shallow aesthete), and there are even attempts to “exchange” her for another woman (she is used as a mediator in the unsuccessful match between her former suitor, an English lord, and her adoptive daughter). Her </a:t>
            </a:r>
            <a:r>
              <a:rPr lang="en-GB" sz="1900" b="1" dirty="0"/>
              <a:t>presence in several social environments</a:t>
            </a:r>
            <a:r>
              <a:rPr lang="cs-CZ" sz="1900" b="1" dirty="0"/>
              <a:t> </a:t>
            </a:r>
            <a:r>
              <a:rPr lang="en-GB" sz="1900" b="1" dirty="0"/>
              <a:t>-</a:t>
            </a:r>
            <a:r>
              <a:rPr lang="cs-CZ" sz="1900" b="1" dirty="0"/>
              <a:t> </a:t>
            </a:r>
            <a:r>
              <a:rPr lang="en-GB" sz="1900" b="1" dirty="0"/>
              <a:t>in Victorian England, Paris, as well as in the American expatriate community in Italy</a:t>
            </a:r>
            <a:r>
              <a:rPr lang="en-GB" sz="1900" dirty="0"/>
              <a:t>,</a:t>
            </a:r>
            <a:r>
              <a:rPr lang="en-GB" sz="1900" b="1" dirty="0"/>
              <a:t> links the “international theme” to a modification of the “failed artist” theme</a:t>
            </a:r>
            <a:r>
              <a:rPr lang="en-GB" sz="1900" dirty="0"/>
              <a:t>: the failure of her marriage is due to her </a:t>
            </a:r>
            <a:r>
              <a:rPr lang="en-GB" sz="1900" b="1" dirty="0"/>
              <a:t>disillusionment with her husband’s aestheticism and morals</a:t>
            </a:r>
            <a:r>
              <a:rPr lang="en-GB" sz="1900" dirty="0"/>
              <a:t>. Though she has reached full independence, she refuses the repeated wooing of her original American lover and </a:t>
            </a:r>
            <a:r>
              <a:rPr lang="en-GB" sz="1900" b="1" dirty="0"/>
              <a:t>returns to her homeland only to take care of her adoptive daughter.</a:t>
            </a:r>
          </a:p>
          <a:p>
            <a:pPr>
              <a:lnSpc>
                <a:spcPct val="100000"/>
              </a:lnSpc>
              <a:spcBef>
                <a:spcPts val="0"/>
              </a:spcBef>
            </a:pPr>
            <a:endParaRPr lang="cs-CZ" sz="1800" dirty="0"/>
          </a:p>
          <a:p>
            <a:pPr marL="0" indent="0">
              <a:lnSpc>
                <a:spcPct val="100000"/>
              </a:lnSpc>
              <a:spcBef>
                <a:spcPts val="0"/>
              </a:spcBef>
              <a:buNone/>
            </a:pPr>
            <a:endParaRPr lang="cs-CZ" sz="1800" b="1" dirty="0"/>
          </a:p>
        </p:txBody>
      </p:sp>
      <p:pic>
        <p:nvPicPr>
          <p:cNvPr id="5" name="Zástupný symbol pro obsah 4" descr="The Portrait of a Lady (1996) - Isabel - orange"/>
          <p:cNvPicPr>
            <a:picLocks noGrp="1"/>
          </p:cNvPicPr>
          <p:nvPr>
            <p:ph sz="half" idx="2"/>
          </p:nvPr>
        </p:nvPicPr>
        <p:blipFill rotWithShape="1">
          <a:blip r:embed="rId2">
            <a:extLst>
              <a:ext uri="{28A0092B-C50C-407E-A947-70E740481C1C}">
                <a14:useLocalDpi xmlns:a14="http://schemas.microsoft.com/office/drawing/2010/main" val="0"/>
              </a:ext>
            </a:extLst>
          </a:blip>
          <a:srcRect l="8334" r="15889"/>
          <a:stretch/>
        </p:blipFill>
        <p:spPr bwMode="auto">
          <a:xfrm>
            <a:off x="9573475" y="3461327"/>
            <a:ext cx="2605087" cy="2228861"/>
          </a:xfrm>
          <a:prstGeom prst="rect">
            <a:avLst/>
          </a:prstGeom>
          <a:noFill/>
          <a:ln>
            <a:noFill/>
          </a:ln>
          <a:extLst>
            <a:ext uri="{53640926-AAD7-44D8-BBD7-CCE9431645EC}">
              <a14:shadowObscured xmlns:a14="http://schemas.microsoft.com/office/drawing/2010/main"/>
            </a:ext>
          </a:extLst>
        </p:spPr>
      </p:pic>
      <p:pic>
        <p:nvPicPr>
          <p:cNvPr id="6" name="Obrázek 5" descr="The Portrait of a Lady (1996) - Isabel - white embroidered &amp; parasol"/>
          <p:cNvPicPr>
            <a:picLocks noChangeAspect="1"/>
          </p:cNvPicPr>
          <p:nvPr/>
        </p:nvPicPr>
        <p:blipFill rotWithShape="1">
          <a:blip r:embed="rId3">
            <a:extLst>
              <a:ext uri="{28A0092B-C50C-407E-A947-70E740481C1C}">
                <a14:useLocalDpi xmlns:a14="http://schemas.microsoft.com/office/drawing/2010/main" val="0"/>
              </a:ext>
            </a:extLst>
          </a:blip>
          <a:srcRect t="11036" b="6297"/>
          <a:stretch/>
        </p:blipFill>
        <p:spPr bwMode="auto">
          <a:xfrm>
            <a:off x="9560039" y="113328"/>
            <a:ext cx="2631961" cy="3348000"/>
          </a:xfrm>
          <a:prstGeom prst="rect">
            <a:avLst/>
          </a:prstGeom>
          <a:noFill/>
          <a:ln>
            <a:noFill/>
          </a:ln>
          <a:extLst>
            <a:ext uri="{53640926-AAD7-44D8-BBD7-CCE9431645EC}">
              <a14:shadowObscured xmlns:a14="http://schemas.microsoft.com/office/drawing/2010/main"/>
            </a:ext>
          </a:extLst>
        </p:spPr>
      </p:pic>
      <p:sp>
        <p:nvSpPr>
          <p:cNvPr id="7" name="TextovéPole 6"/>
          <p:cNvSpPr txBox="1"/>
          <p:nvPr/>
        </p:nvSpPr>
        <p:spPr>
          <a:xfrm>
            <a:off x="9716654" y="5690188"/>
            <a:ext cx="2235035" cy="1200329"/>
          </a:xfrm>
          <a:prstGeom prst="rect">
            <a:avLst/>
          </a:prstGeom>
          <a:noFill/>
        </p:spPr>
        <p:txBody>
          <a:bodyPr wrap="none" rtlCol="0">
            <a:spAutoFit/>
          </a:bodyPr>
          <a:lstStyle/>
          <a:p>
            <a:r>
              <a:rPr lang="cs-CZ" dirty="0"/>
              <a:t>Isabel </a:t>
            </a:r>
            <a:r>
              <a:rPr lang="cs-CZ" dirty="0" err="1"/>
              <a:t>Archer</a:t>
            </a:r>
            <a:r>
              <a:rPr lang="cs-CZ" dirty="0"/>
              <a:t> (Nicole </a:t>
            </a:r>
          </a:p>
          <a:p>
            <a:r>
              <a:rPr lang="cs-CZ" dirty="0" err="1"/>
              <a:t>Kidman</a:t>
            </a:r>
            <a:r>
              <a:rPr lang="cs-CZ" dirty="0"/>
              <a:t>) </a:t>
            </a:r>
            <a:r>
              <a:rPr lang="cs-CZ" dirty="0" err="1"/>
              <a:t>seduced</a:t>
            </a:r>
            <a:endParaRPr lang="cs-CZ" dirty="0"/>
          </a:p>
          <a:p>
            <a:r>
              <a:rPr lang="cs-CZ" dirty="0"/>
              <a:t>and </a:t>
            </a:r>
            <a:r>
              <a:rPr lang="cs-CZ" dirty="0" err="1"/>
              <a:t>posessed</a:t>
            </a:r>
            <a:r>
              <a:rPr lang="cs-CZ" dirty="0"/>
              <a:t>, in Jane</a:t>
            </a:r>
          </a:p>
          <a:p>
            <a:r>
              <a:rPr lang="cs-CZ" dirty="0" err="1"/>
              <a:t>Campion‘s</a:t>
            </a:r>
            <a:r>
              <a:rPr lang="cs-CZ" dirty="0"/>
              <a:t> film (1996)</a:t>
            </a:r>
          </a:p>
        </p:txBody>
      </p:sp>
    </p:spTree>
    <p:extLst>
      <p:ext uri="{BB962C8B-B14F-4D97-AF65-F5344CB8AC3E}">
        <p14:creationId xmlns:p14="http://schemas.microsoft.com/office/powerpoint/2010/main" val="3517837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891" y="0"/>
            <a:ext cx="12265891" cy="812800"/>
          </a:xfrm>
        </p:spPr>
        <p:txBody>
          <a:bodyPr>
            <a:normAutofit/>
          </a:bodyPr>
          <a:lstStyle/>
          <a:p>
            <a:r>
              <a:rPr lang="cs-CZ" sz="3200" dirty="0">
                <a:latin typeface="Arial Black" panose="020B0A04020102020204" pitchFamily="34" charset="0"/>
              </a:rPr>
              <a:t>Henry James: </a:t>
            </a:r>
            <a:r>
              <a:rPr lang="cs-CZ" sz="3200" dirty="0" err="1">
                <a:latin typeface="Arial Black" panose="020B0A04020102020204" pitchFamily="34" charset="0"/>
              </a:rPr>
              <a:t>Experimentation</a:t>
            </a:r>
            <a:r>
              <a:rPr lang="cs-CZ" sz="3200" dirty="0">
                <a:latin typeface="Arial Black" panose="020B0A04020102020204" pitchFamily="34" charset="0"/>
              </a:rPr>
              <a:t> (1881-1898)</a:t>
            </a:r>
          </a:p>
        </p:txBody>
      </p:sp>
      <p:sp>
        <p:nvSpPr>
          <p:cNvPr id="3" name="Zástupný symbol pro obsah 2"/>
          <p:cNvSpPr>
            <a:spLocks noGrp="1"/>
          </p:cNvSpPr>
          <p:nvPr>
            <p:ph sz="half" idx="1"/>
          </p:nvPr>
        </p:nvSpPr>
        <p:spPr>
          <a:xfrm>
            <a:off x="0" y="665018"/>
            <a:ext cx="9688944" cy="6192982"/>
          </a:xfrm>
        </p:spPr>
        <p:txBody>
          <a:bodyPr>
            <a:normAutofit/>
          </a:bodyPr>
          <a:lstStyle/>
          <a:p>
            <a:pPr>
              <a:lnSpc>
                <a:spcPct val="100000"/>
              </a:lnSpc>
              <a:spcBef>
                <a:spcPts val="0"/>
              </a:spcBef>
            </a:pPr>
            <a:r>
              <a:rPr lang="en-GB" sz="1800" b="1" dirty="0"/>
              <a:t>An unsuccessful attempt at writing for the </a:t>
            </a:r>
            <a:r>
              <a:rPr lang="en-GB" sz="1800" b="1" dirty="0" err="1"/>
              <a:t>theatr</a:t>
            </a:r>
            <a:r>
              <a:rPr lang="cs-CZ" sz="1800" b="1" dirty="0"/>
              <a:t>e</a:t>
            </a:r>
            <a:r>
              <a:rPr lang="en-GB" sz="1800" dirty="0"/>
              <a:t>: the interest in acting and dramatic art is characteristic for the novel called </a:t>
            </a:r>
            <a:r>
              <a:rPr lang="en-GB" sz="1800" i="1" dirty="0"/>
              <a:t>The Tragic Muse </a:t>
            </a:r>
            <a:r>
              <a:rPr lang="en-GB" sz="1800" dirty="0"/>
              <a:t>(1890).</a:t>
            </a:r>
          </a:p>
          <a:p>
            <a:pPr>
              <a:lnSpc>
                <a:spcPct val="100000"/>
              </a:lnSpc>
              <a:spcBef>
                <a:spcPts val="0"/>
              </a:spcBef>
            </a:pPr>
            <a:r>
              <a:rPr lang="en-GB" sz="1800" b="1" dirty="0"/>
              <a:t>Refined psychological fictions: </a:t>
            </a:r>
            <a:r>
              <a:rPr lang="en-GB" sz="1800" b="1" i="1" dirty="0"/>
              <a:t>What Maisie Knew </a:t>
            </a:r>
            <a:r>
              <a:rPr lang="en-GB" sz="1800" dirty="0"/>
              <a:t>(1897) and </a:t>
            </a:r>
            <a:r>
              <a:rPr lang="en-GB" sz="1800" b="1" i="1" dirty="0"/>
              <a:t>The Turn of the Screw</a:t>
            </a:r>
            <a:r>
              <a:rPr lang="en-GB" sz="1800" i="1" dirty="0"/>
              <a:t> </a:t>
            </a:r>
            <a:r>
              <a:rPr lang="en-GB" sz="1800" dirty="0"/>
              <a:t>(1898), tracing </a:t>
            </a:r>
            <a:r>
              <a:rPr lang="en-GB" sz="1800" b="1" dirty="0"/>
              <a:t>the boundary between the world of “innocence” and “experience,”</a:t>
            </a:r>
            <a:r>
              <a:rPr lang="en-GB" sz="1800" dirty="0"/>
              <a:t> and exploring </a:t>
            </a:r>
            <a:r>
              <a:rPr lang="en-GB" sz="1800" b="1" dirty="0"/>
              <a:t>the psychological, moral and social aspects of evil.</a:t>
            </a:r>
            <a:r>
              <a:rPr lang="en-GB" sz="1800" dirty="0"/>
              <a:t> The latter novel which emphasizes </a:t>
            </a:r>
            <a:r>
              <a:rPr lang="en-GB" sz="1800" b="1" dirty="0"/>
              <a:t>the evil power of illusions which have become a part of mental life</a:t>
            </a:r>
            <a:r>
              <a:rPr lang="en-GB" sz="1800" dirty="0"/>
              <a:t>, uses </a:t>
            </a:r>
            <a:r>
              <a:rPr lang="en-GB" sz="1800" b="1" dirty="0"/>
              <a:t>the means of the Gothic tale of terror and even of the fairy tale (of Bluebeard)</a:t>
            </a:r>
            <a:r>
              <a:rPr lang="en-GB" sz="1800" dirty="0"/>
              <a:t> </a:t>
            </a:r>
            <a:r>
              <a:rPr lang="en-GB" sz="1800" b="1" dirty="0"/>
              <a:t>to problematize the boundary between “appearance” and “reality.”</a:t>
            </a:r>
            <a:r>
              <a:rPr lang="en-GB" sz="1800" dirty="0"/>
              <a:t> The fantasies of a governess, projecting the influence of spirits into the behaviour of children entrusted to her, become a dreadful power damaging and destroying their lives.</a:t>
            </a:r>
          </a:p>
          <a:p>
            <a:pPr>
              <a:lnSpc>
                <a:spcPct val="100000"/>
              </a:lnSpc>
              <a:spcBef>
                <a:spcPts val="0"/>
              </a:spcBef>
            </a:pPr>
            <a:r>
              <a:rPr lang="en-GB" sz="1800" dirty="0"/>
              <a:t>The problem of</a:t>
            </a:r>
            <a:r>
              <a:rPr lang="en-GB" sz="1800" b="1" dirty="0"/>
              <a:t> representation of reality in art</a:t>
            </a:r>
            <a:r>
              <a:rPr lang="en-GB" sz="1800" dirty="0"/>
              <a:t> is disclosed in </a:t>
            </a:r>
            <a:r>
              <a:rPr lang="en-GB" sz="1800" b="1" dirty="0"/>
              <a:t>“The Real Thing”</a:t>
            </a:r>
            <a:r>
              <a:rPr lang="en-GB" sz="1800" dirty="0"/>
              <a:t> (1892), a </a:t>
            </a:r>
            <a:r>
              <a:rPr lang="en-GB" sz="1800" b="1" dirty="0"/>
              <a:t>short story</a:t>
            </a:r>
            <a:r>
              <a:rPr lang="en-GB" sz="1800" dirty="0"/>
              <a:t> in which an aging fashionably dressed couple, who have exhausted their resources, visit a painter and want to sit as models for his illustrations to fashionable novels. The artist is at first impressed by the wife’s ladylike airs, but soon he finds he cannot draw her, because she is fully concentrated on presenting the empty values of social status, on her being “the Real Thing”. </a:t>
            </a:r>
            <a:r>
              <a:rPr lang="en-GB" sz="1800" b="1" dirty="0"/>
              <a:t>There seems to be more truth in the illusion of the painter’s art who can create a lady out of a cockney girl and </a:t>
            </a:r>
            <a:r>
              <a:rPr lang="cs-CZ" sz="1800" b="1" dirty="0"/>
              <a:t>a gentleman </a:t>
            </a:r>
            <a:r>
              <a:rPr lang="cs-CZ" sz="1800" b="1" dirty="0" err="1"/>
              <a:t>out</a:t>
            </a:r>
            <a:r>
              <a:rPr lang="cs-CZ" sz="1800" b="1" dirty="0"/>
              <a:t> </a:t>
            </a:r>
            <a:r>
              <a:rPr lang="en-GB" sz="1800" b="1" dirty="0"/>
              <a:t>a poor Italian smelling of garlic.</a:t>
            </a:r>
            <a:r>
              <a:rPr lang="en-GB" sz="1800" dirty="0"/>
              <a:t> </a:t>
            </a:r>
            <a:r>
              <a:rPr lang="en-GB" sz="1800" b="1" dirty="0"/>
              <a:t>This illusion becomes both a commodity</a:t>
            </a:r>
            <a:r>
              <a:rPr lang="en-GB" sz="1800" dirty="0"/>
              <a:t> (the painter can sell his illustration to his publisher) and </a:t>
            </a:r>
            <a:r>
              <a:rPr lang="en-GB" sz="1800" b="1" dirty="0"/>
              <a:t>an appeal to those who thought that life consisted in the imitation of The Real Thing</a:t>
            </a:r>
            <a:r>
              <a:rPr lang="en-GB" sz="1800" dirty="0"/>
              <a:t>, be it the idea of Ladyship or any other authoritative mark of social status.</a:t>
            </a:r>
          </a:p>
          <a:p>
            <a:pPr>
              <a:lnSpc>
                <a:spcPct val="100000"/>
              </a:lnSpc>
              <a:spcBef>
                <a:spcPts val="0"/>
              </a:spcBef>
            </a:pPr>
            <a:r>
              <a:rPr lang="en-GB" sz="1800" b="1" dirty="0"/>
              <a:t>The secret of the aesthetic value of an artwork: a short story “The Figure in the Carpet”</a:t>
            </a:r>
            <a:r>
              <a:rPr lang="en-GB" sz="1800" dirty="0"/>
              <a:t> (1896). The key to the value of the work is neither in the author, nor in the critic, but in “the Figure on the Carpet”- </a:t>
            </a:r>
            <a:r>
              <a:rPr lang="en-GB" sz="1800" b="1" dirty="0"/>
              <a:t>the work itself and its </a:t>
            </a:r>
            <a:r>
              <a:rPr lang="en-GB" sz="1800" b="1" i="1" dirty="0"/>
              <a:t>force </a:t>
            </a:r>
            <a:r>
              <a:rPr lang="cs-CZ" sz="1800" dirty="0"/>
              <a:t>(</a:t>
            </a:r>
            <a:r>
              <a:rPr lang="cs-CZ" sz="1800" dirty="0" err="1"/>
              <a:t>of</a:t>
            </a:r>
            <a:r>
              <a:rPr lang="cs-CZ" sz="1800" dirty="0"/>
              <a:t> </a:t>
            </a:r>
            <a:r>
              <a:rPr lang="cs-CZ" sz="1800" dirty="0" err="1"/>
              <a:t>narrative</a:t>
            </a:r>
            <a:r>
              <a:rPr lang="cs-CZ" sz="1800" dirty="0"/>
              <a:t>, style, </a:t>
            </a:r>
            <a:r>
              <a:rPr lang="cs-CZ" sz="1800" dirty="0" err="1"/>
              <a:t>etc</a:t>
            </a:r>
            <a:r>
              <a:rPr lang="cs-CZ" sz="1800" dirty="0"/>
              <a:t>.)</a:t>
            </a:r>
            <a:r>
              <a:rPr lang="cs-CZ" sz="1800" b="1" dirty="0"/>
              <a:t> </a:t>
            </a:r>
            <a:r>
              <a:rPr lang="en-GB" sz="1800" b="1" dirty="0"/>
              <a:t>that makes us desire its secret.</a:t>
            </a:r>
            <a:r>
              <a:rPr lang="en-GB" sz="1800" dirty="0"/>
              <a:t> </a:t>
            </a:r>
            <a:r>
              <a:rPr lang="cs-CZ" sz="1800" dirty="0"/>
              <a:t>  </a:t>
            </a:r>
          </a:p>
        </p:txBody>
      </p:sp>
      <p:pic>
        <p:nvPicPr>
          <p:cNvPr id="5" name="Zástupný symbol pro obsah 4" descr="Mackenzie Davis and Finn Wolfhard in The Turning."/>
          <p:cNvPicPr>
            <a:picLocks noGrp="1"/>
          </p:cNvPicPr>
          <p:nvPr>
            <p:ph sz="half" idx="2"/>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674982" y="61754"/>
            <a:ext cx="2503487" cy="1502092"/>
          </a:xfrm>
          <a:prstGeom prst="rect">
            <a:avLst/>
          </a:prstGeom>
          <a:noFill/>
          <a:ln>
            <a:noFill/>
          </a:ln>
        </p:spPr>
      </p:pic>
      <p:pic>
        <p:nvPicPr>
          <p:cNvPr id="6" name="Obrázek 5" descr="https://garethrhodes.files.wordpress.com/2014/07/17474-series-header.jpg"/>
          <p:cNvPicPr>
            <a:picLocks noChangeAspect="1"/>
          </p:cNvPicPr>
          <p:nvPr/>
        </p:nvPicPr>
        <p:blipFill rotWithShape="1">
          <a:blip r:embed="rId4" cstate="print">
            <a:extLst>
              <a:ext uri="{28A0092B-C50C-407E-A947-70E740481C1C}">
                <a14:useLocalDpi xmlns:a14="http://schemas.microsoft.com/office/drawing/2010/main" val="0"/>
              </a:ext>
            </a:extLst>
          </a:blip>
          <a:srcRect l="11728" r="12686"/>
          <a:stretch/>
        </p:blipFill>
        <p:spPr bwMode="auto">
          <a:xfrm>
            <a:off x="9647921" y="1534600"/>
            <a:ext cx="2530548" cy="1869889"/>
          </a:xfrm>
          <a:prstGeom prst="rect">
            <a:avLst/>
          </a:prstGeom>
          <a:noFill/>
          <a:ln>
            <a:noFill/>
          </a:ln>
        </p:spPr>
      </p:pic>
      <p:sp>
        <p:nvSpPr>
          <p:cNvPr id="7" name="TextovéPole 6"/>
          <p:cNvSpPr txBox="1"/>
          <p:nvPr/>
        </p:nvSpPr>
        <p:spPr>
          <a:xfrm>
            <a:off x="9337676" y="5070109"/>
            <a:ext cx="3029815" cy="1815882"/>
          </a:xfrm>
          <a:prstGeom prst="rect">
            <a:avLst/>
          </a:prstGeom>
          <a:noFill/>
        </p:spPr>
        <p:txBody>
          <a:bodyPr wrap="square" rtlCol="0">
            <a:spAutoFit/>
          </a:bodyPr>
          <a:lstStyle/>
          <a:p>
            <a:r>
              <a:rPr lang="cs-CZ" sz="1600" dirty="0"/>
              <a:t>Top: Mackenzie Davis and Tim</a:t>
            </a:r>
          </a:p>
          <a:p>
            <a:r>
              <a:rPr lang="cs-CZ" sz="1600" dirty="0" err="1"/>
              <a:t>Woolfhard</a:t>
            </a:r>
            <a:r>
              <a:rPr lang="cs-CZ" sz="1600" dirty="0"/>
              <a:t> in </a:t>
            </a:r>
            <a:r>
              <a:rPr lang="cs-CZ" sz="1600" i="1" dirty="0" err="1"/>
              <a:t>The</a:t>
            </a:r>
            <a:r>
              <a:rPr lang="cs-CZ" sz="1600" i="1" dirty="0"/>
              <a:t> </a:t>
            </a:r>
            <a:r>
              <a:rPr lang="cs-CZ" sz="1600" i="1" dirty="0" err="1"/>
              <a:t>Turning</a:t>
            </a:r>
            <a:r>
              <a:rPr lang="cs-CZ" sz="1600" dirty="0"/>
              <a:t> (2020),</a:t>
            </a:r>
          </a:p>
          <a:p>
            <a:r>
              <a:rPr lang="cs-CZ" sz="1600" dirty="0" err="1"/>
              <a:t>an</a:t>
            </a:r>
            <a:r>
              <a:rPr lang="cs-CZ" sz="1600" dirty="0"/>
              <a:t> </a:t>
            </a:r>
            <a:r>
              <a:rPr lang="cs-CZ" sz="1600" dirty="0" err="1"/>
              <a:t>adaptation</a:t>
            </a:r>
            <a:r>
              <a:rPr lang="cs-CZ" sz="1600" dirty="0"/>
              <a:t> </a:t>
            </a:r>
            <a:r>
              <a:rPr lang="cs-CZ" sz="1600" dirty="0" err="1"/>
              <a:t>of</a:t>
            </a:r>
            <a:r>
              <a:rPr lang="cs-CZ" sz="1600" dirty="0"/>
              <a:t> </a:t>
            </a:r>
            <a:r>
              <a:rPr lang="cs-CZ" sz="1600" i="1" dirty="0" err="1"/>
              <a:t>The</a:t>
            </a:r>
            <a:r>
              <a:rPr lang="cs-CZ" sz="1600" i="1" dirty="0"/>
              <a:t> </a:t>
            </a:r>
            <a:r>
              <a:rPr lang="cs-CZ" sz="1600" i="1" dirty="0" err="1"/>
              <a:t>Turn</a:t>
            </a:r>
            <a:r>
              <a:rPr lang="cs-CZ" sz="1600" i="1" dirty="0"/>
              <a:t> </a:t>
            </a:r>
            <a:r>
              <a:rPr lang="cs-CZ" sz="1600" i="1" dirty="0" err="1"/>
              <a:t>of</a:t>
            </a:r>
            <a:r>
              <a:rPr lang="cs-CZ" sz="1600" i="1" dirty="0"/>
              <a:t> </a:t>
            </a:r>
            <a:r>
              <a:rPr lang="cs-CZ" sz="1600" i="1" dirty="0" err="1"/>
              <a:t>the</a:t>
            </a:r>
            <a:r>
              <a:rPr lang="cs-CZ" sz="1600" dirty="0"/>
              <a:t> </a:t>
            </a:r>
          </a:p>
          <a:p>
            <a:r>
              <a:rPr lang="cs-CZ" sz="1600" i="1" dirty="0" err="1"/>
              <a:t>Screw</a:t>
            </a:r>
            <a:r>
              <a:rPr lang="cs-CZ" sz="1600" i="1" dirty="0"/>
              <a:t>. </a:t>
            </a:r>
            <a:r>
              <a:rPr lang="cs-CZ" sz="1600" dirty="0" err="1"/>
              <a:t>Middle</a:t>
            </a:r>
            <a:r>
              <a:rPr lang="cs-CZ" sz="1600" dirty="0"/>
              <a:t>: </a:t>
            </a:r>
            <a:r>
              <a:rPr lang="cs-CZ" sz="1600" dirty="0" err="1"/>
              <a:t>Onata</a:t>
            </a:r>
            <a:r>
              <a:rPr lang="cs-CZ" sz="1600" dirty="0"/>
              <a:t> </a:t>
            </a:r>
            <a:r>
              <a:rPr lang="cs-CZ" sz="1600" dirty="0" err="1"/>
              <a:t>Aprile</a:t>
            </a:r>
            <a:r>
              <a:rPr lang="cs-CZ" sz="1600" dirty="0"/>
              <a:t> in </a:t>
            </a:r>
            <a:r>
              <a:rPr lang="cs-CZ" sz="1600" i="1" dirty="0" err="1"/>
              <a:t>What</a:t>
            </a:r>
            <a:r>
              <a:rPr lang="cs-CZ" sz="1600" i="1" dirty="0"/>
              <a:t> </a:t>
            </a:r>
            <a:r>
              <a:rPr lang="cs-CZ" sz="1600" i="1" dirty="0" err="1"/>
              <a:t>Maisie</a:t>
            </a:r>
            <a:r>
              <a:rPr lang="cs-CZ" sz="1600" i="1" dirty="0"/>
              <a:t> </a:t>
            </a:r>
            <a:r>
              <a:rPr lang="cs-CZ" sz="1600" i="1" dirty="0" err="1"/>
              <a:t>Knew</a:t>
            </a:r>
            <a:r>
              <a:rPr lang="cs-CZ" sz="1600" dirty="0"/>
              <a:t> (2012); </a:t>
            </a:r>
            <a:r>
              <a:rPr lang="cs-CZ" sz="1600" dirty="0" err="1"/>
              <a:t>Bottom</a:t>
            </a:r>
            <a:r>
              <a:rPr lang="cs-CZ" sz="1600" dirty="0"/>
              <a:t>: Rudolf </a:t>
            </a:r>
            <a:r>
              <a:rPr lang="cs-CZ" sz="1600" dirty="0" err="1"/>
              <a:t>Blind‘s</a:t>
            </a:r>
            <a:r>
              <a:rPr lang="cs-CZ" sz="1600" dirty="0"/>
              <a:t> </a:t>
            </a:r>
            <a:r>
              <a:rPr lang="cs-CZ" sz="1600" dirty="0" err="1"/>
              <a:t>illustration</a:t>
            </a:r>
            <a:r>
              <a:rPr lang="cs-CZ" sz="1600" dirty="0"/>
              <a:t> to “</a:t>
            </a:r>
            <a:r>
              <a:rPr lang="cs-CZ" sz="1600" dirty="0" err="1"/>
              <a:t>The</a:t>
            </a:r>
            <a:r>
              <a:rPr lang="cs-CZ" sz="1600" dirty="0"/>
              <a:t> Real </a:t>
            </a:r>
            <a:r>
              <a:rPr lang="cs-CZ" sz="1600" dirty="0" err="1"/>
              <a:t>Thing</a:t>
            </a:r>
            <a:r>
              <a:rPr lang="cs-CZ" sz="1600" dirty="0"/>
              <a:t>” (1892)</a:t>
            </a:r>
            <a:endParaRPr lang="cs-CZ" sz="1600" i="1" dirty="0"/>
          </a:p>
        </p:txBody>
      </p:sp>
      <p:pic>
        <p:nvPicPr>
          <p:cNvPr id="8" name="Obrázek 7"/>
          <p:cNvPicPr>
            <a:picLocks noChangeAspect="1"/>
          </p:cNvPicPr>
          <p:nvPr/>
        </p:nvPicPr>
        <p:blipFill rotWithShape="1">
          <a:blip r:embed="rId5" cstate="print">
            <a:lum contrast="40000"/>
            <a:extLst>
              <a:ext uri="{28A0092B-C50C-407E-A947-70E740481C1C}">
                <a14:useLocalDpi xmlns:a14="http://schemas.microsoft.com/office/drawing/2010/main" val="0"/>
              </a:ext>
            </a:extLst>
          </a:blip>
          <a:srcRect l="4567" t="17627" r="14259" b="13146"/>
          <a:stretch/>
        </p:blipFill>
        <p:spPr bwMode="auto">
          <a:xfrm>
            <a:off x="9621577" y="3404489"/>
            <a:ext cx="2583236" cy="1764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9847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349232" cy="750013"/>
          </a:xfrm>
        </p:spPr>
        <p:txBody>
          <a:bodyPr>
            <a:normAutofit/>
          </a:bodyPr>
          <a:lstStyle/>
          <a:p>
            <a:r>
              <a:rPr lang="cs-CZ" sz="3600" dirty="0">
                <a:latin typeface="Arial Black" panose="020B0A04020102020204" pitchFamily="34" charset="0"/>
              </a:rPr>
              <a:t>Henry James: </a:t>
            </a:r>
            <a:r>
              <a:rPr lang="cs-CZ" sz="3600" dirty="0" err="1">
                <a:latin typeface="Arial Black" panose="020B0A04020102020204" pitchFamily="34" charset="0"/>
              </a:rPr>
              <a:t>Synthesis</a:t>
            </a:r>
            <a:r>
              <a:rPr lang="cs-CZ" sz="3600" dirty="0">
                <a:latin typeface="Arial Black" panose="020B0A04020102020204" pitchFamily="34" charset="0"/>
              </a:rPr>
              <a:t> (1898-1904)</a:t>
            </a:r>
          </a:p>
        </p:txBody>
      </p:sp>
      <p:sp>
        <p:nvSpPr>
          <p:cNvPr id="3" name="Zástupný symbol pro obsah 2"/>
          <p:cNvSpPr>
            <a:spLocks noGrp="1"/>
          </p:cNvSpPr>
          <p:nvPr>
            <p:ph sz="half" idx="1"/>
          </p:nvPr>
        </p:nvSpPr>
        <p:spPr>
          <a:xfrm>
            <a:off x="0" y="636996"/>
            <a:ext cx="9452224" cy="6456531"/>
          </a:xfrm>
        </p:spPr>
        <p:txBody>
          <a:bodyPr>
            <a:normAutofit fontScale="92500" lnSpcReduction="20000"/>
          </a:bodyPr>
          <a:lstStyle/>
          <a:p>
            <a:pPr>
              <a:lnSpc>
                <a:spcPct val="110000"/>
              </a:lnSpc>
              <a:spcBef>
                <a:spcPts val="0"/>
              </a:spcBef>
            </a:pPr>
            <a:r>
              <a:rPr lang="en-GB" sz="2100" dirty="0"/>
              <a:t>The novels </a:t>
            </a:r>
            <a:r>
              <a:rPr lang="en-GB" sz="2100" b="1" i="1" dirty="0"/>
              <a:t>The Wings of the Dove</a:t>
            </a:r>
            <a:r>
              <a:rPr lang="en-GB" sz="2100" i="1" dirty="0"/>
              <a:t> </a:t>
            </a:r>
            <a:r>
              <a:rPr lang="en-GB" sz="2100" dirty="0"/>
              <a:t>(1902) and </a:t>
            </a:r>
            <a:r>
              <a:rPr lang="en-GB" sz="2100" b="1" i="1" dirty="0"/>
              <a:t>The Golden Bowl</a:t>
            </a:r>
            <a:r>
              <a:rPr lang="en-GB" sz="2100" i="1" dirty="0"/>
              <a:t> </a:t>
            </a:r>
            <a:r>
              <a:rPr lang="en-GB" sz="2100" dirty="0"/>
              <a:t>(1904) </a:t>
            </a:r>
            <a:r>
              <a:rPr lang="en-GB" sz="2100" b="1" dirty="0"/>
              <a:t>return to the earlier versions of the international theme</a:t>
            </a:r>
            <a:r>
              <a:rPr lang="en-GB" sz="2100" i="1" dirty="0"/>
              <a:t> </a:t>
            </a:r>
            <a:r>
              <a:rPr lang="en-GB" sz="2100" dirty="0"/>
              <a:t>but they also </a:t>
            </a:r>
            <a:r>
              <a:rPr lang="en-GB" sz="2100" b="1" dirty="0"/>
              <a:t>emphasize and problematize the Protestant theme of Divine Grace and the Platonic notion of the identity of moral and aesthetic ideal</a:t>
            </a:r>
            <a:r>
              <a:rPr lang="en-GB" sz="2100" dirty="0"/>
              <a:t>, </a:t>
            </a:r>
            <a:r>
              <a:rPr lang="en-GB" sz="2100" b="1" dirty="0"/>
              <a:t>reflected critically in the Experimentation stage</a:t>
            </a:r>
            <a:r>
              <a:rPr lang="en-GB" sz="2100" dirty="0"/>
              <a:t> of James‘ work. </a:t>
            </a:r>
          </a:p>
          <a:p>
            <a:pPr>
              <a:lnSpc>
                <a:spcPct val="120000"/>
              </a:lnSpc>
              <a:spcBef>
                <a:spcPts val="0"/>
              </a:spcBef>
              <a:buFontTx/>
              <a:buChar char="-"/>
            </a:pPr>
            <a:r>
              <a:rPr lang="en-GB" sz="1900" dirty="0"/>
              <a:t>In </a:t>
            </a:r>
            <a:r>
              <a:rPr lang="en-GB" sz="1900" b="1" i="1" dirty="0"/>
              <a:t>The Wings of the Dove</a:t>
            </a:r>
            <a:r>
              <a:rPr lang="en-GB" sz="1900" i="1" dirty="0"/>
              <a:t>, </a:t>
            </a:r>
            <a:r>
              <a:rPr lang="en-GB" sz="1900" b="1" dirty="0"/>
              <a:t>Milly Theale</a:t>
            </a:r>
            <a:r>
              <a:rPr lang="en-GB" sz="1900" i="1" dirty="0"/>
              <a:t>, </a:t>
            </a:r>
            <a:r>
              <a:rPr lang="en-GB" sz="1900" dirty="0"/>
              <a:t>who seems to be a symbol of God’s Grace, suffers from a mysterious lethal illness and dies prematurely in consequence of a revealed stratagem of her English friends (</a:t>
            </a:r>
            <a:r>
              <a:rPr lang="en-GB" sz="1900" b="1" dirty="0"/>
              <a:t>Kate </a:t>
            </a:r>
            <a:r>
              <a:rPr lang="en-GB" sz="1900" b="1" dirty="0" err="1"/>
              <a:t>Croy</a:t>
            </a:r>
            <a:r>
              <a:rPr lang="en-GB" sz="1900" dirty="0"/>
              <a:t> and her fiancé </a:t>
            </a:r>
            <a:r>
              <a:rPr lang="en-GB" sz="1900" b="1" dirty="0"/>
              <a:t>Merton </a:t>
            </a:r>
            <a:r>
              <a:rPr lang="en-GB" sz="1900" b="1" dirty="0" err="1"/>
              <a:t>Densher</a:t>
            </a:r>
            <a:r>
              <a:rPr lang="en-GB" sz="1900" dirty="0"/>
              <a:t>) who want to make her “happy.” </a:t>
            </a:r>
          </a:p>
          <a:p>
            <a:pPr>
              <a:lnSpc>
                <a:spcPct val="120000"/>
              </a:lnSpc>
              <a:spcBef>
                <a:spcPts val="0"/>
              </a:spcBef>
              <a:buFontTx/>
              <a:buChar char="-"/>
            </a:pPr>
            <a:r>
              <a:rPr lang="en-GB" sz="1900" dirty="0"/>
              <a:t>In </a:t>
            </a:r>
            <a:r>
              <a:rPr lang="en-GB" sz="1900" b="1" i="1" dirty="0"/>
              <a:t>The Golden Bowl</a:t>
            </a:r>
            <a:r>
              <a:rPr lang="en-GB" sz="1900" dirty="0"/>
              <a:t>, the seemingly flawless bowl which was bought to symbolize the constancy of patriarchal marriage and the virtues of the bridegroom (Italian Prince </a:t>
            </a:r>
            <a:r>
              <a:rPr lang="en-GB" sz="1900" dirty="0" err="1"/>
              <a:t>Amerigo</a:t>
            </a:r>
            <a:r>
              <a:rPr lang="en-GB" sz="1900" dirty="0"/>
              <a:t>) reveals the flaws of the relationship, and is finally dashed to the floor. Afterwards the heroine (Maggie </a:t>
            </a:r>
            <a:r>
              <a:rPr lang="en-GB" sz="1900" dirty="0" err="1"/>
              <a:t>Verver</a:t>
            </a:r>
            <a:r>
              <a:rPr lang="en-GB" sz="1900" dirty="0"/>
              <a:t>) tactfully shows the husband she knows about his love affair with her father’s wife, and he renounces the woman.</a:t>
            </a:r>
          </a:p>
          <a:p>
            <a:pPr>
              <a:lnSpc>
                <a:spcPct val="110000"/>
              </a:lnSpc>
              <a:spcBef>
                <a:spcPts val="0"/>
              </a:spcBef>
            </a:pPr>
            <a:r>
              <a:rPr lang="en-GB" sz="2100" dirty="0"/>
              <a:t>In </a:t>
            </a:r>
            <a:r>
              <a:rPr lang="en-GB" sz="2100" b="1" i="1" dirty="0"/>
              <a:t>The Ambassadors</a:t>
            </a:r>
            <a:r>
              <a:rPr lang="en-GB" sz="2100" i="1" dirty="0"/>
              <a:t> </a:t>
            </a:r>
            <a:r>
              <a:rPr lang="en-GB" sz="2100" dirty="0"/>
              <a:t>(1903), James focuses on the </a:t>
            </a:r>
            <a:r>
              <a:rPr lang="en-GB" sz="2100" b="1" dirty="0"/>
              <a:t>connection of the themes of love, aesthetic cultivation, and aesthetic ideal</a:t>
            </a:r>
            <a:r>
              <a:rPr lang="en-GB" sz="2100" dirty="0"/>
              <a:t>. </a:t>
            </a:r>
            <a:r>
              <a:rPr lang="en-GB" sz="2100" b="1" dirty="0"/>
              <a:t>Lambert </a:t>
            </a:r>
            <a:r>
              <a:rPr lang="en-GB" sz="2100" b="1" dirty="0" err="1"/>
              <a:t>Strether</a:t>
            </a:r>
            <a:r>
              <a:rPr lang="en-GB" sz="2100" b="1" dirty="0"/>
              <a:t>,</a:t>
            </a:r>
            <a:r>
              <a:rPr lang="en-GB" sz="2100" dirty="0"/>
              <a:t> a hero remotely resembling the author, accompanied by </a:t>
            </a:r>
            <a:r>
              <a:rPr lang="en-GB" sz="2100" b="1" dirty="0"/>
              <a:t>Maria </a:t>
            </a:r>
            <a:r>
              <a:rPr lang="en-GB" sz="2100" b="1" dirty="0" err="1"/>
              <a:t>Gostrey</a:t>
            </a:r>
            <a:r>
              <a:rPr lang="en-GB" sz="2100" dirty="0"/>
              <a:t> (a clever woman who becomes his “guide”), comes to Paris as the ambassador of his fiancée, a rich widow, </a:t>
            </a:r>
            <a:r>
              <a:rPr lang="en-GB" sz="2100" b="1" dirty="0"/>
              <a:t>Mrs. Newsome,</a:t>
            </a:r>
            <a:r>
              <a:rPr lang="en-GB" sz="2100" dirty="0"/>
              <a:t> an owner of textile mills in Massachusetts.  </a:t>
            </a:r>
            <a:r>
              <a:rPr lang="en-GB" sz="2100" dirty="0" err="1"/>
              <a:t>Strether</a:t>
            </a:r>
            <a:r>
              <a:rPr lang="en-GB" sz="2100" dirty="0"/>
              <a:t> has to bring home her son </a:t>
            </a:r>
            <a:r>
              <a:rPr lang="en-GB" sz="2100" b="1" dirty="0"/>
              <a:t>Chad</a:t>
            </a:r>
            <a:r>
              <a:rPr lang="en-GB" sz="2100" dirty="0"/>
              <a:t>, who should marry a girl to whom he is engaged. Chad is found in the company of an ageing but beautiful, elegant and refined Parisian, </a:t>
            </a:r>
            <a:r>
              <a:rPr lang="en-GB" sz="2100" b="1" dirty="0"/>
              <a:t>Mme de </a:t>
            </a:r>
            <a:r>
              <a:rPr lang="en-GB" sz="2100" b="1" dirty="0" err="1"/>
              <a:t>Vionnet</a:t>
            </a:r>
            <a:r>
              <a:rPr lang="en-GB" sz="2100" b="1" dirty="0"/>
              <a:t>. While </a:t>
            </a:r>
            <a:r>
              <a:rPr lang="en-GB" sz="2100" b="1" dirty="0" err="1"/>
              <a:t>Strether</a:t>
            </a:r>
            <a:r>
              <a:rPr lang="en-GB" sz="2100" b="1" dirty="0"/>
              <a:t> starts to understand French and European culture through Mme de </a:t>
            </a:r>
            <a:r>
              <a:rPr lang="en-GB" sz="2100" b="1" dirty="0" err="1"/>
              <a:t>Vionnet‘s</a:t>
            </a:r>
            <a:r>
              <a:rPr lang="en-GB" sz="2100" b="1" dirty="0"/>
              <a:t> friendship, Chad sees her as a dubious and fading erotic object</a:t>
            </a:r>
            <a:r>
              <a:rPr lang="en-GB" sz="2100" dirty="0"/>
              <a:t> </a:t>
            </a:r>
            <a:r>
              <a:rPr lang="en-GB" sz="2100" b="1" dirty="0"/>
              <a:t>and leaves her</a:t>
            </a:r>
            <a:r>
              <a:rPr lang="en-GB" sz="2100" dirty="0"/>
              <a:t> after Mrs Newsome </a:t>
            </a:r>
            <a:r>
              <a:rPr lang="en-GB" sz="2100" dirty="0" err="1"/>
              <a:t>interfer</a:t>
            </a:r>
            <a:r>
              <a:rPr lang="cs-CZ" sz="2100" dirty="0"/>
              <a:t>e</a:t>
            </a:r>
            <a:r>
              <a:rPr lang="en-GB" sz="2100" dirty="0"/>
              <a:t>s, coming to Paris with </a:t>
            </a:r>
            <a:r>
              <a:rPr lang="cs-CZ" sz="2100" dirty="0" err="1"/>
              <a:t>Chad</a:t>
            </a:r>
            <a:r>
              <a:rPr lang="cs-CZ" sz="2100" dirty="0"/>
              <a:t>‘</a:t>
            </a:r>
            <a:r>
              <a:rPr lang="en-GB" sz="2100" dirty="0"/>
              <a:t>s sister</a:t>
            </a:r>
            <a:r>
              <a:rPr lang="cs-CZ" sz="2100" dirty="0"/>
              <a:t>, her </a:t>
            </a:r>
            <a:r>
              <a:rPr lang="cs-CZ" sz="2100" dirty="0" err="1"/>
              <a:t>husband</a:t>
            </a:r>
            <a:r>
              <a:rPr lang="cs-CZ" sz="2100" dirty="0"/>
              <a:t> </a:t>
            </a:r>
            <a:r>
              <a:rPr lang="en-GB" sz="2100" dirty="0"/>
              <a:t>and </a:t>
            </a:r>
            <a:r>
              <a:rPr lang="cs-CZ" sz="2100" dirty="0" err="1"/>
              <a:t>Chad‘s</a:t>
            </a:r>
            <a:r>
              <a:rPr lang="cs-CZ" sz="2100" dirty="0"/>
              <a:t> </a:t>
            </a:r>
            <a:r>
              <a:rPr lang="en-GB" sz="2100" dirty="0"/>
              <a:t>fiancée. </a:t>
            </a:r>
            <a:r>
              <a:rPr lang="en-GB" sz="2100" b="1" dirty="0" err="1"/>
              <a:t>Strether‘s</a:t>
            </a:r>
            <a:r>
              <a:rPr lang="en-GB" sz="2100" b="1" dirty="0"/>
              <a:t> behaviour is found “irresponsible” and American Puritanism triumphs over European Aestheticism and cultural refinement</a:t>
            </a:r>
            <a:r>
              <a:rPr lang="en-GB" sz="2100" dirty="0"/>
              <a:t>.  </a:t>
            </a:r>
          </a:p>
        </p:txBody>
      </p:sp>
      <p:pic>
        <p:nvPicPr>
          <p:cNvPr id="1026" name="Picture 2" descr="https://mirabiledictudotorg1.files.wordpress.com/2015/03/the-ambassadors-paul-scofield-and-lee-remick-04395766800.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345296" y="183732"/>
            <a:ext cx="2842767" cy="1918017"/>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9345297" y="4549676"/>
            <a:ext cx="2953629" cy="2308324"/>
          </a:xfrm>
          <a:prstGeom prst="rect">
            <a:avLst/>
          </a:prstGeom>
          <a:noFill/>
        </p:spPr>
        <p:txBody>
          <a:bodyPr wrap="none" rtlCol="0">
            <a:spAutoFit/>
          </a:bodyPr>
          <a:lstStyle/>
          <a:p>
            <a:r>
              <a:rPr lang="cs-CZ" dirty="0"/>
              <a:t>Top: Paul </a:t>
            </a:r>
            <a:r>
              <a:rPr lang="cs-CZ" dirty="0" err="1"/>
              <a:t>Scoffield</a:t>
            </a:r>
            <a:r>
              <a:rPr lang="cs-CZ" dirty="0"/>
              <a:t> (</a:t>
            </a:r>
            <a:r>
              <a:rPr lang="cs-CZ" dirty="0" err="1"/>
              <a:t>Strether</a:t>
            </a:r>
            <a:r>
              <a:rPr lang="cs-CZ" dirty="0"/>
              <a:t>) </a:t>
            </a:r>
          </a:p>
          <a:p>
            <a:r>
              <a:rPr lang="cs-CZ" dirty="0"/>
              <a:t>and </a:t>
            </a:r>
            <a:r>
              <a:rPr lang="cs-CZ" dirty="0" err="1"/>
              <a:t>Lee</a:t>
            </a:r>
            <a:r>
              <a:rPr lang="cs-CZ" dirty="0"/>
              <a:t> </a:t>
            </a:r>
            <a:r>
              <a:rPr lang="cs-CZ" dirty="0" err="1"/>
              <a:t>Remick</a:t>
            </a:r>
            <a:r>
              <a:rPr lang="cs-CZ" dirty="0"/>
              <a:t> (Maria </a:t>
            </a:r>
          </a:p>
          <a:p>
            <a:r>
              <a:rPr lang="cs-CZ" dirty="0" err="1"/>
              <a:t>Gostrey</a:t>
            </a:r>
            <a:r>
              <a:rPr lang="cs-CZ" dirty="0"/>
              <a:t>) in </a:t>
            </a:r>
            <a:r>
              <a:rPr lang="cs-CZ" dirty="0" err="1"/>
              <a:t>the</a:t>
            </a:r>
            <a:r>
              <a:rPr lang="cs-CZ" dirty="0"/>
              <a:t> 1977 BBC </a:t>
            </a:r>
          </a:p>
          <a:p>
            <a:r>
              <a:rPr lang="cs-CZ" dirty="0"/>
              <a:t>drama </a:t>
            </a:r>
            <a:r>
              <a:rPr lang="cs-CZ" i="1" dirty="0" err="1"/>
              <a:t>The</a:t>
            </a:r>
            <a:r>
              <a:rPr lang="cs-CZ" i="1" dirty="0"/>
              <a:t> </a:t>
            </a:r>
            <a:r>
              <a:rPr lang="cs-CZ" i="1" dirty="0" err="1"/>
              <a:t>Ambassadors</a:t>
            </a:r>
            <a:r>
              <a:rPr lang="cs-CZ" dirty="0"/>
              <a:t>;</a:t>
            </a:r>
          </a:p>
          <a:p>
            <a:r>
              <a:rPr lang="cs-CZ" dirty="0" err="1"/>
              <a:t>Bottom</a:t>
            </a:r>
            <a:r>
              <a:rPr lang="cs-CZ" dirty="0"/>
              <a:t>: Helena </a:t>
            </a:r>
            <a:r>
              <a:rPr lang="cs-CZ" dirty="0" err="1"/>
              <a:t>Bonham</a:t>
            </a:r>
            <a:r>
              <a:rPr lang="cs-CZ" dirty="0"/>
              <a:t> </a:t>
            </a:r>
          </a:p>
          <a:p>
            <a:r>
              <a:rPr lang="cs-CZ" dirty="0" err="1"/>
              <a:t>Carter</a:t>
            </a:r>
            <a:r>
              <a:rPr lang="cs-CZ" dirty="0"/>
              <a:t> (Kate </a:t>
            </a:r>
            <a:r>
              <a:rPr lang="cs-CZ" dirty="0" err="1"/>
              <a:t>Croy</a:t>
            </a:r>
            <a:r>
              <a:rPr lang="cs-CZ" dirty="0"/>
              <a:t>) and Linus </a:t>
            </a:r>
          </a:p>
          <a:p>
            <a:r>
              <a:rPr lang="cs-CZ" dirty="0" err="1"/>
              <a:t>Roache</a:t>
            </a:r>
            <a:r>
              <a:rPr lang="cs-CZ" dirty="0"/>
              <a:t> (</a:t>
            </a:r>
            <a:r>
              <a:rPr lang="cs-CZ" dirty="0" err="1"/>
              <a:t>Merton</a:t>
            </a:r>
            <a:r>
              <a:rPr lang="cs-CZ" dirty="0"/>
              <a:t> </a:t>
            </a:r>
            <a:r>
              <a:rPr lang="cs-CZ" dirty="0" err="1"/>
              <a:t>Densher</a:t>
            </a:r>
            <a:r>
              <a:rPr lang="cs-CZ" dirty="0"/>
              <a:t>) in</a:t>
            </a:r>
          </a:p>
          <a:p>
            <a:r>
              <a:rPr lang="cs-CZ" i="1" dirty="0" err="1"/>
              <a:t>The</a:t>
            </a:r>
            <a:r>
              <a:rPr lang="cs-CZ" i="1" dirty="0"/>
              <a:t> </a:t>
            </a:r>
            <a:r>
              <a:rPr lang="cs-CZ" i="1" dirty="0" err="1"/>
              <a:t>Wings</a:t>
            </a:r>
            <a:r>
              <a:rPr lang="cs-CZ" i="1" dirty="0"/>
              <a:t> </a:t>
            </a:r>
            <a:r>
              <a:rPr lang="cs-CZ" i="1" dirty="0" err="1"/>
              <a:t>of</a:t>
            </a:r>
            <a:r>
              <a:rPr lang="cs-CZ" i="1" dirty="0"/>
              <a:t> </a:t>
            </a:r>
            <a:r>
              <a:rPr lang="cs-CZ" i="1" dirty="0" err="1"/>
              <a:t>the</a:t>
            </a:r>
            <a:r>
              <a:rPr lang="cs-CZ" i="1" dirty="0"/>
              <a:t> </a:t>
            </a:r>
            <a:r>
              <a:rPr lang="cs-CZ" i="1" dirty="0" err="1"/>
              <a:t>Dove</a:t>
            </a:r>
            <a:r>
              <a:rPr lang="cs-CZ" i="1" dirty="0"/>
              <a:t> </a:t>
            </a:r>
            <a:r>
              <a:rPr lang="cs-CZ" dirty="0"/>
              <a:t>(1997)</a:t>
            </a:r>
            <a:endParaRPr lang="cs-CZ" i="1" dirty="0"/>
          </a:p>
        </p:txBody>
      </p:sp>
      <p:pic>
        <p:nvPicPr>
          <p:cNvPr id="7" name="Obrázek 6" descr="Helena Bonham Carter and Linus Roache in The Wings of the Dove (1997)">
            <a:hlinkClick r:id="rId3" tooltip="&quot;Helena Bonham Carter and Linus Roache in The Wings of the Dove (1997)&quo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345297" y="2101750"/>
            <a:ext cx="2842767" cy="2447925"/>
          </a:xfrm>
          <a:prstGeom prst="rect">
            <a:avLst/>
          </a:prstGeom>
          <a:noFill/>
          <a:ln>
            <a:noFill/>
          </a:ln>
        </p:spPr>
      </p:pic>
    </p:spTree>
    <p:extLst>
      <p:ext uri="{BB962C8B-B14F-4D97-AF65-F5344CB8AC3E}">
        <p14:creationId xmlns:p14="http://schemas.microsoft.com/office/powerpoint/2010/main" val="18517764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914</TotalTime>
  <Words>2565</Words>
  <Application>Microsoft Office PowerPoint</Application>
  <PresentationFormat>Širokoúhlá obrazovka</PresentationFormat>
  <Paragraphs>58</Paragraphs>
  <Slides>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vt:i4>
      </vt:variant>
    </vt:vector>
  </HeadingPairs>
  <TitlesOfParts>
    <vt:vector size="11" baseType="lpstr">
      <vt:lpstr>Arial</vt:lpstr>
      <vt:lpstr>Arial Black</vt:lpstr>
      <vt:lpstr>Calibri</vt:lpstr>
      <vt:lpstr>Calibri Light</vt:lpstr>
      <vt:lpstr>Motiv Office</vt:lpstr>
      <vt:lpstr>Fictions of Realism:  William Dean Howells and Henry James</vt:lpstr>
      <vt:lpstr>William Dean Howells (1837-1920)</vt:lpstr>
      <vt:lpstr>Henry James (1843-1916): An Introduction</vt:lpstr>
      <vt:lpstr>Henry James: Early Works (1864-1881)</vt:lpstr>
      <vt:lpstr>Henry James: Experimentation (1881-1898)</vt:lpstr>
      <vt:lpstr>Henry James: Synthesis (1898-1904)</vt:lpstr>
    </vt:vector>
  </TitlesOfParts>
  <Company>Filozofická fakulta, Univerzita Karlova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Fictions of Realism:  William Dean Howells and Henry James</dc:title>
  <dc:creator>Martin Procházka</dc:creator>
  <cp:lastModifiedBy>Procházka, Martin</cp:lastModifiedBy>
  <cp:revision>57</cp:revision>
  <dcterms:created xsi:type="dcterms:W3CDTF">2021-02-18T16:58:50Z</dcterms:created>
  <dcterms:modified xsi:type="dcterms:W3CDTF">2024-02-28T12:02:02Z</dcterms:modified>
</cp:coreProperties>
</file>