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89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79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63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44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464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659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75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1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2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27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3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13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01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03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83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94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2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ADC0C8-CB0C-45D4-B7ED-F65AF8451295}" type="datetimeFigureOut">
              <a:rPr lang="cs-CZ" smtClean="0"/>
              <a:t>03.01.2021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4884F8-3EBE-4997-BEE2-F782CEEB49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45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casopisunie/docs/unie_7-8_201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I47cHH83i0" TargetMode="External"/><Relationship Id="rId2" Type="http://schemas.openxmlformats.org/officeDocument/2006/relationships/hyperlink" Target="https://www.youtube.com/watch?v=iDncrmy3yO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issuu.com/casopisunie/docs/unie_7-8_2018&#168;" TargetMode="External"/><Relationship Id="rId3" Type="http://schemas.openxmlformats.org/officeDocument/2006/relationships/hyperlink" Target="https://www.cun.cz/cs/blog/2020/04/07/ceska-unie-neslysicich-z-u-je-aktivni-a-pomaha-i-v-nouzovem-stavu/" TargetMode="External"/><Relationship Id="rId7" Type="http://schemas.openxmlformats.org/officeDocument/2006/relationships/hyperlink" Target="http://www.asnep.cz/mezinarodni-den-neslysicich/" TargetMode="External"/><Relationship Id="rId2" Type="http://schemas.openxmlformats.org/officeDocument/2006/relationships/hyperlink" Target="https://www.cun.cz/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un.cz/produkt/casopis-unie-rocni/" TargetMode="External"/><Relationship Id="rId5" Type="http://schemas.openxmlformats.org/officeDocument/2006/relationships/hyperlink" Target="https://dl1.cuni.cz/pluginfile.php/636863/mod_resource/content/0/Buberle_a_D%C4%9Bdi%C4%8D.pdf" TargetMode="External"/><Relationship Id="rId4" Type="http://schemas.openxmlformats.org/officeDocument/2006/relationships/hyperlink" Target="https://www.firmy.cz/detail/221982-ceska-unie-neslysicich-praha-stare-mesto.html" TargetMode="External"/><Relationship Id="rId9" Type="http://schemas.openxmlformats.org/officeDocument/2006/relationships/hyperlink" Target="https://casopis.mensa.cz/veda/esperanto_a_umele_jazyky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AE10D3-2D95-4D26-A4E6-1302A5B2D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Česká unie neslyšících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7719BC9-A186-42B1-BDC6-88A68F46E0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Adéla Boušková</a:t>
            </a:r>
          </a:p>
        </p:txBody>
      </p:sp>
    </p:spTree>
    <p:extLst>
      <p:ext uri="{BB962C8B-B14F-4D97-AF65-F5344CB8AC3E}">
        <p14:creationId xmlns:p14="http://schemas.microsoft.com/office/powerpoint/2010/main" val="322892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0ECFEAA-3523-4047-AB11-D231A437B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142801"/>
            <a:ext cx="9601196" cy="4970920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uskutečňování </a:t>
            </a:r>
            <a:r>
              <a:rPr lang="cs-CZ" sz="22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kurzů českého znakového jazyka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roku 1996 se uskutečňují speciálně pro pedagogické pracovníky (jednalo se vůbec o první kurzy realizované speciálně pro pedagogické pracovníky)</a:t>
            </a:r>
            <a:r>
              <a:rPr lang="cs-CZ" sz="22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b="1" i="1" dirty="0">
                <a:solidFill>
                  <a:srgbClr val="111111"/>
                </a:solidFill>
                <a:latin typeface="Times New Roman" panose="02020603050405020304" pitchFamily="18" charset="0"/>
              </a:rPr>
              <a:t>Vesta </a:t>
            </a:r>
            <a:r>
              <a:rPr lang="cs-CZ" sz="2200" b="1" i="1" dirty="0" err="1">
                <a:solidFill>
                  <a:srgbClr val="111111"/>
                </a:solidFill>
                <a:latin typeface="Times New Roman" panose="02020603050405020304" pitchFamily="18" charset="0"/>
              </a:rPr>
              <a:t>Dee</a:t>
            </a:r>
            <a:r>
              <a:rPr lang="cs-CZ" sz="2200" b="1" i="1" dirty="0">
                <a:solidFill>
                  <a:srgbClr val="111111"/>
                </a:solidFill>
                <a:latin typeface="Times New Roman" panose="02020603050405020304" pitchFamily="18" charset="0"/>
              </a:rPr>
              <a:t> </a:t>
            </a:r>
            <a:r>
              <a:rPr lang="cs-CZ" sz="2200" b="1" i="1" dirty="0" err="1">
                <a:solidFill>
                  <a:srgbClr val="111111"/>
                </a:solidFill>
                <a:latin typeface="Times New Roman" panose="02020603050405020304" pitchFamily="18" charset="0"/>
              </a:rPr>
              <a:t>Sauter</a:t>
            </a:r>
            <a:endParaRPr lang="cs-CZ" sz="2200" b="1" i="1" dirty="0">
              <a:solidFill>
                <a:srgbClr val="111111"/>
              </a:solidFill>
              <a:latin typeface="Times New Roman" panose="02020603050405020304" pitchFamily="18" charset="0"/>
            </a:endParaRPr>
          </a:p>
          <a:p>
            <a:pPr marL="742950" lvl="1" indent="-28575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2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1998 </a:t>
            </a:r>
            <a:r>
              <a:rPr lang="cs-CZ" sz="2200" dirty="0">
                <a:solidFill>
                  <a:srgbClr val="111111"/>
                </a:solidFill>
                <a:latin typeface="Times New Roman" panose="02020603050405020304" pitchFamily="18" charset="0"/>
              </a:rPr>
              <a:t>– přichází profesionální tlumočnice amerického znakového jazyka</a:t>
            </a:r>
          </a:p>
          <a:p>
            <a:pPr marL="742950" lvl="1" indent="-28575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rgbClr val="111111"/>
                </a:solidFill>
                <a:latin typeface="Times New Roman" panose="02020603050405020304" pitchFamily="18" charset="0"/>
              </a:rPr>
              <a:t>z její iniciativy se koná seminář lektorování výuky znakového jazyka (vnesl zásadní změnu do výuky)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4. 10. 1997 </a:t>
            </a:r>
            <a:r>
              <a:rPr lang="cs-CZ" sz="2200" dirty="0">
                <a:solidFill>
                  <a:srgbClr val="111111"/>
                </a:solidFill>
                <a:latin typeface="Times New Roman" panose="02020603050405020304" pitchFamily="18" charset="0"/>
              </a:rPr>
              <a:t>– ve spolupráci s firmou E. K. L. vzniká první slovník českého znakového jazyka na CD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1998 </a:t>
            </a:r>
            <a:r>
              <a:rPr lang="cs-CZ" sz="2200" dirty="0">
                <a:solidFill>
                  <a:srgbClr val="111111"/>
                </a:solidFill>
                <a:latin typeface="Times New Roman" panose="02020603050405020304" pitchFamily="18" charset="0"/>
              </a:rPr>
              <a:t>– schválen 98 zákon o českém znakovém jazyce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solidFill>
                  <a:srgbClr val="111111"/>
                </a:solidFill>
                <a:latin typeface="Times New Roman" panose="02020603050405020304" pitchFamily="18" charset="0"/>
              </a:rPr>
              <a:t>v témže roce se začíná pořádat pravidelně festival Mluvící </a:t>
            </a:r>
            <a:r>
              <a:rPr lang="cs-CZ" sz="22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ruce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 algn="just" fontAlgn="base">
              <a:buNone/>
            </a:pPr>
            <a:endParaRPr lang="cs-CZ" sz="2200" dirty="0">
              <a:solidFill>
                <a:srgbClr val="111111"/>
              </a:solidFill>
              <a:latin typeface="Times New Roman" panose="02020603050405020304" pitchFamily="18" charset="0"/>
            </a:endParaRPr>
          </a:p>
          <a:p>
            <a:pPr marL="742950" lvl="1" indent="-285750" algn="just" fontAlgn="base">
              <a:buFont typeface="Courier New" panose="02070309020205020404" pitchFamily="49" charset="0"/>
              <a:buChar char="o"/>
            </a:pPr>
            <a:endParaRPr lang="cs-CZ" sz="2200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1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6A027B6-4438-4ED8-A1D4-4DCF9861D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573619"/>
            <a:ext cx="9601196" cy="4759449"/>
          </a:xfr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1998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cs-CZ" sz="22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slavnostní divadelní představení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“Plukovník Pták” (první přestavení, které bylo tlumočeno do českého znakového jazyka)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1998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schválení </a:t>
            </a:r>
            <a:r>
              <a:rPr lang="cs-CZ" sz="22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zákona o znakové řeči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2006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vzniká </a:t>
            </a:r>
            <a:r>
              <a:rPr lang="cs-CZ" sz="22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služba simultánního přepisu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fontAlgn="base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roce 2010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byla představena její první online verze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2008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Česká unie neslyšících se významně podílela na prosazování novely a </a:t>
            </a:r>
            <a:r>
              <a:rPr lang="cs-CZ" sz="22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prosazení “Zákona o komunikačních systémech neslyšících a hluchoslepých osob”</a:t>
            </a:r>
          </a:p>
          <a:p>
            <a:pPr marL="0" lvl="0" indent="0" algn="just" fontAlgn="base">
              <a:lnSpc>
                <a:spcPct val="110000"/>
              </a:lnSpc>
              <a:spcBef>
                <a:spcPts val="600"/>
              </a:spcBef>
              <a:buNone/>
            </a:pP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56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24A881B-653A-48A9-831A-DD695F7C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99460"/>
            <a:ext cx="9601196" cy="487640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konec roku 2010 a konec roku 2011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odchod prezidenta Ladislava Bojara a </a:t>
            </a:r>
            <a:r>
              <a:rPr lang="cs-CZ" sz="22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převedení služeb pod nově vzniklou organizaci Moravskoslezská unie neslyšících 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(aniž by o tom členové byli předem informováni, a aniž by vše proběhlo v souladu se stanovami organizace)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2012 – 2015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splácení nahromaděných dluhů (za 2010 a 2011), rekonstrukce veškerého účetnictví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2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založení sesterské organizace </a:t>
            </a:r>
            <a:r>
              <a:rPr lang="cs-CZ" sz="2200" b="1" i="1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Českomoravská unie neslyšících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(tam byli postupně převedeni členové </a:t>
            </a:r>
            <a:r>
              <a:rPr lang="cs-CZ" sz="22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České unie neslyšících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situaci se podařilo stabilizovat a Česká unie neslyšících nemusela být likvidována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0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F3A24CD-2ED8-48B6-8FFF-9D12E619B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86540"/>
            <a:ext cx="9601196" cy="4589328"/>
          </a:xfrm>
        </p:spPr>
        <p:txBody>
          <a:bodyPr/>
          <a:lstStyle/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2016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rozhodnuto o oddělení zaměstnanců organizace do servisní organizace </a:t>
            </a:r>
            <a:r>
              <a:rPr lang="cs-CZ" sz="22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České unie neslyšících, </a:t>
            </a:r>
            <a:r>
              <a:rPr lang="cs-CZ" sz="2200" i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z.ú</a:t>
            </a:r>
            <a:r>
              <a:rPr lang="cs-CZ" sz="22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jako zakladatel a zřizovatel bude ustanovena </a:t>
            </a:r>
            <a:r>
              <a:rPr lang="cs-CZ" sz="22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Českomoravská unie neslyšících </a:t>
            </a:r>
            <a:r>
              <a:rPr lang="cs-CZ" sz="2200" i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z.s</a:t>
            </a:r>
            <a:r>
              <a:rPr lang="cs-CZ" sz="22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Česká unie neslyšících 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 spolku transformována dne </a:t>
            </a:r>
            <a:r>
              <a:rPr lang="cs-CZ" sz="2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20. 3. 2017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 zapsaný ústav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2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Českomoravská unie neslyšících </a:t>
            </a:r>
            <a:r>
              <a:rPr lang="cs-CZ" sz="2200" i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z.s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byla ustanovena jako její zakladatel/zřizovatel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postupně zakládány regulérní pobočné spolky (</a:t>
            </a:r>
            <a:r>
              <a:rPr lang="cs-CZ" sz="22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Českomoravská unie neslyšících </a:t>
            </a:r>
            <a:r>
              <a:rPr lang="cs-CZ" sz="2200" i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z.s</a:t>
            </a:r>
            <a:r>
              <a:rPr lang="cs-CZ" sz="22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oblastní pobočný spolek Praha; Českomoravská unie neslyšících </a:t>
            </a:r>
            <a:r>
              <a:rPr lang="cs-CZ" sz="2200" i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z.s</a:t>
            </a:r>
            <a:r>
              <a:rPr lang="cs-CZ" sz="22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oblastní pobočný spolek Brno; Českomoravská unie neslyšících </a:t>
            </a:r>
            <a:r>
              <a:rPr lang="cs-CZ" sz="2200" i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z.s</a:t>
            </a:r>
            <a:r>
              <a:rPr lang="cs-CZ" sz="22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oblastní pobočný spolek Ostrava 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další)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331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63C72CA-AAA9-4FB0-9167-AC463FD9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22744"/>
            <a:ext cx="9601196" cy="1063255"/>
          </a:xfrm>
        </p:spPr>
        <p:txBody>
          <a:bodyPr>
            <a:normAutofit fontScale="90000"/>
          </a:bodyPr>
          <a:lstStyle/>
          <a:p>
            <a:r>
              <a:rPr lang="cs-CZ" sz="44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Členství České unie neslyšících, </a:t>
            </a:r>
            <a:r>
              <a:rPr lang="cs-CZ" sz="4400" b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z.ú</a:t>
            </a:r>
            <a:r>
              <a:rPr lang="cs-CZ" sz="44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 českých organizacích: </a:t>
            </a:r>
            <a:r>
              <a:rPr lang="cs-CZ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718E9E4-CD8E-44D7-A554-FA205E4EA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ČRSS – 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Česká rada sociálních služeb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cs-CZ" sz="2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APSS ČR – 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Asociace poskytovatelů sociálních služeb České republiky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>
              <a:spcBef>
                <a:spcPts val="600"/>
              </a:spcBef>
            </a:pP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Ústav = nemá členy, v případě zájmu o členství – nabídka v některých z pobočných spolků </a:t>
            </a:r>
            <a:r>
              <a:rPr lang="cs-CZ" sz="2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Českomoravské unie neslyšících </a:t>
            </a:r>
            <a:r>
              <a:rPr lang="cs-CZ" sz="2200" b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z.s</a:t>
            </a:r>
            <a:r>
              <a:rPr lang="cs-CZ" sz="2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202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1A919B-0E7B-4812-91C8-2FA706F4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4000" b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Prostřednictvím Českomoravské unie neslyšících </a:t>
            </a:r>
            <a:r>
              <a:rPr lang="cs-CZ" sz="4000" b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z.s</a:t>
            </a:r>
            <a:r>
              <a:rPr lang="cs-CZ" sz="4000" b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je zajišťováno ještě členství v:</a:t>
            </a:r>
            <a:r>
              <a:rPr lang="cs-CZ" sz="28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28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800" dirty="0">
              <a:solidFill>
                <a:srgbClr val="262626"/>
              </a:solidFill>
            </a:endParaRPr>
          </a:p>
        </p:txBody>
      </p:sp>
      <p:pic>
        <p:nvPicPr>
          <p:cNvPr id="4098" name="Picture 2" descr="ASNEP.cz – Asociace organizací neslyšících, nedoslýchavých a jejich přátel  » Mezinárodní den neslyšících">
            <a:extLst>
              <a:ext uri="{FF2B5EF4-FFF2-40B4-BE49-F238E27FC236}">
                <a16:creationId xmlns:a16="http://schemas.microsoft.com/office/drawing/2014/main" xmlns="" id="{857161DE-54A4-4E58-B59D-87DB1696C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269" y="2949417"/>
            <a:ext cx="2739728" cy="2356166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50CDDF5-1220-4FA3-B904-AD64A23F3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1"/>
            <a:ext cx="6256863" cy="36239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sz="22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ASNEP –  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Asociace organizací neslyšících, nedoslýchavých a jejich přátel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sz="22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NRZP ČR – 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Národní rada osob se zdravotním postižením ČR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sz="22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IFHOHYP – 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Federation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Hard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Hearing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Young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People</a:t>
            </a:r>
            <a:endParaRPr lang="cs-CZ" sz="2200" dirty="0">
              <a:solidFill>
                <a:srgbClr val="26262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sz="22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EFHOH – 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European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Federation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Hard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Hearing</a:t>
            </a:r>
            <a:endParaRPr lang="cs-CZ" sz="2200" dirty="0">
              <a:solidFill>
                <a:srgbClr val="26262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sz="22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IFHOH –  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Federation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Hard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Hearing</a:t>
            </a:r>
            <a:endParaRPr lang="cs-CZ" sz="2200" dirty="0">
              <a:solidFill>
                <a:srgbClr val="26262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sz="22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WFD – 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World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Federation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Deaf</a:t>
            </a:r>
            <a:endParaRPr lang="cs-CZ" sz="2200" dirty="0">
              <a:solidFill>
                <a:srgbClr val="26262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sz="22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EUDY –  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European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Union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Deaf</a:t>
            </a:r>
            <a:r>
              <a:rPr lang="cs-CZ" sz="22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Young</a:t>
            </a:r>
            <a:endParaRPr lang="cs-CZ" sz="2200" dirty="0">
              <a:solidFill>
                <a:srgbClr val="26262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700" dirty="0">
              <a:solidFill>
                <a:srgbClr val="26262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5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A5EF9E-5506-4CC1-822B-C926D891A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F800D81-DDA7-4A7C-8FD7-4600D1FE4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Sociálně aktivizační služby pro seniory a osoby se zdravotním postižením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Simultánní přepis</a:t>
            </a:r>
          </a:p>
          <a:p>
            <a:r>
              <a:rPr lang="cs-CZ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Tlumočení do znakového jazyka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038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8527EA-C152-465E-B0A9-371E3046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Pobočky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81DC441-1600-4EEE-A43B-2CDF52B6D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Ústředí: 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 fontAlgn="base"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adresa pracoviště: Havlíčkova 4/1025, 110 00 Praha 1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 fontAlgn="base">
              <a:buFont typeface="Courier New" panose="02070309020205020404" pitchFamily="49" charset="0"/>
              <a:buChar char="o"/>
            </a:pP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Centrála České unie neslyšících byla založena v roce 1994 jako koordinační jednotka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Praha, Zlín</a:t>
            </a:r>
            <a:r>
              <a:rPr lang="cs-C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Jihlava</a:t>
            </a:r>
            <a:r>
              <a:rPr lang="cs-C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Karlovy Vary</a:t>
            </a:r>
            <a:r>
              <a:rPr lang="cs-C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Ostrava</a:t>
            </a:r>
            <a:r>
              <a:rPr lang="cs-C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Liberec, Kroměříž, Brno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88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11C7711F-3983-4AB1-AFDE-96F7C0651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89BC9D38-9241-4F71-9B45-73827299E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0D302979-39A3-4421-821D-94D6E00B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68E001BA-C181-4F47-9ABC-DF4C85AB4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7EF07F1E-BD52-4B06-A38E-BF29F8E28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A68BE646-889B-49C2-95AF-90BAE5D29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6FD0BA-1CB4-48E1-BFF8-F592E1BE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Časopis Unie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B3085476-B49E-49ED-87D2-1165E69D2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UNIE 7-8/2018 by casopisunie - issuu">
            <a:extLst>
              <a:ext uri="{FF2B5EF4-FFF2-40B4-BE49-F238E27FC236}">
                <a16:creationId xmlns:a16="http://schemas.microsoft.com/office/drawing/2014/main" xmlns="" id="{CDEBD978-71E0-4C40-8605-C10FBC126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r="1145" b="1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59BA5C68-DFCC-4101-8403-F96781CDDD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25E2A56-111A-4986-9E8E-3A450492D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1" y="2515281"/>
            <a:ext cx="6697825" cy="3538276"/>
          </a:xfrm>
        </p:spPr>
        <p:txBody>
          <a:bodyPr>
            <a:normAutofit fontScale="25000" lnSpcReduction="20000"/>
          </a:bodyPr>
          <a:lstStyle/>
          <a:p>
            <a:pPr marL="342900" lvl="0" indent="-3429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první číslo časopisu UNIE vyšlo poprvé v listopadu 1992.</a:t>
            </a:r>
          </a:p>
          <a:p>
            <a:pPr marL="342900" lvl="0" indent="-3429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zadní straně UNIE je zachycena tehdejší budova ČUN v Liberci, kde tehdy ČUN sídlila </a:t>
            </a:r>
          </a:p>
          <a:p>
            <a:pPr marL="342900" lvl="0" indent="-3429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vinou nedostatku financí bylo vydávání časopisu v roce 2010 pozastaveno </a:t>
            </a:r>
          </a:p>
          <a:p>
            <a:pPr marL="342900" lvl="0" indent="-3429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Síla hospodářské krize však dolehla i na nás a my jsme museli světu neslyšících (nejen) oznamovat tu smutnou skutečnost, že časopis UNIE končí. Neklesali jsme na duchu a doufali jsme, že jednoho dne budeme moci oznámit, že UNII opět vydáváme.</a:t>
            </a:r>
          </a:p>
          <a:p>
            <a:pPr>
              <a:lnSpc>
                <a:spcPct val="90000"/>
              </a:lnSpc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865160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63D7FCB-DC6F-4DAA-96C2-B3784FDB4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818707"/>
            <a:ext cx="2835464" cy="5163803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roce 2015 se vydávání obnovilo a Česká unie neslyšících oslavila 25 let</a:t>
            </a:r>
          </a:p>
          <a:p>
            <a:pPr marL="342900" lvl="0" indent="-342900" fontAlgn="base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vychází v elektronické (zdarma) i tiskové podobě (45,- Kč)</a:t>
            </a:r>
            <a:endParaRPr lang="cs-CZ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cs-CZ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https://issuu.com/casopisunie/docs/unie_7-8_2018</a:t>
            </a:r>
            <a:endParaRPr lang="cs-CZ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 listovat</a:t>
            </a: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UNIE 1-2/2017 by casopisunie - issuu">
            <a:extLst>
              <a:ext uri="{FF2B5EF4-FFF2-40B4-BE49-F238E27FC236}">
                <a16:creationId xmlns:a16="http://schemas.microsoft.com/office/drawing/2014/main" xmlns="" id="{972F06C8-405B-4896-92C2-F177B3C3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8264" y="609602"/>
            <a:ext cx="3953332" cy="55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6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60BAA1-C001-4967-8CFB-521786A4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733648"/>
            <a:ext cx="3268302" cy="574158"/>
          </a:xfrm>
        </p:spPr>
        <p:txBody>
          <a:bodyPr anchor="b">
            <a:normAutofit/>
          </a:bodyPr>
          <a:lstStyle/>
          <a:p>
            <a:r>
              <a:rPr lang="cs-CZ" sz="28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Poslání organizace: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6FFE256-A34F-4EE4-B7C9-14D680EDF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74" y="1520457"/>
            <a:ext cx="3147237" cy="4462054"/>
          </a:xfrm>
        </p:spPr>
        <p:txBody>
          <a:bodyPr>
            <a:normAutofit/>
          </a:bodyPr>
          <a:lstStyle/>
          <a:p>
            <a:pPr fontAlgn="base">
              <a:spcBef>
                <a:spcPts val="600"/>
              </a:spcBef>
            </a:pPr>
            <a:r>
              <a:rPr lang="cs-CZ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Posláním České unie neslyšících je zajišťovat služby pro osoby se sluchovým postižením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především neslyšící a realizovat osvětu včetně dalších aktivit.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1800" dirty="0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Česká unie neslyšících, z.ú. je aktivní a pomáhá i v nouzovém stavu – Czech  Union of the Deaf, z.ú.">
            <a:extLst>
              <a:ext uri="{FF2B5EF4-FFF2-40B4-BE49-F238E27FC236}">
                <a16:creationId xmlns:a16="http://schemas.microsoft.com/office/drawing/2014/main" xmlns="" id="{0729917D-5CCF-4460-B82A-080502F73F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910" y="620395"/>
            <a:ext cx="6098041" cy="5566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1415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0A4E8C-2158-4550-859C-96B9CE5D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5BA1662-11D4-48F5-A5DF-29DC04D74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Ukázka O České unii neslyšících: </a:t>
            </a:r>
            <a:r>
              <a:rPr lang="cs-CZ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https://www.youtube.com/watch?v=iDncrmy3yOI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Ukázka Program na listopad 2016: </a:t>
            </a:r>
            <a:r>
              <a:rPr lang="cs-CZ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https://www.youtube.com/watch?v=nI47cHH83i0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69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BAD5A2-9768-4BDD-8246-52135A13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406894"/>
            <a:ext cx="9601196" cy="1303867"/>
          </a:xfrm>
        </p:spPr>
        <p:txBody>
          <a:bodyPr>
            <a:normAutofit/>
          </a:bodyPr>
          <a:lstStyle/>
          <a:p>
            <a:r>
              <a:rPr lang="cs-CZ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691593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222F88-0647-4F1D-BB39-C3F5A120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EA39C22-12D8-4E2D-9DCC-F32BA48E6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92994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UNIE 1-2/2016; Dějiny České unie neslyšících a jejího časopisu UNIE, str. 4-9.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Česká unie neslyšících, On-line na: </a:t>
            </a:r>
            <a:r>
              <a:rPr lang="cs-CZ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https://www.cun.cz/cs/</a:t>
            </a:r>
            <a:endParaRPr lang="cs-CZ" sz="16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Obrázek 1: </a:t>
            </a:r>
            <a:r>
              <a:rPr lang="cs-CZ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https://www.cun.cz/cs/blog/2020/04/07/ceska-unie-neslysicich-z-u-je-aktivni-a-pomaha-i-v-nouzovem-stavu/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Obrázek 2: </a:t>
            </a:r>
            <a:r>
              <a:rPr lang="cs-CZ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https://www.firmy.cz/detail/221982-ceska-unie-neslysicich-praha-stare-mesto.html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Obrázek 3: </a:t>
            </a:r>
            <a:r>
              <a:rPr lang="cs-CZ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https://dl1.cuni.cz/pluginfile.php/636863/mod_resource/content/0/Buberle_a_D%C4%9Bdi%C4%8D.pdf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Obrázek 4: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https://www.cun.cz/produkt/casopis-unie-rocni/</a:t>
            </a:r>
            <a:endParaRPr lang="cs-CZ" sz="1600" u="sng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cs-CZ" sz="1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Obrázek 5: </a:t>
            </a:r>
            <a:r>
              <a:rPr lang="cs-CZ" sz="16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http://www.asnep.cz/mezinarodni-den-neslysicich/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cs-CZ" sz="1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Obrázek 6: </a:t>
            </a:r>
            <a:r>
              <a:rPr lang="cs-CZ" sz="16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https://issuu.com/</a:t>
            </a:r>
            <a:r>
              <a:rPr lang="cs-CZ" sz="1600" u="sng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casopisunie</a:t>
            </a:r>
            <a:r>
              <a:rPr lang="cs-CZ" sz="16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cs-CZ" sz="1600" u="sng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docs</a:t>
            </a:r>
            <a:r>
              <a:rPr lang="cs-CZ" sz="16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/unie_7-8_2018¨</a:t>
            </a:r>
            <a:endParaRPr lang="cs-CZ" sz="1600" u="sng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cs-CZ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PÁNEK, Petr. </a:t>
            </a:r>
            <a:r>
              <a:rPr lang="cs-CZ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Výročí pedagoga – Vladimír </a:t>
            </a:r>
            <a:r>
              <a:rPr lang="cs-CZ" sz="16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Buberle</a:t>
            </a:r>
            <a:r>
              <a:rPr lang="cs-CZ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(24. 2. 1925 – 25. 1. 2009).  </a:t>
            </a:r>
            <a:r>
              <a:rPr lang="cs-CZ" sz="1600" i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ZORA</a:t>
            </a:r>
            <a:r>
              <a:rPr lang="cs-CZ" sz="16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1600" i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2015, </a:t>
            </a:r>
            <a:r>
              <a:rPr lang="cs-CZ" sz="160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č. 3</a:t>
            </a:r>
            <a:r>
              <a:rPr lang="cs-CZ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[cit. 2020-11-14]. On-line: </a:t>
            </a:r>
            <a:r>
              <a:rPr lang="cs-CZ" sz="1600" u="none" strike="noStrike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  <a:hlinkClick r:id="rId9"/>
              </a:rPr>
              <a:t>https://casopis.mensa.cz/veda/esperanto_a_umele_jazyky.html</a:t>
            </a:r>
            <a:endParaRPr lang="cs-CZ" sz="1600" kern="150" dirty="0">
              <a:effectLst/>
              <a:latin typeface="Times New Roman" panose="02020603050405020304" pitchFamily="18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cs-CZ" sz="14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56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xmlns="" id="{88C38B9F-7DDA-461E-9EC9-49C825C11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601555"/>
              </p:ext>
            </p:extLst>
          </p:nvPr>
        </p:nvGraphicFramePr>
        <p:xfrm>
          <a:off x="1295400" y="1041990"/>
          <a:ext cx="9601200" cy="4827180"/>
        </p:xfrm>
        <a:graphic>
          <a:graphicData uri="http://schemas.openxmlformats.org/drawingml/2006/table">
            <a:tbl>
              <a:tblPr firstRow="1" firstCol="1" bandRow="1">
                <a:tableStyleId>{327F97BB-C833-4FB7-BDE5-3F7075034690}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xmlns="" val="3258395565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192301959"/>
                    </a:ext>
                  </a:extLst>
                </a:gridCol>
              </a:tblGrid>
              <a:tr h="804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Datum vzniku: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59" marR="150059" marT="30012" marB="30012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17. 7. 1990 (vznik jako občanské sdružení)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59" marR="150059" marT="30012" marB="30012" anchor="b"/>
                </a:tc>
                <a:extLst>
                  <a:ext uri="{0D108BD9-81ED-4DB2-BD59-A6C34878D82A}">
                    <a16:rowId xmlns:a16="http://schemas.microsoft.com/office/drawing/2014/main" xmlns="" val="1284923289"/>
                  </a:ext>
                </a:extLst>
              </a:tr>
              <a:tr h="804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Datum transformace na spolek: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59" marR="150059" marT="30012" marB="30012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1. 1. 2014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59" marR="150059" marT="30012" marB="30012" anchor="b"/>
                </a:tc>
                <a:extLst>
                  <a:ext uri="{0D108BD9-81ED-4DB2-BD59-A6C34878D82A}">
                    <a16:rowId xmlns:a16="http://schemas.microsoft.com/office/drawing/2014/main" xmlns="" val="604227088"/>
                  </a:ext>
                </a:extLst>
              </a:tr>
              <a:tr h="804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Datum transformace na ústav: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59" marR="150059" marT="30012" marB="30012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20. 3. 2017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59" marR="150059" marT="30012" marB="30012" anchor="b"/>
                </a:tc>
                <a:extLst>
                  <a:ext uri="{0D108BD9-81ED-4DB2-BD59-A6C34878D82A}">
                    <a16:rowId xmlns:a16="http://schemas.microsoft.com/office/drawing/2014/main" xmlns="" val="3995273723"/>
                  </a:ext>
                </a:extLst>
              </a:tr>
              <a:tr h="804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Ředitel: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59" marR="150059" marT="30012" marB="30012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Ing. Martin Novák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59" marR="150059" marT="30012" marB="30012" anchor="b"/>
                </a:tc>
                <a:extLst>
                  <a:ext uri="{0D108BD9-81ED-4DB2-BD59-A6C34878D82A}">
                    <a16:rowId xmlns:a16="http://schemas.microsoft.com/office/drawing/2014/main" xmlns="" val="409416418"/>
                  </a:ext>
                </a:extLst>
              </a:tr>
              <a:tr h="804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Adresa Praha: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59" marR="150059" marT="30012" marB="30012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Dlouhá 729, 110 00 Staré Město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59" marR="150059" marT="30012" marB="30012" anchor="b"/>
                </a:tc>
                <a:extLst>
                  <a:ext uri="{0D108BD9-81ED-4DB2-BD59-A6C34878D82A}">
                    <a16:rowId xmlns:a16="http://schemas.microsoft.com/office/drawing/2014/main" xmlns="" val="3350243154"/>
                  </a:ext>
                </a:extLst>
              </a:tr>
              <a:tr h="804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Zakladatel: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59" marR="150059" marT="30012" marB="30012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Českomoravská unie neslyšících </a:t>
                      </a:r>
                      <a:r>
                        <a:rPr lang="cs-CZ" sz="2000" b="1" dirty="0" err="1">
                          <a:effectLst/>
                        </a:rPr>
                        <a:t>z.s</a:t>
                      </a:r>
                      <a:r>
                        <a:rPr lang="cs-CZ" sz="2000" b="1" dirty="0">
                          <a:effectLst/>
                        </a:rPr>
                        <a:t>.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059" marR="150059" marT="30012" marB="30012" anchor="b"/>
                </a:tc>
                <a:extLst>
                  <a:ext uri="{0D108BD9-81ED-4DB2-BD59-A6C34878D82A}">
                    <a16:rowId xmlns:a16="http://schemas.microsoft.com/office/drawing/2014/main" xmlns="" val="216374059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AA3E4DA-60F4-4135-99BF-271AB9982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08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3">
            <a:extLst>
              <a:ext uri="{FF2B5EF4-FFF2-40B4-BE49-F238E27FC236}">
                <a16:creationId xmlns:a16="http://schemas.microsoft.com/office/drawing/2014/main" xmlns="" id="{B77576E5-E7DB-46C7-B0D9-A0AB18787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A2C244BC-AB19-460B-9A7B-5BAFE9DEAB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C2D7728D-2CB0-4ADE-B6BF-4BA8ED772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A3E0EDB8-8162-4D16-9521-52415777B0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27060CB3-C139-4548-A73F-74689C9292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44" name="Rectangle 29">
            <a:extLst>
              <a:ext uri="{FF2B5EF4-FFF2-40B4-BE49-F238E27FC236}">
                <a16:creationId xmlns:a16="http://schemas.microsoft.com/office/drawing/2014/main" xmlns="" id="{38181A50-C8BE-4392-983D-C065790805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7ABACD9D-6B5E-499F-91FC-ECBE54388648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6" t="11712" b="10400"/>
          <a:stretch/>
        </p:blipFill>
        <p:spPr bwMode="auto">
          <a:xfrm>
            <a:off x="983235" y="1786"/>
            <a:ext cx="10232020" cy="685621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024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B4F3E2-0F72-4D3F-AAD4-28B319FA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D003061-23B2-47AE-B673-99CA9FAE2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cs-CZ" sz="26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Občanské fórum neslyšících (OFN)</a:t>
            </a:r>
            <a:endParaRPr lang="cs-CZ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ustanoveno v únoru 1990 v Praze</a:t>
            </a:r>
            <a:endParaRPr lang="cs-CZ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snaha o osamostatnění neslyšících, kteří se sloučili v roce 1949 poté, co svou činnost ukončila Ústřední jednota invalidů po roce 1990 (likvidace Svazu invalidů)</a:t>
            </a:r>
            <a:endParaRPr lang="cs-CZ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6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cíl:</a:t>
            </a:r>
            <a:r>
              <a:rPr lang="cs-CZ" sz="2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organizace pro neslyšící, která bude sdružovat výhradně neslyšící dorozumívající se znakovým jazykem</a:t>
            </a:r>
            <a:endParaRPr lang="cs-CZ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finance byly na začátku nulové a vše probíhalo bez jakékoliv finanční podpory</a:t>
            </a:r>
          </a:p>
          <a:p>
            <a:pPr marL="342900" indent="-342900" fontAlgn="base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schůze se konaly v bytech členů nebo v restauracích</a:t>
            </a:r>
          </a:p>
          <a:p>
            <a:pPr marL="342900" lvl="0" indent="-342900" fontAlgn="base">
              <a:buFont typeface="Arial" panose="020B0604020202020204" pitchFamily="34" charset="0"/>
              <a:buChar char="-"/>
            </a:pP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71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2AC0F86-9A78-4E84-A4B4-ADB8B2629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AF78B9E-8BE2-4706-9377-A05FA25AB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2CDFDE2-4DB3-4623-BA21-187D1B710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D74B2AA-1443-4E9B-8462-F7F5B8525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BB652B6-7300-49EC-9422-EF5342492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0909587-01DE-424D-A15F-DAA28CF2C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54E25-1C05-48E5-A5CC-3778C1D36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Česká unie neslyšících (Praha, Staré Město) • Firmy.cz">
            <a:extLst>
              <a:ext uri="{FF2B5EF4-FFF2-40B4-BE49-F238E27FC236}">
                <a16:creationId xmlns:a16="http://schemas.microsoft.com/office/drawing/2014/main" xmlns="" id="{9297FA29-708A-4B34-8295-31CF374B6E7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r="7053" b="-2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E5D0023-B23E-4823-8D72-B07FFF8CA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D6EAE38-6188-43DD-8855-FF876DE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961" y="1950052"/>
            <a:ext cx="3573155" cy="3802566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  <a:spcBef>
                <a:spcPts val="600"/>
              </a:spcBef>
            </a:pPr>
            <a:r>
              <a:rPr lang="cs-CZ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Česká unie neslyšících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17. 7. 1990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registrována jako občanské sdružení</a:t>
            </a:r>
          </a:p>
          <a:p>
            <a:pPr marL="342900" lvl="0" indent="-3429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8. 12. 1990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valná hromada, předsedou organizace zvolen pan </a:t>
            </a:r>
            <a:r>
              <a:rPr lang="cs-CZ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Vladimír </a:t>
            </a:r>
            <a:r>
              <a:rPr lang="cs-CZ" sz="2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Buberle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4493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11C7711F-3983-4AB1-AFDE-96F7C0651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9BC9D38-9241-4F71-9B45-73827299E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0D302979-39A3-4421-821D-94D6E00B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8E001BA-C181-4F47-9ABC-DF4C85AB4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7EF07F1E-BD52-4B06-A38E-BF29F8E28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A68BE646-889B-49C2-95AF-90BAE5D29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1B671A-9180-48D4-BF6D-CD5F4B7E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Vladimír </a:t>
            </a:r>
            <a:r>
              <a:rPr lang="cs-CZ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Buberle</a:t>
            </a:r>
            <a:endParaRPr lang="cs-CZ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3085476-B49E-49ED-87D2-1165E69D2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Vladimír Buberle (1925–2009)">
            <a:extLst>
              <a:ext uri="{FF2B5EF4-FFF2-40B4-BE49-F238E27FC236}">
                <a16:creationId xmlns:a16="http://schemas.microsoft.com/office/drawing/2014/main" xmlns="" id="{D716C3D8-D97C-42F3-91AA-80F554E54DB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84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59BA5C68-DFCC-4101-8403-F96781CDDD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C4E9049-CDC2-41D5-937D-B7333D3E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latin typeface="Times New Roman" panose="02020603050405020304" pitchFamily="18" charset="0"/>
              </a:rPr>
              <a:t>tlumočník, sportovní funkcionář a učitel</a:t>
            </a:r>
          </a:p>
          <a:p>
            <a:pPr marL="342900" lvl="0" indent="-3429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latin typeface="Times New Roman" panose="02020603050405020304" pitchFamily="18" charset="0"/>
              </a:rPr>
              <a:t>působil také jako mistr oboru čalouník ve škole pro zrakově postižené</a:t>
            </a:r>
          </a:p>
          <a:p>
            <a:pPr marL="342900" lvl="0" indent="-3429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latin typeface="Times New Roman" panose="02020603050405020304" pitchFamily="18" charset="0"/>
              </a:rPr>
              <a:t>spoluzakládal českou pobočku UNICEF</a:t>
            </a:r>
          </a:p>
          <a:p>
            <a:pPr marL="342900" lvl="0" indent="-3429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latin typeface="Times New Roman" panose="02020603050405020304" pitchFamily="18" charset="0"/>
              </a:rPr>
              <a:t>po zápalu mozkových blan téměř ohluchl a na pravé oko oslepl</a:t>
            </a:r>
          </a:p>
          <a:p>
            <a:pPr marL="342900" lvl="0" indent="-3429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latin typeface="Times New Roman" panose="02020603050405020304" pitchFamily="18" charset="0"/>
              </a:rPr>
              <a:t>navštěvoval školu v Holečkově ulici v Praze na Smíchově</a:t>
            </a:r>
          </a:p>
          <a:p>
            <a:pPr>
              <a:lnSpc>
                <a:spcPct val="90000"/>
              </a:lnSpc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60953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39E3F9D-5E05-4CF2-95F1-31F3875D8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081" y="994349"/>
            <a:ext cx="6644830" cy="4700395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latin typeface="Times New Roman" panose="02020603050405020304" pitchFamily="18" charset="0"/>
              </a:rPr>
              <a:t>nastoupil do Svazu invalidů.</a:t>
            </a:r>
          </a:p>
          <a:p>
            <a:pPr marL="342900" lvl="0" indent="-3429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latin typeface="Times New Roman" panose="02020603050405020304" pitchFamily="18" charset="0"/>
              </a:rPr>
              <a:t>už ve 13 letech nastoupil jako člen výboru do I. Pražského sportovního klubu hluchoněmých (jako sekretář</a:t>
            </a:r>
          </a:p>
          <a:p>
            <a:pPr marL="342900" lvl="0" indent="-3429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latin typeface="Times New Roman" panose="02020603050405020304" pitchFamily="18" charset="0"/>
              </a:rPr>
              <a:t>1952 založil spolu s Josefem Pivoňkou Divadlo neslyšících (první nastudovanou hrou v Divadle neslyšících byl Strakonický dudák, 1954 vyhráli celostátní divadelní přehlídku Jiráskův Hronov)</a:t>
            </a:r>
          </a:p>
          <a:p>
            <a:pPr marL="342900" lvl="0" indent="-3429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latin typeface="Times New Roman" panose="02020603050405020304" pitchFamily="18" charset="0"/>
              </a:rPr>
              <a:t>1966 založil v Praze Mezinárodní federaci neslyšících motoristů (FIAMS) (prezidentem byl až do léta 1971</a:t>
            </a:r>
          </a:p>
          <a:p>
            <a:pPr marL="342900" lvl="0" indent="-342900" fontAlgn="base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latin typeface="Times New Roman" panose="02020603050405020304" pitchFamily="18" charset="0"/>
              </a:rPr>
              <a:t>1990 zakládá Českou unii neslyšících (ČUN)</a:t>
            </a:r>
          </a:p>
          <a:p>
            <a:pPr>
              <a:lnSpc>
                <a:spcPct val="90000"/>
              </a:lnSpc>
            </a:pPr>
            <a:endParaRPr lang="cs-CZ" sz="1900" dirty="0"/>
          </a:p>
        </p:txBody>
      </p:sp>
      <p:pic>
        <p:nvPicPr>
          <p:cNvPr id="4" name="Obrázek 3" descr="Vladimír Buberle (1925–2009)">
            <a:extLst>
              <a:ext uri="{FF2B5EF4-FFF2-40B4-BE49-F238E27FC236}">
                <a16:creationId xmlns:a16="http://schemas.microsoft.com/office/drawing/2014/main" xmlns="" id="{3DFBBB6A-CB61-4A19-91A6-52D49304E16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r="14744" b="-2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92597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AC95C0-00B5-4A39-A63F-E3A05313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AC90467-1DCC-46FD-B696-51A6F95F7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rozšiřování organizace o tzv oblasti (např. </a:t>
            </a:r>
            <a:r>
              <a:rPr lang="cs-CZ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oblast Brno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cs-CZ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oblast Ostrava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apod.)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vytvoření </a:t>
            </a:r>
            <a:r>
              <a:rPr lang="cs-CZ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oblastní organizace Praha 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jejího</a:t>
            </a:r>
            <a:r>
              <a:rPr lang="cs-CZ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ústředí,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předseda se stal prezidentem a každá oblast pak měla vlastního předsedu (předsedové podléhají svému prezidentovi)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první prezident= Vladimír </a:t>
            </a:r>
            <a:r>
              <a:rPr lang="cs-CZ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Buberle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(do roku 2000)</a:t>
            </a:r>
          </a:p>
          <a:p>
            <a:pPr marL="342900" lvl="0" indent="-342900" fontAlgn="base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cs-CZ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prosinec 1992</a:t>
            </a:r>
            <a:r>
              <a:rPr lang="cs-C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začíná vycházet časopis UNIE</a:t>
            </a:r>
          </a:p>
        </p:txBody>
      </p:sp>
      <p:pic>
        <p:nvPicPr>
          <p:cNvPr id="3074" name="Picture 2" descr="Časopis UNIE – roční – Czech Union of the Deaf, z.ú.">
            <a:extLst>
              <a:ext uri="{FF2B5EF4-FFF2-40B4-BE49-F238E27FC236}">
                <a16:creationId xmlns:a16="http://schemas.microsoft.com/office/drawing/2014/main" xmlns="" id="{C71E3D93-DEE5-47EA-B6EF-284A1B990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5" r="20200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186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679</Words>
  <Application>Microsoft Office PowerPoint</Application>
  <PresentationFormat>Vlastní</PresentationFormat>
  <Paragraphs>109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Organika</vt:lpstr>
      <vt:lpstr>Česká unie neslyšících</vt:lpstr>
      <vt:lpstr>Poslání organizace:</vt:lpstr>
      <vt:lpstr>Prezentace aplikace PowerPoint</vt:lpstr>
      <vt:lpstr>Prezentace aplikace PowerPoint</vt:lpstr>
      <vt:lpstr>Historie:</vt:lpstr>
      <vt:lpstr>Prezentace aplikace PowerPoint</vt:lpstr>
      <vt:lpstr>Vladimír Buberle</vt:lpstr>
      <vt:lpstr>Prezentace aplikace PowerPoint</vt:lpstr>
      <vt:lpstr>Historie</vt:lpstr>
      <vt:lpstr>Prezentace aplikace PowerPoint</vt:lpstr>
      <vt:lpstr>Prezentace aplikace PowerPoint</vt:lpstr>
      <vt:lpstr>Prezentace aplikace PowerPoint</vt:lpstr>
      <vt:lpstr>Prezentace aplikace PowerPoint</vt:lpstr>
      <vt:lpstr>Členství České unie neslyšících, z.ú. v českých organizacích:  </vt:lpstr>
      <vt:lpstr>Prostřednictvím Českomoravské unie neslyšících z.s., je zajišťováno ještě členství v: </vt:lpstr>
      <vt:lpstr>Sociální služby</vt:lpstr>
      <vt:lpstr>Pobočky</vt:lpstr>
      <vt:lpstr>Časopis Unie</vt:lpstr>
      <vt:lpstr>Prezentace aplikace PowerPoint</vt:lpstr>
      <vt:lpstr>Videa</vt:lpstr>
      <vt:lpstr>Děkuji za pozornost.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unie neslyšících</dc:title>
  <dc:creator>Boušková, Adéla</dc:creator>
  <cp:lastModifiedBy>admin</cp:lastModifiedBy>
  <cp:revision>19</cp:revision>
  <dcterms:created xsi:type="dcterms:W3CDTF">2020-12-26T15:51:56Z</dcterms:created>
  <dcterms:modified xsi:type="dcterms:W3CDTF">2021-01-03T00:07:25Z</dcterms:modified>
</cp:coreProperties>
</file>