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1" r:id="rId1"/>
  </p:sldMasterIdLst>
  <p:sldIdLst>
    <p:sldId id="267" r:id="rId2"/>
    <p:sldId id="257" r:id="rId3"/>
    <p:sldId id="268" r:id="rId4"/>
    <p:sldId id="256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14" autoAdjust="0"/>
    <p:restoredTop sz="94660"/>
  </p:normalViewPr>
  <p:slideViewPr>
    <p:cSldViewPr snapToGrid="0">
      <p:cViewPr varScale="1">
        <p:scale>
          <a:sx n="65" d="100"/>
          <a:sy n="65" d="100"/>
        </p:scale>
        <p:origin x="66" y="2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smtClean="0"/>
              <a:t>Kliknutím můžete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1CBA6F-27C8-45BD-A365-B11802E4604C}" type="datetimeFigureOut">
              <a:rPr lang="cs-CZ" smtClean="0"/>
              <a:t>06.10.2020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3C7208-E8B1-4448-BAF4-51DECAE8D07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473509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1CBA6F-27C8-45BD-A365-B11802E4604C}" type="datetimeFigureOut">
              <a:rPr lang="cs-CZ" smtClean="0"/>
              <a:t>06.10.2020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3C7208-E8B1-4448-BAF4-51DECAE8D07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942996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1CBA6F-27C8-45BD-A365-B11802E4604C}" type="datetimeFigureOut">
              <a:rPr lang="cs-CZ" smtClean="0"/>
              <a:t>06.10.2020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3C7208-E8B1-4448-BAF4-51DECAE8D07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051581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1CBA6F-27C8-45BD-A365-B11802E4604C}" type="datetimeFigureOut">
              <a:rPr lang="cs-CZ" smtClean="0"/>
              <a:t>06.10.2020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3C7208-E8B1-4448-BAF4-51DECAE8D07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248501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1CBA6F-27C8-45BD-A365-B11802E4604C}" type="datetimeFigureOut">
              <a:rPr lang="cs-CZ" smtClean="0"/>
              <a:t>06.10.2020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3C7208-E8B1-4448-BAF4-51DECAE8D07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383027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1CBA6F-27C8-45BD-A365-B11802E4604C}" type="datetimeFigureOut">
              <a:rPr lang="cs-CZ" smtClean="0"/>
              <a:t>06.10.2020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3C7208-E8B1-4448-BAF4-51DECAE8D07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870413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1CBA6F-27C8-45BD-A365-B11802E4604C}" type="datetimeFigureOut">
              <a:rPr lang="cs-CZ" smtClean="0"/>
              <a:t>06.10.2020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3C7208-E8B1-4448-BAF4-51DECAE8D07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539279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1CBA6F-27C8-45BD-A365-B11802E4604C}" type="datetimeFigureOut">
              <a:rPr lang="cs-CZ" smtClean="0"/>
              <a:t>06.10.2020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3C7208-E8B1-4448-BAF4-51DECAE8D07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484693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1CBA6F-27C8-45BD-A365-B11802E4604C}" type="datetimeFigureOut">
              <a:rPr lang="cs-CZ" smtClean="0"/>
              <a:t>06.10.2020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3C7208-E8B1-4448-BAF4-51DECAE8D07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340513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1CBA6F-27C8-45BD-A365-B11802E4604C}" type="datetimeFigureOut">
              <a:rPr lang="cs-CZ" smtClean="0"/>
              <a:t>06.10.2020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3C7208-E8B1-4448-BAF4-51DECAE8D07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129649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1CBA6F-27C8-45BD-A365-B11802E4604C}" type="datetimeFigureOut">
              <a:rPr lang="cs-CZ" smtClean="0"/>
              <a:t>06.10.2020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3C7208-E8B1-4448-BAF4-51DECAE8D07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651256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100000">
              <a:srgbClr val="B2D9A5"/>
            </a:gs>
            <a:gs pos="89000">
              <a:srgbClr val="C6DFDD"/>
            </a:gs>
            <a:gs pos="0">
              <a:schemeClr val="accent1">
                <a:lumMod val="5000"/>
                <a:lumOff val="95000"/>
              </a:schemeClr>
            </a:gs>
            <a:gs pos="100000">
              <a:srgbClr val="92D050"/>
            </a:gs>
            <a:gs pos="100000">
              <a:schemeClr val="bg2"/>
            </a:gs>
            <a:gs pos="41000">
              <a:schemeClr val="bg1"/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1CBA6F-27C8-45BD-A365-B11802E4604C}" type="datetimeFigureOut">
              <a:rPr lang="cs-CZ" smtClean="0"/>
              <a:t>06.10.2020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3C7208-E8B1-4448-BAF4-51DECAE8D07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796261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2" r:id="rId1"/>
    <p:sldLayoutId id="2147483753" r:id="rId2"/>
    <p:sldLayoutId id="2147483754" r:id="rId3"/>
    <p:sldLayoutId id="2147483755" r:id="rId4"/>
    <p:sldLayoutId id="2147483756" r:id="rId5"/>
    <p:sldLayoutId id="2147483757" r:id="rId6"/>
    <p:sldLayoutId id="2147483758" r:id="rId7"/>
    <p:sldLayoutId id="2147483759" r:id="rId8"/>
    <p:sldLayoutId id="2147483760" r:id="rId9"/>
    <p:sldLayoutId id="2147483761" r:id="rId10"/>
    <p:sldLayoutId id="2147483762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pf.ujep.cz/obecna-didaktika/pdf/Vychovne_vzdelavaci_cile.pdf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s://is.muni.cz/el/1431/jaro2012/XS060/um/31875745/3_Cile_ucivo_struktura_ucebnice.pdf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rvp.cz/" TargetMode="External"/><Relationship Id="rId7" Type="http://schemas.openxmlformats.org/officeDocument/2006/relationships/hyperlink" Target="http://dumy.cz/" TargetMode="External"/><Relationship Id="rId2" Type="http://schemas.openxmlformats.org/officeDocument/2006/relationships/hyperlink" Target="https://clanky.rvp.cz/clanek/o/z/16247/VYUKOVE-METODY-V-PEDAGOGICE-TRIFAZOVY-MODEL-UCENI.html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respektneboli.eu/pedagogove/archiv-metod" TargetMode="External"/><Relationship Id="rId5" Type="http://schemas.openxmlformats.org/officeDocument/2006/relationships/hyperlink" Target="http://www.obcanskevzdelavani.cz/" TargetMode="External"/><Relationship Id="rId4" Type="http://schemas.openxmlformats.org/officeDocument/2006/relationships/hyperlink" Target="https://www.obcankari.cz/" TargetMode="Externa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38447" y="2326929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cs-CZ" dirty="0" smtClean="0">
                <a:latin typeface="+mn-lt"/>
              </a:rPr>
              <a:t>Možná doporučení pro tvorbu prezentací </a:t>
            </a:r>
            <a:br>
              <a:rPr lang="cs-CZ" dirty="0" smtClean="0">
                <a:latin typeface="+mn-lt"/>
              </a:rPr>
            </a:br>
            <a:r>
              <a:rPr lang="cs-CZ" dirty="0" smtClean="0">
                <a:latin typeface="+mn-lt"/>
              </a:rPr>
              <a:t>k didaktické části </a:t>
            </a:r>
            <a:r>
              <a:rPr lang="cs-CZ" dirty="0" err="1" smtClean="0">
                <a:latin typeface="+mn-lt"/>
              </a:rPr>
              <a:t>SZZk</a:t>
            </a:r>
            <a:r>
              <a:rPr lang="cs-CZ" dirty="0" smtClean="0">
                <a:latin typeface="+mn-lt"/>
              </a:rPr>
              <a:t> </a:t>
            </a:r>
            <a:endParaRPr lang="cs-CZ" dirty="0">
              <a:latin typeface="+mn-lt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950167" y="814041"/>
            <a:ext cx="10515600" cy="4351338"/>
          </a:xfrm>
        </p:spPr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388480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00414" y="540489"/>
            <a:ext cx="10515600" cy="824848"/>
          </a:xfrm>
        </p:spPr>
        <p:txBody>
          <a:bodyPr>
            <a:normAutofit/>
          </a:bodyPr>
          <a:lstStyle/>
          <a:p>
            <a:pPr algn="ctr"/>
            <a:r>
              <a:rPr lang="cs-CZ" sz="4000" b="1" i="1" dirty="0" smtClean="0">
                <a:solidFill>
                  <a:schemeClr val="accent1">
                    <a:lumMod val="75000"/>
                  </a:schemeClr>
                </a:solidFill>
              </a:rPr>
              <a:t>Evaluace a reflexe výuky</a:t>
            </a:r>
            <a:endParaRPr lang="cs-CZ" sz="48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63252" y="1753643"/>
            <a:ext cx="10515600" cy="3608066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cs-CZ" i="1" dirty="0" smtClean="0"/>
              <a:t>Např.:</a:t>
            </a:r>
          </a:p>
          <a:p>
            <a:r>
              <a:rPr lang="cs-CZ" dirty="0" smtClean="0"/>
              <a:t>(Návrh) </a:t>
            </a:r>
            <a:r>
              <a:rPr lang="cs-CZ" dirty="0">
                <a:solidFill>
                  <a:schemeClr val="accent1">
                    <a:lumMod val="75000"/>
                  </a:schemeClr>
                </a:solidFill>
              </a:rPr>
              <a:t>evaluace </a:t>
            </a:r>
            <a:r>
              <a:rPr lang="cs-CZ" dirty="0" smtClean="0">
                <a:solidFill>
                  <a:schemeClr val="accent1">
                    <a:lumMod val="75000"/>
                  </a:schemeClr>
                </a:solidFill>
              </a:rPr>
              <a:t>žáků </a:t>
            </a:r>
            <a:r>
              <a:rPr lang="cs-CZ" dirty="0" smtClean="0"/>
              <a:t>(např. testování, zkoušení, hodnocení aktivity) a </a:t>
            </a:r>
            <a:r>
              <a:rPr lang="cs-CZ" dirty="0" err="1" smtClean="0">
                <a:solidFill>
                  <a:schemeClr val="accent1">
                    <a:lumMod val="75000"/>
                  </a:schemeClr>
                </a:solidFill>
              </a:rPr>
              <a:t>autoevaluace</a:t>
            </a:r>
            <a:r>
              <a:rPr lang="cs-CZ" dirty="0" smtClean="0">
                <a:solidFill>
                  <a:schemeClr val="accent1">
                    <a:lumMod val="75000"/>
                  </a:schemeClr>
                </a:solidFill>
              </a:rPr>
              <a:t> žáků </a:t>
            </a:r>
            <a:r>
              <a:rPr lang="cs-CZ" dirty="0" smtClean="0"/>
              <a:t>(v průběhu výuky)</a:t>
            </a:r>
          </a:p>
          <a:p>
            <a:r>
              <a:rPr lang="cs-CZ" dirty="0" smtClean="0">
                <a:solidFill>
                  <a:schemeClr val="accent1">
                    <a:lumMod val="75000"/>
                  </a:schemeClr>
                </a:solidFill>
              </a:rPr>
              <a:t>Hodnocení </a:t>
            </a:r>
            <a:r>
              <a:rPr lang="cs-CZ" dirty="0" smtClean="0"/>
              <a:t>(</a:t>
            </a:r>
            <a:r>
              <a:rPr lang="cs-CZ" dirty="0"/>
              <a:t>r</a:t>
            </a:r>
            <a:r>
              <a:rPr lang="cs-CZ" dirty="0" smtClean="0"/>
              <a:t>eflexe a evaluace) </a:t>
            </a:r>
            <a:r>
              <a:rPr lang="cs-CZ" dirty="0" smtClean="0">
                <a:solidFill>
                  <a:schemeClr val="accent1">
                    <a:lumMod val="75000"/>
                  </a:schemeClr>
                </a:solidFill>
              </a:rPr>
              <a:t>proběhlé výuky </a:t>
            </a:r>
            <a:r>
              <a:rPr lang="cs-CZ" dirty="0" smtClean="0"/>
              <a:t>(kritéria hodnocení kvality proběhlé výuky; pojmenování problémů a návrhy na zlepšení ….</a:t>
            </a:r>
          </a:p>
          <a:p>
            <a:r>
              <a:rPr lang="cs-CZ" dirty="0" smtClean="0">
                <a:solidFill>
                  <a:schemeClr val="accent1">
                    <a:lumMod val="75000"/>
                  </a:schemeClr>
                </a:solidFill>
              </a:rPr>
              <a:t>Alterace výuky </a:t>
            </a:r>
            <a:r>
              <a:rPr lang="cs-CZ" dirty="0" smtClean="0"/>
              <a:t>(a jejich případné zdůvodnění)</a:t>
            </a:r>
          </a:p>
          <a:p>
            <a:r>
              <a:rPr lang="cs-CZ" dirty="0" smtClean="0"/>
              <a:t>Též možná </a:t>
            </a:r>
            <a:r>
              <a:rPr lang="cs-CZ" dirty="0" smtClean="0">
                <a:solidFill>
                  <a:schemeClr val="accent1">
                    <a:lumMod val="75000"/>
                  </a:schemeClr>
                </a:solidFill>
              </a:rPr>
              <a:t>reflexe kurikula </a:t>
            </a:r>
            <a:r>
              <a:rPr lang="cs-CZ" dirty="0" smtClean="0"/>
              <a:t>(časových plánů, ŠVP, RVP) a </a:t>
            </a:r>
            <a:r>
              <a:rPr lang="cs-CZ" dirty="0" smtClean="0">
                <a:solidFill>
                  <a:schemeClr val="accent1">
                    <a:lumMod val="75000"/>
                  </a:schemeClr>
                </a:solidFill>
              </a:rPr>
              <a:t>podmínek výuky </a:t>
            </a:r>
            <a:r>
              <a:rPr lang="cs-CZ" dirty="0" smtClean="0"/>
              <a:t>(teoretického a praktického zázemí)</a:t>
            </a:r>
          </a:p>
          <a:p>
            <a:r>
              <a:rPr lang="cs-CZ" dirty="0" smtClean="0">
                <a:solidFill>
                  <a:schemeClr val="accent1">
                    <a:lumMod val="75000"/>
                  </a:schemeClr>
                </a:solidFill>
              </a:rPr>
              <a:t>Hospitace/supervize</a:t>
            </a:r>
          </a:p>
        </p:txBody>
      </p:sp>
    </p:spTree>
    <p:extLst>
      <p:ext uri="{BB962C8B-B14F-4D97-AF65-F5344CB8AC3E}">
        <p14:creationId xmlns:p14="http://schemas.microsoft.com/office/powerpoint/2010/main" val="207254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104208" y="747510"/>
            <a:ext cx="10515600" cy="2403014"/>
          </a:xfrm>
        </p:spPr>
        <p:txBody>
          <a:bodyPr>
            <a:normAutofit fontScale="90000"/>
          </a:bodyPr>
          <a:lstStyle/>
          <a:p>
            <a:pPr algn="ctr"/>
            <a:r>
              <a:rPr lang="cs-CZ" b="1" i="1" dirty="0" smtClean="0">
                <a:solidFill>
                  <a:schemeClr val="accent1">
                    <a:lumMod val="75000"/>
                  </a:schemeClr>
                </a:solidFill>
              </a:rPr>
              <a:t>Zdroje/prameny využité ve výuce</a:t>
            </a:r>
            <a:r>
              <a:rPr lang="cs-CZ" sz="2000" b="1" i="1" dirty="0" smtClean="0">
                <a:solidFill>
                  <a:schemeClr val="accent1">
                    <a:lumMod val="75000"/>
                  </a:schemeClr>
                </a:solidFill>
              </a:rPr>
              <a:t/>
            </a:r>
            <a:br>
              <a:rPr lang="cs-CZ" sz="2000" b="1" i="1" dirty="0" smtClean="0">
                <a:solidFill>
                  <a:schemeClr val="accent1">
                    <a:lumMod val="75000"/>
                  </a:schemeClr>
                </a:solidFill>
              </a:rPr>
            </a:br>
            <a:r>
              <a:rPr lang="cs-CZ" sz="2000" b="1" i="1" dirty="0" smtClean="0">
                <a:solidFill>
                  <a:schemeClr val="accent1">
                    <a:lumMod val="75000"/>
                  </a:schemeClr>
                </a:solidFill>
              </a:rPr>
              <a:t/>
            </a:r>
            <a:br>
              <a:rPr lang="cs-CZ" sz="2000" b="1" i="1" dirty="0" smtClean="0">
                <a:solidFill>
                  <a:schemeClr val="accent1">
                    <a:lumMod val="75000"/>
                  </a:schemeClr>
                </a:solidFill>
              </a:rPr>
            </a:br>
            <a:r>
              <a:rPr lang="cs-CZ" b="1" i="1" dirty="0" smtClean="0">
                <a:solidFill>
                  <a:schemeClr val="accent1">
                    <a:lumMod val="75000"/>
                  </a:schemeClr>
                </a:solidFill>
              </a:rPr>
              <a:t>– teoretický background navržené výuky – </a:t>
            </a:r>
            <a:br>
              <a:rPr lang="cs-CZ" b="1" i="1" dirty="0" smtClean="0">
                <a:solidFill>
                  <a:schemeClr val="accent1">
                    <a:lumMod val="75000"/>
                  </a:schemeClr>
                </a:solidFill>
              </a:rPr>
            </a:br>
            <a:r>
              <a:rPr lang="cs-CZ" b="1" i="1" dirty="0" smtClean="0">
                <a:solidFill>
                  <a:schemeClr val="accent1">
                    <a:lumMod val="75000"/>
                  </a:schemeClr>
                </a:solidFill>
              </a:rPr>
              <a:t/>
            </a:r>
            <a:br>
              <a:rPr lang="cs-CZ" b="1" i="1" dirty="0" smtClean="0">
                <a:solidFill>
                  <a:schemeClr val="accent1">
                    <a:lumMod val="75000"/>
                  </a:schemeClr>
                </a:solidFill>
              </a:rPr>
            </a:br>
            <a:r>
              <a:rPr lang="cs-CZ" sz="2700" dirty="0" smtClean="0">
                <a:solidFill>
                  <a:schemeClr val="accent6">
                    <a:lumMod val="75000"/>
                  </a:schemeClr>
                </a:solidFill>
              </a:rPr>
              <a:t>(</a:t>
            </a:r>
            <a:r>
              <a:rPr lang="cs-CZ" sz="2700" dirty="0">
                <a:solidFill>
                  <a:schemeClr val="accent6">
                    <a:lumMod val="75000"/>
                  </a:schemeClr>
                </a:solidFill>
              </a:rPr>
              <a:t>Lze uvést též na počátku prezentace </a:t>
            </a:r>
            <a:r>
              <a:rPr lang="cs-CZ" sz="2700" dirty="0" smtClean="0">
                <a:solidFill>
                  <a:schemeClr val="accent6">
                    <a:lumMod val="75000"/>
                  </a:schemeClr>
                </a:solidFill>
              </a:rPr>
              <a:t>po představení koncepce hodiny.)</a:t>
            </a:r>
            <a:r>
              <a:rPr lang="cs-CZ" sz="2700" dirty="0">
                <a:solidFill>
                  <a:schemeClr val="tx1">
                    <a:lumMod val="95000"/>
                    <a:lumOff val="5000"/>
                  </a:schemeClr>
                </a:solidFill>
              </a:rPr>
              <a:t/>
            </a:r>
            <a:br>
              <a:rPr lang="cs-CZ" sz="2700" dirty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245524" y="3671051"/>
            <a:ext cx="9403080" cy="2920941"/>
          </a:xfrm>
        </p:spPr>
        <p:txBody>
          <a:bodyPr>
            <a:normAutofit/>
          </a:bodyPr>
          <a:lstStyle/>
          <a:p>
            <a:r>
              <a:rPr lang="cs-CZ" sz="2400" dirty="0">
                <a:solidFill>
                  <a:srgbClr val="0070C0"/>
                </a:solidFill>
              </a:rPr>
              <a:t>Uvedení použitých zdrojů </a:t>
            </a:r>
            <a:r>
              <a:rPr lang="cs-CZ" sz="2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při koncipování výuky a seznámení s relevantními odbornými a metodickými oporami. </a:t>
            </a:r>
            <a:r>
              <a:rPr lang="cs-CZ" sz="2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Touto částí </a:t>
            </a:r>
            <a:r>
              <a:rPr lang="cs-CZ" sz="2400" dirty="0" smtClean="0">
                <a:solidFill>
                  <a:schemeClr val="accent1">
                    <a:lumMod val="75000"/>
                  </a:schemeClr>
                </a:solidFill>
              </a:rPr>
              <a:t>prokazujete svoji orientaci v problematice</a:t>
            </a:r>
            <a:r>
              <a:rPr lang="cs-CZ" sz="2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, - tedy to z čeho vycházíte (z čeho jste s to vycházet)</a:t>
            </a:r>
          </a:p>
          <a:p>
            <a:r>
              <a:rPr lang="cs-CZ" sz="2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Měla by být zastoupeny jak </a:t>
            </a:r>
            <a:r>
              <a:rPr lang="cs-CZ" sz="2400" dirty="0" smtClean="0">
                <a:solidFill>
                  <a:schemeClr val="accent1">
                    <a:lumMod val="75000"/>
                  </a:schemeClr>
                </a:solidFill>
              </a:rPr>
              <a:t>oborově odborné, tak didaktické zdroje</a:t>
            </a:r>
            <a:r>
              <a:rPr lang="cs-CZ" sz="2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.</a:t>
            </a:r>
          </a:p>
          <a:p>
            <a:pPr marL="0" indent="0">
              <a:buNone/>
            </a:pPr>
            <a:endParaRPr lang="cs-CZ" sz="240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L="0" indent="0">
              <a:buNone/>
            </a:pPr>
            <a:r>
              <a:rPr lang="cs-CZ" sz="2400" dirty="0" smtClean="0">
                <a:solidFill>
                  <a:srgbClr val="C00000"/>
                </a:solidFill>
              </a:rPr>
              <a:t>Odborné prameny, které didakticky zpracováváte        </a:t>
            </a:r>
            <a:r>
              <a:rPr lang="cs-CZ" sz="2400" dirty="0" smtClean="0">
                <a:solidFill>
                  <a:srgbClr val="7030A0"/>
                </a:solidFill>
              </a:rPr>
              <a:t>např. metodiky</a:t>
            </a:r>
            <a:endParaRPr lang="cs-CZ" sz="2400" dirty="0">
              <a:solidFill>
                <a:srgbClr val="7030A0"/>
              </a:solidFill>
            </a:endParaRPr>
          </a:p>
        </p:txBody>
      </p:sp>
      <p:sp>
        <p:nvSpPr>
          <p:cNvPr id="4" name="Šipka dolů 3"/>
          <p:cNvSpPr/>
          <p:nvPr/>
        </p:nvSpPr>
        <p:spPr>
          <a:xfrm rot="2610341">
            <a:off x="5594465" y="5225392"/>
            <a:ext cx="390698" cy="44057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5" name="Šipka dolů 4"/>
          <p:cNvSpPr/>
          <p:nvPr/>
        </p:nvSpPr>
        <p:spPr>
          <a:xfrm rot="20145313">
            <a:off x="8329354" y="5283580"/>
            <a:ext cx="374072" cy="324197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301050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3600" dirty="0" smtClean="0">
                <a:solidFill>
                  <a:schemeClr val="accent6">
                    <a:lumMod val="75000"/>
                  </a:schemeClr>
                </a:solidFill>
              </a:rPr>
              <a:t>Závěr (fakultativně)</a:t>
            </a:r>
            <a:endParaRPr lang="cs-CZ" sz="3600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Formulovaný s ohledem na cíl prezentace.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444855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3600" dirty="0" smtClean="0">
                <a:solidFill>
                  <a:schemeClr val="accent6">
                    <a:lumMod val="75000"/>
                  </a:schemeClr>
                </a:solidFill>
              </a:rPr>
              <a:t>Zdroje (explicitně) použité v prezentaci </a:t>
            </a:r>
            <a:endParaRPr lang="cs-CZ" sz="3600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N</a:t>
            </a:r>
            <a:r>
              <a:rPr lang="cs-CZ" dirty="0" smtClean="0"/>
              <a:t>apříklad též bibliografické údaje k obrázkům, grafům atd.</a:t>
            </a:r>
          </a:p>
          <a:p>
            <a:r>
              <a:rPr lang="cs-CZ" dirty="0" smtClean="0"/>
              <a:t>Vše dle normy ČSN ISO 690 (žádné prosté odkazy na internetové stránky)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021891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Obsah prezentace (dle </a:t>
            </a:r>
            <a:r>
              <a:rPr lang="cs-CZ" dirty="0" err="1" smtClean="0"/>
              <a:t>info</a:t>
            </a:r>
            <a:r>
              <a:rPr lang="cs-CZ" dirty="0" smtClean="0"/>
              <a:t> na webu)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lvl="0"/>
            <a:r>
              <a:rPr lang="cs-CZ" b="1" i="1" dirty="0" smtClean="0">
                <a:solidFill>
                  <a:srgbClr val="C00000"/>
                </a:solidFill>
              </a:rPr>
              <a:t>Úvod</a:t>
            </a:r>
            <a:r>
              <a:rPr lang="cs-CZ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: Uvedení tematického okruhu, specifikace dílčího </a:t>
            </a:r>
            <a:r>
              <a:rPr lang="cs-CZ" dirty="0" smtClean="0">
                <a:solidFill>
                  <a:srgbClr val="0070C0"/>
                </a:solidFill>
              </a:rPr>
              <a:t>tématu výuky</a:t>
            </a:r>
            <a:r>
              <a:rPr lang="cs-CZ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, </a:t>
            </a:r>
            <a:r>
              <a:rPr lang="cs-CZ" dirty="0" smtClean="0">
                <a:solidFill>
                  <a:srgbClr val="0070C0"/>
                </a:solidFill>
              </a:rPr>
              <a:t>formulace cílů </a:t>
            </a:r>
            <a:r>
              <a:rPr lang="cs-CZ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vyučovací jednotky.</a:t>
            </a:r>
          </a:p>
          <a:p>
            <a:pPr lvl="0"/>
            <a:r>
              <a:rPr lang="cs-CZ" b="1" i="1" dirty="0" smtClean="0">
                <a:solidFill>
                  <a:srgbClr val="C00000"/>
                </a:solidFill>
              </a:rPr>
              <a:t>Koncepce a rozfázování</a:t>
            </a:r>
            <a:r>
              <a:rPr lang="cs-CZ" dirty="0" smtClean="0">
                <a:solidFill>
                  <a:srgbClr val="C00000"/>
                </a:solidFill>
              </a:rPr>
              <a:t>: </a:t>
            </a:r>
            <a:r>
              <a:rPr lang="cs-CZ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Představení </a:t>
            </a:r>
            <a:r>
              <a:rPr lang="cs-CZ" dirty="0" smtClean="0">
                <a:solidFill>
                  <a:srgbClr val="0070C0"/>
                </a:solidFill>
              </a:rPr>
              <a:t>koncepce plánované výuky </a:t>
            </a:r>
            <a:r>
              <a:rPr lang="cs-CZ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a rozčlenění výuky do fází,  obeznámení s plánovanými metodami a postupy.</a:t>
            </a:r>
          </a:p>
          <a:p>
            <a:pPr lvl="0"/>
            <a:r>
              <a:rPr lang="cs-CZ" b="1" i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Aktivita</a:t>
            </a:r>
            <a:r>
              <a:rPr lang="cs-CZ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: Seznámení s jednou klíčovou </a:t>
            </a:r>
            <a:r>
              <a:rPr lang="cs-CZ" dirty="0" smtClean="0">
                <a:solidFill>
                  <a:srgbClr val="0070C0"/>
                </a:solidFill>
              </a:rPr>
              <a:t>vzdělávací aktivitou</a:t>
            </a:r>
            <a:r>
              <a:rPr lang="cs-CZ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, jež je nezbytná pro naplnění či vyhodnocení naplnění cílů výuky;</a:t>
            </a:r>
          </a:p>
          <a:p>
            <a:pPr lvl="0"/>
            <a:r>
              <a:rPr lang="cs-CZ" b="1" i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Ukázka</a:t>
            </a:r>
            <a:r>
              <a:rPr lang="cs-CZ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: </a:t>
            </a:r>
            <a:r>
              <a:rPr lang="cs-CZ" dirty="0" smtClean="0">
                <a:solidFill>
                  <a:srgbClr val="0070C0"/>
                </a:solidFill>
              </a:rPr>
              <a:t>představení didaktického prvku </a:t>
            </a:r>
            <a:r>
              <a:rPr lang="cs-CZ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uplatněného při interakci se žáky (obrázek, schéma, část pracovního listu, komentovaný odkaz na video apod.)</a:t>
            </a:r>
          </a:p>
          <a:p>
            <a:pPr lvl="0"/>
            <a:r>
              <a:rPr lang="cs-CZ" b="1" i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Evaluace</a:t>
            </a:r>
            <a:r>
              <a:rPr lang="cs-CZ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: </a:t>
            </a:r>
            <a:r>
              <a:rPr lang="cs-CZ" dirty="0" smtClean="0">
                <a:solidFill>
                  <a:srgbClr val="0070C0"/>
                </a:solidFill>
              </a:rPr>
              <a:t>Návrh evaluace žáků </a:t>
            </a:r>
            <a:r>
              <a:rPr lang="cs-CZ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a návrh možností zhodnocení proběhlé výuky;</a:t>
            </a:r>
          </a:p>
          <a:p>
            <a:pPr lvl="0"/>
            <a:r>
              <a:rPr lang="cs-CZ" b="1" i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Zdroje</a:t>
            </a:r>
            <a:r>
              <a:rPr lang="cs-CZ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: </a:t>
            </a:r>
            <a:r>
              <a:rPr lang="cs-CZ" dirty="0" smtClean="0">
                <a:solidFill>
                  <a:srgbClr val="0070C0"/>
                </a:solidFill>
              </a:rPr>
              <a:t>Uvedení použitých zdrojů </a:t>
            </a:r>
            <a:r>
              <a:rPr lang="cs-CZ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při koncipování výuky a seznámení s relevantními odbornými a metodickými oporami. 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618835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Bližší </a:t>
            </a:r>
            <a:r>
              <a:rPr lang="cs-CZ" dirty="0" err="1" smtClean="0"/>
              <a:t>info</a:t>
            </a:r>
            <a:r>
              <a:rPr lang="cs-CZ" dirty="0" smtClean="0"/>
              <a:t> k naplnění prezentace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972382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361162" y="1528175"/>
            <a:ext cx="9144000" cy="3469709"/>
          </a:xfrm>
        </p:spPr>
        <p:txBody>
          <a:bodyPr>
            <a:normAutofit fontScale="90000"/>
          </a:bodyPr>
          <a:lstStyle/>
          <a:p>
            <a:r>
              <a:rPr lang="cs-CZ" dirty="0"/>
              <a:t/>
            </a:r>
            <a:br>
              <a:rPr lang="cs-CZ" dirty="0"/>
            </a:br>
            <a:r>
              <a:rPr lang="cs-CZ" dirty="0" smtClean="0"/>
              <a:t>Identifikace studenta</a:t>
            </a:r>
            <a:br>
              <a:rPr lang="cs-CZ" dirty="0" smtClean="0"/>
            </a:br>
            <a:r>
              <a:rPr lang="cs-CZ" dirty="0" smtClean="0"/>
              <a:t/>
            </a:r>
            <a:br>
              <a:rPr lang="cs-CZ" dirty="0" smtClean="0"/>
            </a:br>
            <a:r>
              <a:rPr lang="cs-CZ" dirty="0" smtClean="0"/>
              <a:t>Identifikace tématu</a:t>
            </a:r>
            <a:br>
              <a:rPr lang="cs-CZ" dirty="0" smtClean="0"/>
            </a:b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248428" y="367192"/>
            <a:ext cx="9144000" cy="1655762"/>
          </a:xfrm>
        </p:spPr>
        <p:txBody>
          <a:bodyPr>
            <a:normAutofit/>
          </a:bodyPr>
          <a:lstStyle/>
          <a:p>
            <a:r>
              <a:rPr lang="cs-CZ" sz="4400" i="1" dirty="0" smtClean="0">
                <a:solidFill>
                  <a:schemeClr val="accent6">
                    <a:lumMod val="75000"/>
                  </a:schemeClr>
                </a:solidFill>
              </a:rPr>
              <a:t>Úvodní strana (doporučená)</a:t>
            </a:r>
            <a:endParaRPr lang="cs-CZ" sz="4400" i="1" dirty="0">
              <a:solidFill>
                <a:schemeClr val="accent6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31864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263259"/>
          </a:xfrm>
        </p:spPr>
        <p:txBody>
          <a:bodyPr>
            <a:normAutofit fontScale="90000"/>
          </a:bodyPr>
          <a:lstStyle/>
          <a:p>
            <a:r>
              <a:rPr lang="cs-CZ" i="1" dirty="0" smtClean="0">
                <a:solidFill>
                  <a:schemeClr val="accent6">
                    <a:lumMod val="75000"/>
                  </a:schemeClr>
                </a:solidFill>
              </a:rPr>
              <a:t>Obsah/Osnova (a cíl) prezentace </a:t>
            </a:r>
            <a:r>
              <a:rPr lang="cs-CZ" i="1" dirty="0">
                <a:solidFill>
                  <a:schemeClr val="accent6">
                    <a:lumMod val="75000"/>
                  </a:schemeClr>
                </a:solidFill>
              </a:rPr>
              <a:t>(doporučená)</a:t>
            </a:r>
            <a:br>
              <a:rPr lang="cs-CZ" i="1" dirty="0">
                <a:solidFill>
                  <a:schemeClr val="accent6">
                    <a:lumMod val="75000"/>
                  </a:schemeClr>
                </a:solidFill>
              </a:rPr>
            </a:br>
            <a:endParaRPr lang="cs-CZ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Cíl/záměr prezentace:</a:t>
            </a:r>
          </a:p>
          <a:p>
            <a:pPr marL="0" indent="0">
              <a:buNone/>
            </a:pPr>
            <a:endParaRPr lang="cs-CZ" dirty="0" smtClean="0"/>
          </a:p>
          <a:p>
            <a:r>
              <a:rPr lang="cs-CZ" dirty="0" smtClean="0"/>
              <a:t>Osnova prezentace:</a:t>
            </a:r>
          </a:p>
          <a:p>
            <a:pPr lvl="1"/>
            <a:r>
              <a:rPr lang="cs-CZ" dirty="0" smtClean="0"/>
              <a:t>1)</a:t>
            </a:r>
          </a:p>
          <a:p>
            <a:pPr lvl="1"/>
            <a:r>
              <a:rPr lang="cs-CZ" dirty="0" smtClean="0"/>
              <a:t>2)</a:t>
            </a:r>
          </a:p>
          <a:p>
            <a:pPr lvl="1"/>
            <a:r>
              <a:rPr lang="cs-CZ" dirty="0" smtClean="0"/>
              <a:t>3) ….</a:t>
            </a:r>
          </a:p>
          <a:p>
            <a:pPr lvl="1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668009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3600" b="1" i="1" dirty="0" smtClean="0">
                <a:solidFill>
                  <a:srgbClr val="0070C0"/>
                </a:solidFill>
              </a:rPr>
              <a:t>Úvod</a:t>
            </a:r>
            <a:endParaRPr lang="cs-CZ" dirty="0">
              <a:solidFill>
                <a:srgbClr val="0070C0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>
                <a:solidFill>
                  <a:schemeClr val="tx1">
                    <a:lumMod val="95000"/>
                    <a:lumOff val="5000"/>
                  </a:schemeClr>
                </a:solidFill>
              </a:rPr>
              <a:t>Uvedení tematického okruhu, specifikace dílčího </a:t>
            </a:r>
            <a:r>
              <a:rPr lang="cs-CZ" dirty="0">
                <a:solidFill>
                  <a:srgbClr val="0070C0"/>
                </a:solidFill>
              </a:rPr>
              <a:t>tématu výuky</a:t>
            </a:r>
            <a:r>
              <a:rPr lang="cs-CZ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</a:t>
            </a:r>
            <a:r>
              <a:rPr lang="cs-CZ" dirty="0">
                <a:solidFill>
                  <a:srgbClr val="0070C0"/>
                </a:solidFill>
              </a:rPr>
              <a:t>formulace cílů </a:t>
            </a:r>
            <a:r>
              <a:rPr lang="cs-CZ" dirty="0">
                <a:solidFill>
                  <a:schemeClr val="tx1">
                    <a:lumMod val="95000"/>
                    <a:lumOff val="5000"/>
                  </a:schemeClr>
                </a:solidFill>
              </a:rPr>
              <a:t>vyučovací </a:t>
            </a:r>
            <a:r>
              <a:rPr lang="cs-CZ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jednotky:</a:t>
            </a:r>
          </a:p>
          <a:p>
            <a:pPr marL="0" indent="0">
              <a:buNone/>
            </a:pPr>
            <a:endParaRPr lang="cs-CZ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r>
              <a:rPr lang="cs-CZ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Představení tématu, jeho vazba ke kurikulu a jeho vzdělávací potenciál</a:t>
            </a:r>
          </a:p>
          <a:p>
            <a:r>
              <a:rPr lang="cs-CZ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Cíle výuky (např. kognitivní/afektivní/psychomotorické – viz např. </a:t>
            </a:r>
            <a:r>
              <a:rPr lang="cs-CZ" dirty="0" smtClean="0">
                <a:solidFill>
                  <a:schemeClr val="tx1">
                    <a:lumMod val="95000"/>
                    <a:lumOff val="5000"/>
                  </a:schemeClr>
                </a:solidFill>
                <a:hlinkClick r:id="rId2"/>
              </a:rPr>
              <a:t>zde</a:t>
            </a:r>
            <a:r>
              <a:rPr lang="cs-CZ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)</a:t>
            </a:r>
            <a:br>
              <a:rPr lang="cs-CZ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00195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640697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cs-CZ" sz="4000" b="1" i="1" dirty="0" smtClean="0">
                <a:solidFill>
                  <a:srgbClr val="0070C0"/>
                </a:solidFill>
              </a:rPr>
              <a:t>Koncepce a rozfázování</a:t>
            </a:r>
            <a:r>
              <a:rPr lang="cs-CZ" sz="4000" dirty="0" smtClean="0">
                <a:solidFill>
                  <a:srgbClr val="0070C0"/>
                </a:solidFill>
              </a:rPr>
              <a:t>:</a:t>
            </a:r>
            <a:endParaRPr lang="cs-CZ" sz="6000" dirty="0">
              <a:solidFill>
                <a:srgbClr val="0070C0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>
                <a:solidFill>
                  <a:schemeClr val="tx1">
                    <a:lumMod val="95000"/>
                    <a:lumOff val="5000"/>
                  </a:schemeClr>
                </a:solidFill>
              </a:rPr>
              <a:t>Představení </a:t>
            </a:r>
            <a:r>
              <a:rPr lang="cs-CZ" dirty="0">
                <a:solidFill>
                  <a:srgbClr val="0070C0"/>
                </a:solidFill>
              </a:rPr>
              <a:t>koncepce plánované výuky </a:t>
            </a:r>
            <a:endParaRPr lang="cs-CZ" dirty="0"/>
          </a:p>
          <a:p>
            <a:pPr lvl="1"/>
            <a:r>
              <a:rPr lang="cs-CZ" dirty="0" smtClean="0"/>
              <a:t>představa o plánované výuce, seznámení s odborným a didaktickým teoretickým pozadím; </a:t>
            </a:r>
          </a:p>
          <a:p>
            <a:pPr lvl="1"/>
            <a:r>
              <a:rPr lang="cs-CZ" dirty="0" smtClean="0"/>
              <a:t>Pojmová, operační a mezioborová analýza a zdůvodnění zvolených cílů (blíže viz např. </a:t>
            </a:r>
            <a:r>
              <a:rPr lang="cs-CZ" dirty="0" smtClean="0">
                <a:hlinkClick r:id="rId2"/>
              </a:rPr>
              <a:t>zde</a:t>
            </a:r>
            <a:r>
              <a:rPr lang="cs-CZ" dirty="0" smtClean="0"/>
              <a:t>)</a:t>
            </a:r>
          </a:p>
          <a:p>
            <a:pPr lvl="1"/>
            <a:endParaRPr lang="cs-CZ" dirty="0" smtClean="0"/>
          </a:p>
          <a:p>
            <a:r>
              <a:rPr lang="cs-CZ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a </a:t>
            </a:r>
            <a:r>
              <a:rPr lang="cs-CZ" dirty="0">
                <a:solidFill>
                  <a:schemeClr val="tx1">
                    <a:lumMod val="95000"/>
                    <a:lumOff val="5000"/>
                  </a:schemeClr>
                </a:solidFill>
              </a:rPr>
              <a:t>rozčlenění výuky do fází,  obeznámení s plánovanými metodami a postupy.</a:t>
            </a:r>
            <a:r>
              <a:rPr lang="cs-CZ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/>
            </a:r>
            <a:br>
              <a:rPr lang="cs-CZ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781643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32155"/>
          </a:xfrm>
        </p:spPr>
        <p:txBody>
          <a:bodyPr>
            <a:normAutofit/>
          </a:bodyPr>
          <a:lstStyle/>
          <a:p>
            <a:pPr algn="ctr"/>
            <a:r>
              <a:rPr lang="cs-CZ" sz="4000" b="1" i="1" dirty="0" smtClean="0">
                <a:solidFill>
                  <a:srgbClr val="0070C0"/>
                </a:solidFill>
              </a:rPr>
              <a:t>Aktivita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301923"/>
            <a:ext cx="10515600" cy="5339945"/>
          </a:xfrm>
        </p:spPr>
        <p:txBody>
          <a:bodyPr>
            <a:normAutofit lnSpcReduction="10000"/>
          </a:bodyPr>
          <a:lstStyle/>
          <a:p>
            <a:r>
              <a:rPr lang="cs-CZ" dirty="0">
                <a:solidFill>
                  <a:schemeClr val="tx1">
                    <a:lumMod val="95000"/>
                    <a:lumOff val="5000"/>
                  </a:schemeClr>
                </a:solidFill>
              </a:rPr>
              <a:t>Seznámení s jednou klíčovou </a:t>
            </a:r>
            <a:r>
              <a:rPr lang="cs-CZ" dirty="0">
                <a:solidFill>
                  <a:srgbClr val="0070C0"/>
                </a:solidFill>
              </a:rPr>
              <a:t>vzdělávací aktivitou</a:t>
            </a:r>
            <a:r>
              <a:rPr lang="cs-CZ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jež je </a:t>
            </a:r>
            <a:r>
              <a:rPr lang="cs-CZ" dirty="0" smtClean="0">
                <a:solidFill>
                  <a:srgbClr val="0070C0"/>
                </a:solidFill>
              </a:rPr>
              <a:t>nezbytná či zásadní</a:t>
            </a:r>
            <a:r>
              <a:rPr lang="cs-CZ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cs-CZ" dirty="0">
                <a:solidFill>
                  <a:schemeClr val="tx1">
                    <a:lumMod val="95000"/>
                    <a:lumOff val="5000"/>
                  </a:schemeClr>
                </a:solidFill>
              </a:rPr>
              <a:t>pro naplnění či vyhodnocení naplnění cílů výuky</a:t>
            </a:r>
            <a:r>
              <a:rPr lang="cs-CZ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;</a:t>
            </a:r>
          </a:p>
          <a:p>
            <a:r>
              <a:rPr lang="cs-CZ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Pokud sledujeme třífázový model učení </a:t>
            </a:r>
            <a:r>
              <a:rPr lang="cs-CZ" dirty="0" smtClean="0"/>
              <a:t>E-U-R, doporučujeme zde zvolit aktivitu druhé fáze, tedy fáze </a:t>
            </a:r>
            <a:r>
              <a:rPr lang="cs-CZ" i="1" dirty="0" smtClean="0"/>
              <a:t>uvědomění</a:t>
            </a:r>
            <a:r>
              <a:rPr lang="cs-CZ" dirty="0" smtClean="0"/>
              <a:t>; jde tedy o aktivity související s </a:t>
            </a:r>
            <a:r>
              <a:rPr lang="pt-BR" dirty="0" smtClean="0"/>
              <a:t>expozic</a:t>
            </a:r>
            <a:r>
              <a:rPr lang="cs-CZ" dirty="0" smtClean="0"/>
              <a:t>í</a:t>
            </a:r>
            <a:r>
              <a:rPr lang="pt-BR" dirty="0" smtClean="0"/>
              <a:t> a fixac</a:t>
            </a:r>
            <a:r>
              <a:rPr lang="cs-CZ" dirty="0" smtClean="0"/>
              <a:t>í</a:t>
            </a:r>
            <a:r>
              <a:rPr lang="pt-BR" dirty="0" smtClean="0"/>
              <a:t> </a:t>
            </a:r>
            <a:r>
              <a:rPr lang="cs-CZ" dirty="0" smtClean="0"/>
              <a:t>vzdělávacích obsahů (učební látky); lze využít ovšem též aktivity fází evokace a reflexe, pokud jsou tyto aktivy zásadní pro splnění cílů hodiny. (Více k E-U-R </a:t>
            </a:r>
            <a:r>
              <a:rPr lang="cs-CZ" dirty="0" smtClean="0">
                <a:hlinkClick r:id="rId2"/>
              </a:rPr>
              <a:t>zde</a:t>
            </a:r>
            <a:r>
              <a:rPr lang="cs-CZ" dirty="0" smtClean="0"/>
              <a:t>.)</a:t>
            </a:r>
          </a:p>
          <a:p>
            <a:r>
              <a:rPr lang="cs-CZ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Může jít např.</a:t>
            </a:r>
          </a:p>
          <a:p>
            <a:pPr lvl="1"/>
            <a:r>
              <a:rPr lang="cs-CZ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O výklad (rozbor jeho struktury, popis jeho průběhu …)</a:t>
            </a:r>
          </a:p>
          <a:p>
            <a:pPr lvl="1"/>
            <a:r>
              <a:rPr lang="cs-CZ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Didaktická práce s pracovním listem, s textovou ukázkou (I.N.S.E.R.T., podvojné čtení, čtení s otázkami atd.)</a:t>
            </a:r>
          </a:p>
          <a:p>
            <a:pPr lvl="1"/>
            <a:r>
              <a:rPr lang="cs-CZ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Dialogické formy výuky (diskuse, debata)</a:t>
            </a:r>
          </a:p>
          <a:p>
            <a:pPr lvl="1"/>
            <a:r>
              <a:rPr lang="cs-CZ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Postupy projektového vyučování atd. (více např. </a:t>
            </a:r>
            <a:r>
              <a:rPr lang="cs-CZ" dirty="0" smtClean="0">
                <a:solidFill>
                  <a:schemeClr val="tx1">
                    <a:lumMod val="95000"/>
                    <a:lumOff val="5000"/>
                  </a:schemeClr>
                </a:solidFill>
                <a:hlinkClick r:id="rId3"/>
              </a:rPr>
              <a:t>RVP.cz</a:t>
            </a:r>
            <a:r>
              <a:rPr lang="cs-CZ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, </a:t>
            </a:r>
            <a:r>
              <a:rPr lang="cs-CZ" dirty="0" smtClean="0">
                <a:solidFill>
                  <a:schemeClr val="tx1">
                    <a:lumMod val="95000"/>
                    <a:lumOff val="5000"/>
                  </a:schemeClr>
                </a:solidFill>
                <a:hlinkClick r:id="rId4"/>
              </a:rPr>
              <a:t>Občankáři.cz</a:t>
            </a:r>
            <a:r>
              <a:rPr lang="cs-CZ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, </a:t>
            </a:r>
            <a:r>
              <a:rPr lang="cs-CZ" dirty="0" smtClean="0">
                <a:solidFill>
                  <a:schemeClr val="tx1">
                    <a:lumMod val="95000"/>
                    <a:lumOff val="5000"/>
                  </a:schemeClr>
                </a:solidFill>
                <a:hlinkClick r:id="rId5"/>
              </a:rPr>
              <a:t>COV</a:t>
            </a:r>
            <a:r>
              <a:rPr lang="cs-CZ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, </a:t>
            </a:r>
            <a:r>
              <a:rPr lang="cs-CZ" dirty="0" smtClean="0">
                <a:solidFill>
                  <a:schemeClr val="tx1">
                    <a:lumMod val="95000"/>
                    <a:lumOff val="5000"/>
                  </a:schemeClr>
                </a:solidFill>
                <a:hlinkClick r:id="rId6"/>
              </a:rPr>
              <a:t>Respekt nebolí</a:t>
            </a:r>
            <a:r>
              <a:rPr lang="cs-CZ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, </a:t>
            </a:r>
            <a:r>
              <a:rPr lang="cs-CZ" dirty="0" smtClean="0">
                <a:solidFill>
                  <a:schemeClr val="tx1">
                    <a:lumMod val="95000"/>
                    <a:lumOff val="5000"/>
                  </a:schemeClr>
                </a:solidFill>
                <a:hlinkClick r:id="rId7"/>
              </a:rPr>
              <a:t>http://dumy.cz/</a:t>
            </a:r>
            <a:r>
              <a:rPr lang="cs-CZ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)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309259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4000" b="1" dirty="0" smtClean="0">
                <a:solidFill>
                  <a:srgbClr val="0070C0"/>
                </a:solidFill>
              </a:rPr>
              <a:t>Ukázka</a:t>
            </a:r>
            <a:r>
              <a:rPr lang="cs-CZ" sz="4000" b="1" dirty="0">
                <a:solidFill>
                  <a:srgbClr val="0070C0"/>
                </a:solidFill>
              </a:rPr>
              <a:t> </a:t>
            </a:r>
            <a:r>
              <a:rPr lang="cs-CZ" sz="4000" b="1" dirty="0" smtClean="0">
                <a:solidFill>
                  <a:srgbClr val="0070C0"/>
                </a:solidFill>
              </a:rPr>
              <a:t>interaktivního didaktického prvku</a:t>
            </a:r>
            <a:endParaRPr lang="cs-CZ" sz="6000" b="1" dirty="0">
              <a:solidFill>
                <a:srgbClr val="0070C0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>
                <a:solidFill>
                  <a:srgbClr val="0070C0"/>
                </a:solidFill>
              </a:rPr>
              <a:t>představení </a:t>
            </a:r>
            <a:r>
              <a:rPr lang="cs-CZ" dirty="0" smtClean="0">
                <a:solidFill>
                  <a:srgbClr val="0070C0"/>
                </a:solidFill>
              </a:rPr>
              <a:t>didaktického </a:t>
            </a:r>
            <a:r>
              <a:rPr lang="cs-CZ" dirty="0">
                <a:solidFill>
                  <a:srgbClr val="0070C0"/>
                </a:solidFill>
              </a:rPr>
              <a:t>prvku </a:t>
            </a:r>
            <a:r>
              <a:rPr lang="cs-CZ" dirty="0">
                <a:solidFill>
                  <a:schemeClr val="tx1">
                    <a:lumMod val="95000"/>
                    <a:lumOff val="5000"/>
                  </a:schemeClr>
                </a:solidFill>
              </a:rPr>
              <a:t>uplatněného při interakci se žáky (obrázek, schéma, </a:t>
            </a:r>
            <a:r>
              <a:rPr lang="cs-CZ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ukázka čteného textu s komentářem, část </a:t>
            </a:r>
            <a:r>
              <a:rPr lang="cs-CZ" dirty="0">
                <a:solidFill>
                  <a:schemeClr val="tx1">
                    <a:lumMod val="95000"/>
                    <a:lumOff val="5000"/>
                  </a:schemeClr>
                </a:solidFill>
              </a:rPr>
              <a:t>pracovního listu, </a:t>
            </a:r>
            <a:r>
              <a:rPr lang="cs-CZ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imaginární situace, formulované otázky, komentovaný </a:t>
            </a:r>
            <a:r>
              <a:rPr lang="cs-CZ" dirty="0">
                <a:solidFill>
                  <a:schemeClr val="tx1">
                    <a:lumMod val="95000"/>
                    <a:lumOff val="5000"/>
                  </a:schemeClr>
                </a:solidFill>
              </a:rPr>
              <a:t>odkaz na video apod</a:t>
            </a:r>
            <a:r>
              <a:rPr lang="cs-CZ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.)</a:t>
            </a:r>
          </a:p>
          <a:p>
            <a:r>
              <a:rPr lang="cs-CZ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Doporučujeme, aby tento </a:t>
            </a:r>
            <a:r>
              <a:rPr lang="cs-CZ" dirty="0" smtClean="0">
                <a:solidFill>
                  <a:srgbClr val="0070C0"/>
                </a:solidFill>
              </a:rPr>
              <a:t>prvek</a:t>
            </a:r>
            <a:r>
              <a:rPr lang="cs-CZ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souvisel s prezentovanou </a:t>
            </a:r>
            <a:r>
              <a:rPr lang="cs-CZ" dirty="0" smtClean="0">
                <a:solidFill>
                  <a:srgbClr val="0070C0"/>
                </a:solidFill>
              </a:rPr>
              <a:t>klíčovou aktivitu </a:t>
            </a:r>
            <a:r>
              <a:rPr lang="cs-CZ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výuky (předchozí snímek)</a:t>
            </a:r>
          </a:p>
          <a:p>
            <a:r>
              <a:rPr lang="cs-CZ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Mělo by tedy jít o didaktický prvek, se kterým se žáci/studenti přímo setkají.</a:t>
            </a:r>
          </a:p>
          <a:p>
            <a:r>
              <a:rPr lang="cs-CZ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(Zde by měl být s to student/studentka předvést způsob, jakým by komunikoval se žáky)</a:t>
            </a:r>
            <a:br>
              <a:rPr lang="cs-CZ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0088967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968</TotalTime>
  <Words>449</Words>
  <Application>Microsoft Office PowerPoint</Application>
  <PresentationFormat>Širokoúhlá obrazovka</PresentationFormat>
  <Paragraphs>59</Paragraphs>
  <Slides>13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13</vt:i4>
      </vt:variant>
    </vt:vector>
  </HeadingPairs>
  <TitlesOfParts>
    <vt:vector size="17" baseType="lpstr">
      <vt:lpstr>Arial</vt:lpstr>
      <vt:lpstr>Calibri</vt:lpstr>
      <vt:lpstr>Calibri Light</vt:lpstr>
      <vt:lpstr>Motiv Office</vt:lpstr>
      <vt:lpstr>Možná doporučení pro tvorbu prezentací  k didaktické části SZZk </vt:lpstr>
      <vt:lpstr>Obsah prezentace (dle info na webu)</vt:lpstr>
      <vt:lpstr>Bližší info k naplnění prezentace</vt:lpstr>
      <vt:lpstr> Identifikace studenta  Identifikace tématu </vt:lpstr>
      <vt:lpstr>Obsah/Osnova (a cíl) prezentace (doporučená) </vt:lpstr>
      <vt:lpstr>Úvod</vt:lpstr>
      <vt:lpstr>Koncepce a rozfázování:</vt:lpstr>
      <vt:lpstr>Aktivita</vt:lpstr>
      <vt:lpstr>Ukázka interaktivního didaktického prvku</vt:lpstr>
      <vt:lpstr>Evaluace a reflexe výuky</vt:lpstr>
      <vt:lpstr>Zdroje/prameny využité ve výuce  – teoretický background navržené výuky –   (Lze uvést též na počátku prezentace po představení koncepce hodiny.) </vt:lpstr>
      <vt:lpstr>Závěr (fakultativně)</vt:lpstr>
      <vt:lpstr>Zdroje (explicitně) použité v prezentaci </vt:lpstr>
    </vt:vector>
  </TitlesOfParts>
  <Company>PedF Univerzita Karlova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Identifikace studenta  Identifikace tématu</dc:title>
  <dc:creator>uzivatel</dc:creator>
  <cp:lastModifiedBy>Jana</cp:lastModifiedBy>
  <cp:revision>17</cp:revision>
  <dcterms:created xsi:type="dcterms:W3CDTF">2019-12-04T09:42:06Z</dcterms:created>
  <dcterms:modified xsi:type="dcterms:W3CDTF">2020-10-06T20:09:18Z</dcterms:modified>
</cp:coreProperties>
</file>