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7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ára Daďová" initials="K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B8266-8B1F-43DF-97BA-0122B69E6EE6}" type="datetimeFigureOut">
              <a:rPr lang="cs-CZ" smtClean="0"/>
              <a:t>23.02.2021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5FF06-4C86-4240-B63E-696AF82CB5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39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1F0C0F32-463D-406C-989C-C47785AA249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2832FCD-FD07-4F3C-9AF7-BD2E24D012EA}" type="slidenum">
              <a:rPr lang="en-GB" altLang="cs-CZ"/>
              <a:pPr>
                <a:spcBef>
                  <a:spcPct val="0"/>
                </a:spcBef>
              </a:pPr>
              <a:t>2</a:t>
            </a:fld>
            <a:endParaRPr lang="en-GB" altLang="cs-CZ"/>
          </a:p>
        </p:txBody>
      </p:sp>
      <p:sp>
        <p:nvSpPr>
          <p:cNvPr id="24579" name="Rectangle 1">
            <a:extLst>
              <a:ext uri="{FF2B5EF4-FFF2-40B4-BE49-F238E27FC236}">
                <a16:creationId xmlns:a16="http://schemas.microsoft.com/office/drawing/2014/main" id="{AE85AEC2-1E83-45D1-B015-E176A11070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9C4BE36F-8C41-4493-9E7B-8D44F3F1EA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1DB20D50-EDFC-4E00-9284-B955BC2EE83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317C335-1A1B-4852-AD20-88B1AC327A91}" type="slidenum">
              <a:rPr lang="en-GB" altLang="cs-CZ"/>
              <a:pPr>
                <a:spcBef>
                  <a:spcPct val="0"/>
                </a:spcBef>
              </a:pPr>
              <a:t>11</a:t>
            </a:fld>
            <a:endParaRPr lang="en-GB" altLang="cs-CZ"/>
          </a:p>
        </p:txBody>
      </p:sp>
      <p:sp>
        <p:nvSpPr>
          <p:cNvPr id="43011" name="Rectangle 1">
            <a:extLst>
              <a:ext uri="{FF2B5EF4-FFF2-40B4-BE49-F238E27FC236}">
                <a16:creationId xmlns:a16="http://schemas.microsoft.com/office/drawing/2014/main" id="{9B6C13A7-FD72-4D2F-90D4-B1F4F371E4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2" name="Rectangle 2">
            <a:extLst>
              <a:ext uri="{FF2B5EF4-FFF2-40B4-BE49-F238E27FC236}">
                <a16:creationId xmlns:a16="http://schemas.microsoft.com/office/drawing/2014/main" id="{77528833-8F47-45D2-B1CB-D4822F8491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9F2265A2-BDD9-43DB-98CE-4FC24B11C30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0C00AED-9745-46EA-9F02-7E7ECCA49FDB}" type="slidenum">
              <a:rPr lang="en-GB" altLang="cs-CZ"/>
              <a:pPr>
                <a:spcBef>
                  <a:spcPct val="0"/>
                </a:spcBef>
              </a:pPr>
              <a:t>3</a:t>
            </a:fld>
            <a:endParaRPr lang="en-GB" altLang="cs-CZ"/>
          </a:p>
        </p:txBody>
      </p:sp>
      <p:sp>
        <p:nvSpPr>
          <p:cNvPr id="25603" name="Rectangle 1">
            <a:extLst>
              <a:ext uri="{FF2B5EF4-FFF2-40B4-BE49-F238E27FC236}">
                <a16:creationId xmlns:a16="http://schemas.microsoft.com/office/drawing/2014/main" id="{E2078E61-5724-45B2-860C-B6C3966E96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18269805-32A4-41CB-B639-4F81DB7D15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158A535A-A294-428A-800A-420772968DE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51DD66E-9537-45E4-8F19-36E23726113B}" type="slidenum">
              <a:rPr lang="en-GB" altLang="cs-CZ"/>
              <a:pPr>
                <a:spcBef>
                  <a:spcPct val="0"/>
                </a:spcBef>
              </a:pPr>
              <a:t>4</a:t>
            </a:fld>
            <a:endParaRPr lang="en-GB" altLang="cs-CZ"/>
          </a:p>
        </p:txBody>
      </p:sp>
      <p:sp>
        <p:nvSpPr>
          <p:cNvPr id="26627" name="Rectangle 1">
            <a:extLst>
              <a:ext uri="{FF2B5EF4-FFF2-40B4-BE49-F238E27FC236}">
                <a16:creationId xmlns:a16="http://schemas.microsoft.com/office/drawing/2014/main" id="{257A2F73-47BF-4F42-B79C-1B787F285A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4F713E87-249D-4109-BADE-BDC81C7262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719F99F9-F047-430A-8FD0-2FEC0DC9D2B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65909C0-52BF-466D-9DE2-7075ADC107BA}" type="slidenum">
              <a:rPr lang="en-GB" altLang="cs-CZ"/>
              <a:pPr>
                <a:spcBef>
                  <a:spcPct val="0"/>
                </a:spcBef>
              </a:pPr>
              <a:t>5</a:t>
            </a:fld>
            <a:endParaRPr lang="en-GB" altLang="cs-CZ"/>
          </a:p>
        </p:txBody>
      </p:sp>
      <p:sp>
        <p:nvSpPr>
          <p:cNvPr id="27651" name="Rectangle 1">
            <a:extLst>
              <a:ext uri="{FF2B5EF4-FFF2-40B4-BE49-F238E27FC236}">
                <a16:creationId xmlns:a16="http://schemas.microsoft.com/office/drawing/2014/main" id="{30BC11FF-00BA-4A90-9F75-525629B98C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2" name="Rectangle 2">
            <a:extLst>
              <a:ext uri="{FF2B5EF4-FFF2-40B4-BE49-F238E27FC236}">
                <a16:creationId xmlns:a16="http://schemas.microsoft.com/office/drawing/2014/main" id="{4CECD474-5578-42BE-94E7-A2F1A91AE4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CDB304BD-6E19-4908-9419-C964E89A446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93C1DC6-BC1E-4E0D-9857-702A42C3F0E1}" type="slidenum">
              <a:rPr lang="en-GB" altLang="cs-CZ"/>
              <a:pPr>
                <a:spcBef>
                  <a:spcPct val="0"/>
                </a:spcBef>
              </a:pPr>
              <a:t>6</a:t>
            </a:fld>
            <a:endParaRPr lang="en-GB" altLang="cs-CZ"/>
          </a:p>
        </p:txBody>
      </p:sp>
      <p:sp>
        <p:nvSpPr>
          <p:cNvPr id="30723" name="Rectangle 1">
            <a:extLst>
              <a:ext uri="{FF2B5EF4-FFF2-40B4-BE49-F238E27FC236}">
                <a16:creationId xmlns:a16="http://schemas.microsoft.com/office/drawing/2014/main" id="{617CEA80-2BF6-4861-B883-A9E5C733DD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079812EA-85E1-4712-ADAA-3BE8756920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F34D3134-B296-47C4-8194-74DF73E8EE1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A00725E-04F8-414E-834C-FA7236B55880}" type="slidenum">
              <a:rPr lang="en-GB" altLang="cs-CZ"/>
              <a:pPr>
                <a:spcBef>
                  <a:spcPct val="0"/>
                </a:spcBef>
              </a:pPr>
              <a:t>7</a:t>
            </a:fld>
            <a:endParaRPr lang="en-GB" altLang="cs-CZ"/>
          </a:p>
        </p:txBody>
      </p:sp>
      <p:sp>
        <p:nvSpPr>
          <p:cNvPr id="31747" name="Rectangle 1">
            <a:extLst>
              <a:ext uri="{FF2B5EF4-FFF2-40B4-BE49-F238E27FC236}">
                <a16:creationId xmlns:a16="http://schemas.microsoft.com/office/drawing/2014/main" id="{D202683C-31B0-40B9-93C6-B1B09B3ADA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>
            <a:extLst>
              <a:ext uri="{FF2B5EF4-FFF2-40B4-BE49-F238E27FC236}">
                <a16:creationId xmlns:a16="http://schemas.microsoft.com/office/drawing/2014/main" id="{8F8DFF0C-B181-41F8-AB40-10D01C17BE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0A0609F6-D2F5-47CA-9C44-DE786430EC5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B629D46-6EDD-4762-B4B2-F18BDBED862B}" type="slidenum">
              <a:rPr lang="en-GB" altLang="cs-CZ"/>
              <a:pPr>
                <a:spcBef>
                  <a:spcPct val="0"/>
                </a:spcBef>
              </a:pPr>
              <a:t>8</a:t>
            </a:fld>
            <a:endParaRPr lang="en-GB" altLang="cs-CZ"/>
          </a:p>
        </p:txBody>
      </p:sp>
      <p:sp>
        <p:nvSpPr>
          <p:cNvPr id="36867" name="Rectangle 1">
            <a:extLst>
              <a:ext uri="{FF2B5EF4-FFF2-40B4-BE49-F238E27FC236}">
                <a16:creationId xmlns:a16="http://schemas.microsoft.com/office/drawing/2014/main" id="{9C999692-5035-443C-A5F8-2E374D264E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8" name="Rectangle 2">
            <a:extLst>
              <a:ext uri="{FF2B5EF4-FFF2-40B4-BE49-F238E27FC236}">
                <a16:creationId xmlns:a16="http://schemas.microsoft.com/office/drawing/2014/main" id="{181B0E88-2F08-4BBC-B4A1-EBFCF6741B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51CD096B-6DC1-4212-A19B-06D561D010A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5D83C16-627F-48D9-ACBE-A84A9891B8B8}" type="slidenum">
              <a:rPr lang="en-GB" altLang="cs-CZ"/>
              <a:pPr>
                <a:spcBef>
                  <a:spcPct val="0"/>
                </a:spcBef>
              </a:pPr>
              <a:t>9</a:t>
            </a:fld>
            <a:endParaRPr lang="en-GB" altLang="cs-CZ"/>
          </a:p>
        </p:txBody>
      </p:sp>
      <p:sp>
        <p:nvSpPr>
          <p:cNvPr id="37891" name="Rectangle 1">
            <a:extLst>
              <a:ext uri="{FF2B5EF4-FFF2-40B4-BE49-F238E27FC236}">
                <a16:creationId xmlns:a16="http://schemas.microsoft.com/office/drawing/2014/main" id="{DE250384-CDED-40D7-9BF7-853E3F9604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2" name="Rectangle 2">
            <a:extLst>
              <a:ext uri="{FF2B5EF4-FFF2-40B4-BE49-F238E27FC236}">
                <a16:creationId xmlns:a16="http://schemas.microsoft.com/office/drawing/2014/main" id="{A2EBE6D5-D6EB-46E2-B2AE-69645005C8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B6BF5891-663D-46AF-BE49-76D0D1CF55B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B8A0309-A31B-491F-8FEB-A6A88CDEB08A}" type="slidenum">
              <a:rPr lang="en-GB" altLang="cs-CZ"/>
              <a:pPr>
                <a:spcBef>
                  <a:spcPct val="0"/>
                </a:spcBef>
              </a:pPr>
              <a:t>10</a:t>
            </a:fld>
            <a:endParaRPr lang="en-GB" altLang="cs-CZ"/>
          </a:p>
        </p:txBody>
      </p:sp>
      <p:sp>
        <p:nvSpPr>
          <p:cNvPr id="38915" name="Rectangle 1">
            <a:extLst>
              <a:ext uri="{FF2B5EF4-FFF2-40B4-BE49-F238E27FC236}">
                <a16:creationId xmlns:a16="http://schemas.microsoft.com/office/drawing/2014/main" id="{B40537C8-1DE4-43E3-B0EB-298824C0A6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6" name="Rectangle 2">
            <a:extLst>
              <a:ext uri="{FF2B5EF4-FFF2-40B4-BE49-F238E27FC236}">
                <a16:creationId xmlns:a16="http://schemas.microsoft.com/office/drawing/2014/main" id="{FCB988D5-6E35-4838-9FE5-206EAB0985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1" y="609601"/>
            <a:ext cx="10361084" cy="114141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5484" y="1981201"/>
            <a:ext cx="5080000" cy="19796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5484" y="4113213"/>
            <a:ext cx="5080000" cy="1981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14CF142-407E-4983-846A-C9DA03BA899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ECCCC0B-42E3-47F5-9067-248F2CE61C4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C25BC62-FC3E-4E67-A723-98E45E202CD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BE6169-D0F9-4D2C-B8A6-878EFD34FC47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981123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  <p:sldLayoutId id="2147483669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K9Gg164Bsw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s://www.youtube.com/watch?v=Q6HnFuzSJdQ" TargetMode="External"/><Relationship Id="rId4" Type="http://schemas.openxmlformats.org/officeDocument/2006/relationships/hyperlink" Target="https://www.youtube.com/watch?v=zOzsjEmjjHs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97427F-11FF-4274-AA93-01B8AD7BB1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5235" y="768626"/>
            <a:ext cx="8204890" cy="3153279"/>
          </a:xfrm>
        </p:spPr>
        <p:txBody>
          <a:bodyPr>
            <a:normAutofit/>
          </a:bodyPr>
          <a:lstStyle/>
          <a:p>
            <a:r>
              <a:rPr lang="cs-CZ" sz="6000" b="1" dirty="0"/>
              <a:t>Komunikace s osobami se specifickými potřebami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F53764-9295-4377-8BA0-45BECBEB6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6590" y="4544758"/>
            <a:ext cx="7197726" cy="1405467"/>
          </a:xfrm>
        </p:spPr>
        <p:txBody>
          <a:bodyPr>
            <a:noAutofit/>
          </a:bodyPr>
          <a:lstStyle/>
          <a:p>
            <a:pPr algn="l"/>
            <a:r>
              <a:rPr lang="cs-CZ" sz="2800" dirty="0" err="1"/>
              <a:t>Phdr.</a:t>
            </a:r>
            <a:r>
              <a:rPr lang="cs-CZ" sz="2800" dirty="0"/>
              <a:t> Klára </a:t>
            </a:r>
            <a:r>
              <a:rPr lang="cs-CZ" sz="2800" dirty="0" err="1"/>
              <a:t>daďová</a:t>
            </a:r>
            <a:r>
              <a:rPr lang="cs-CZ" sz="2800" dirty="0"/>
              <a:t>, </a:t>
            </a:r>
            <a:r>
              <a:rPr lang="cs-CZ" sz="2800" dirty="0" err="1"/>
              <a:t>ph.d.</a:t>
            </a:r>
            <a:endParaRPr lang="cs-CZ" sz="2800" dirty="0"/>
          </a:p>
          <a:p>
            <a:pPr algn="l"/>
            <a:r>
              <a:rPr lang="cs-CZ" sz="2800" dirty="0"/>
              <a:t>Katedra </a:t>
            </a:r>
            <a:r>
              <a:rPr lang="cs-CZ" sz="2800" dirty="0" err="1"/>
              <a:t>ztv</a:t>
            </a:r>
            <a:r>
              <a:rPr lang="cs-CZ" sz="2800" dirty="0"/>
              <a:t> a </a:t>
            </a:r>
            <a:r>
              <a:rPr lang="cs-CZ" sz="2800" dirty="0" err="1"/>
              <a:t>tvl</a:t>
            </a:r>
            <a:endParaRPr lang="cs-CZ" sz="2800" dirty="0"/>
          </a:p>
          <a:p>
            <a:pPr algn="l"/>
            <a:r>
              <a:rPr lang="cs-CZ" sz="2800" dirty="0"/>
              <a:t>Uk </a:t>
            </a:r>
            <a:r>
              <a:rPr lang="cs-CZ" sz="2800" dirty="0" err="1"/>
              <a:t>ftvs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48038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>
            <a:extLst>
              <a:ext uri="{FF2B5EF4-FFF2-40B4-BE49-F238E27FC236}">
                <a16:creationId xmlns:a16="http://schemas.microsoft.com/office/drawing/2014/main" id="{ADF9361A-508A-4154-B519-FDC6691E8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800" y="304801"/>
            <a:ext cx="10871200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FF9900"/>
              </a:buClr>
              <a:buFont typeface="Arial" panose="020B0604020202020204" pitchFamily="34" charset="0"/>
              <a:buNone/>
            </a:pPr>
            <a:r>
              <a:rPr lang="en-GB" altLang="cs-CZ" sz="2800">
                <a:solidFill>
                  <a:srgbClr val="FF9900"/>
                </a:solidFill>
                <a:latin typeface="Arial" panose="020B0604020202020204" pitchFamily="34" charset="0"/>
              </a:rPr>
              <a:t>Co </a:t>
            </a:r>
            <a:r>
              <a:rPr lang="cs-CZ" altLang="cs-CZ" sz="2800">
                <a:solidFill>
                  <a:srgbClr val="FF9900"/>
                </a:solidFill>
                <a:latin typeface="Arial" panose="020B0604020202020204" pitchFamily="34" charset="0"/>
              </a:rPr>
              <a:t>mi sport p</a:t>
            </a:r>
            <a:r>
              <a:rPr lang="en-GB" altLang="cs-CZ" sz="2800">
                <a:solidFill>
                  <a:srgbClr val="FF9900"/>
                </a:solidFill>
                <a:latin typeface="Arial" panose="020B0604020202020204" pitchFamily="34" charset="0"/>
              </a:rPr>
              <a:t>řináší</a:t>
            </a:r>
            <a:r>
              <a:rPr lang="cs-CZ" altLang="cs-CZ" sz="2800">
                <a:solidFill>
                  <a:srgbClr val="FF9900"/>
                </a:solidFill>
                <a:latin typeface="Arial" panose="020B0604020202020204" pitchFamily="34" charset="0"/>
              </a:rPr>
              <a:t>? Proč jsem začala sportovat?</a:t>
            </a:r>
            <a:endParaRPr lang="en-GB" altLang="cs-CZ" sz="2800">
              <a:solidFill>
                <a:srgbClr val="FF9900"/>
              </a:solidFill>
              <a:latin typeface="Arial" panose="020B0604020202020204" pitchFamily="34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30011F64-3704-4A2C-BA81-38A3CB0D0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52" y="1125538"/>
            <a:ext cx="7776633" cy="3787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har char="–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har char="–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har char="»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  <a:buFont typeface="Times New Roman" panose="02020603050405020304" pitchFamily="18" charset="0"/>
              <a:buNone/>
            </a:pPr>
            <a:r>
              <a:rPr lang="en-GB" altLang="cs-CZ" sz="2400" b="1">
                <a:solidFill>
                  <a:srgbClr val="FFFF99"/>
                </a:solidFill>
              </a:rPr>
              <a:t> </a:t>
            </a:r>
            <a:r>
              <a:rPr lang="cs-CZ" altLang="cs-CZ" sz="2400">
                <a:solidFill>
                  <a:srgbClr val="FFFF99"/>
                </a:solidFill>
              </a:rPr>
              <a:t>„ </a:t>
            </a:r>
            <a:r>
              <a:rPr lang="cs-CZ" altLang="cs-CZ" sz="2400" i="1">
                <a:solidFill>
                  <a:srgbClr val="FFFF99"/>
                </a:solidFill>
              </a:rPr>
              <a:t>Sport je nedílnou součástí mého života, věnovala jsem se mu jako zdravá, kdy jsem od 6 let až do úrazu ve 22 letech hrála házenou. Sport nebo jakákoli PA mi zlepšuje fyzickou kondici, kterou potřebuji každý den, neboť se musím několikrát přesunout z pohovky na vozík a obráceně, anebo přesuny do auta a samotná jízda na vozíku. Dále mě naplňuje psychicky, naprostý pocit uspokojení se dostavuje ve chvíli, kdy se sice cítím na pokraji svých sil. Ale z dobře odvedené sportovní aktivity, z kvalitního sportovního výkonu mám opravdovou radost, vnitřně dobrý pocit</a:t>
            </a:r>
            <a:r>
              <a:rPr lang="cs-CZ" altLang="cs-CZ" sz="2400">
                <a:solidFill>
                  <a:srgbClr val="FFFF99"/>
                </a:solidFill>
              </a:rPr>
              <a:t>.“ </a:t>
            </a:r>
            <a:endParaRPr lang="en-GB" altLang="cs-CZ" sz="2400">
              <a:solidFill>
                <a:srgbClr val="FFFF99"/>
              </a:solidFill>
            </a:endParaRP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A7D3A7D6-82EA-4B3F-AA9C-7030F41A1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3351" y="6092826"/>
            <a:ext cx="1552326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FFFFFF"/>
              </a:buClr>
              <a:buFont typeface="Times New Roman" panose="02020603050405020304" pitchFamily="18" charset="0"/>
              <a:buNone/>
            </a:pPr>
            <a:r>
              <a:rPr lang="en-GB" altLang="cs-CZ" sz="1600">
                <a:solidFill>
                  <a:srgbClr val="FFFFFF"/>
                </a:solidFill>
              </a:rPr>
              <a:t>(</a:t>
            </a:r>
            <a:r>
              <a:rPr lang="cs-CZ" altLang="cs-CZ" sz="1600">
                <a:solidFill>
                  <a:srgbClr val="FFFFFF"/>
                </a:solidFill>
              </a:rPr>
              <a:t>Fesslová</a:t>
            </a:r>
            <a:r>
              <a:rPr lang="en-GB" altLang="cs-CZ" sz="1600">
                <a:solidFill>
                  <a:srgbClr val="FFFFFF"/>
                </a:solidFill>
              </a:rPr>
              <a:t>, 200</a:t>
            </a:r>
            <a:r>
              <a:rPr lang="cs-CZ" altLang="cs-CZ" sz="1600">
                <a:solidFill>
                  <a:srgbClr val="FFFFFF"/>
                </a:solidFill>
              </a:rPr>
              <a:t>8</a:t>
            </a:r>
            <a:r>
              <a:rPr lang="en-GB" altLang="cs-CZ" sz="1600">
                <a:solidFill>
                  <a:srgbClr val="FFFFFF"/>
                </a:solidFill>
              </a:rPr>
              <a:t>)</a:t>
            </a:r>
          </a:p>
        </p:txBody>
      </p:sp>
      <p:pic>
        <p:nvPicPr>
          <p:cNvPr id="17413" name="Picture 2">
            <a:extLst>
              <a:ext uri="{FF2B5EF4-FFF2-40B4-BE49-F238E27FC236}">
                <a16:creationId xmlns:a16="http://schemas.microsoft.com/office/drawing/2014/main" id="{D430F37C-F0CC-44E6-9735-D2C8DFCFE4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3301" y="1412876"/>
            <a:ext cx="3060700" cy="3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Text Box 4">
            <a:extLst>
              <a:ext uri="{FF2B5EF4-FFF2-40B4-BE49-F238E27FC236}">
                <a16:creationId xmlns:a16="http://schemas.microsoft.com/office/drawing/2014/main" id="{74B32FEB-456F-4624-8398-67663E87D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1167" y="4513264"/>
            <a:ext cx="2802467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FFFFFF"/>
              </a:buClr>
              <a:buFont typeface="Times New Roman" panose="02020603050405020304" pitchFamily="18" charset="0"/>
              <a:buNone/>
            </a:pPr>
            <a:r>
              <a:rPr lang="en-GB" altLang="cs-CZ" sz="1000">
                <a:solidFill>
                  <a:srgbClr val="FFFFFF"/>
                </a:solidFill>
              </a:rPr>
              <a:t>http://img.radio.cz/pictures/c/sport/fesslova_jana.jpg</a:t>
            </a:r>
          </a:p>
        </p:txBody>
      </p:sp>
    </p:spTree>
    <p:extLst>
      <p:ext uri="{BB962C8B-B14F-4D97-AF65-F5344CB8AC3E}">
        <p14:creationId xmlns:p14="http://schemas.microsoft.com/office/powerpoint/2010/main" val="41736843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>
            <a:extLst>
              <a:ext uri="{FF2B5EF4-FFF2-40B4-BE49-F238E27FC236}">
                <a16:creationId xmlns:a16="http://schemas.microsoft.com/office/drawing/2014/main" id="{9009A16E-6AC9-4CA8-869E-625047E84B1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06400" y="762000"/>
            <a:ext cx="11379200" cy="5732463"/>
          </a:xfrm>
        </p:spPr>
        <p:txBody>
          <a:bodyPr anchor="t"/>
          <a:lstStyle/>
          <a:p>
            <a:pPr marL="341313" indent="-341313" algn="l">
              <a:lnSpc>
                <a:spcPct val="100000"/>
              </a:lnSpc>
              <a:spcBef>
                <a:spcPts val="600"/>
              </a:spcBef>
              <a:buClr>
                <a:srgbClr val="FFFF99"/>
              </a:buClr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400">
                <a:solidFill>
                  <a:srgbClr val="FFFF99"/>
                </a:solidFill>
              </a:rPr>
              <a:t>	„</a:t>
            </a:r>
            <a:r>
              <a:rPr lang="en-GB" altLang="cs-CZ" sz="2400" i="1">
                <a:solidFill>
                  <a:srgbClr val="FFFF99"/>
                </a:solidFill>
              </a:rPr>
              <a:t>Sportuji již dva roky, dělám atletiku, sledge hokej, a lyžuji. Velkým vzorem jsou mi ostatní lidé s postižením, zejména chlapci od nás z oddílu sledge hokeje. Když jsem s nimi na ledě, jdu do toho naplno, jako do každého sportu. Mám spoustu zážitků a baví mě vyhrávat.</a:t>
            </a:r>
            <a:r>
              <a:rPr lang="en-GB" altLang="cs-CZ" sz="2400">
                <a:solidFill>
                  <a:srgbClr val="FFFF99"/>
                </a:solidFill>
              </a:rPr>
              <a:t>“ (Vojta, 13 let, DMO)</a:t>
            </a:r>
          </a:p>
          <a:p>
            <a:pPr marL="341313" indent="-341313" algn="l">
              <a:lnSpc>
                <a:spcPct val="100000"/>
              </a:lnSpc>
              <a:spcBef>
                <a:spcPts val="600"/>
              </a:spcBef>
              <a:buClr>
                <a:srgbClr val="FFFF99"/>
              </a:buClr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altLang="cs-CZ" sz="2400">
              <a:solidFill>
                <a:srgbClr val="FFFF99"/>
              </a:solidFill>
            </a:endParaRPr>
          </a:p>
          <a:p>
            <a:pPr marL="341313" indent="-341313" algn="l">
              <a:lnSpc>
                <a:spcPct val="100000"/>
              </a:lnSpc>
              <a:spcBef>
                <a:spcPts val="600"/>
              </a:spcBef>
              <a:buClr>
                <a:srgbClr val="FFFF99"/>
              </a:buClr>
              <a:tabLst>
                <a:tab pos="341313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400">
                <a:solidFill>
                  <a:srgbClr val="FFFF99"/>
                </a:solidFill>
              </a:rPr>
              <a:t>   </a:t>
            </a:r>
            <a:r>
              <a:rPr lang="en-GB" altLang="cs-CZ" sz="2400">
                <a:solidFill>
                  <a:srgbClr val="99FF99"/>
                </a:solidFill>
              </a:rPr>
              <a:t>„</a:t>
            </a:r>
            <a:r>
              <a:rPr lang="en-GB" altLang="cs-CZ" sz="2400" i="1">
                <a:solidFill>
                  <a:srgbClr val="99FF99"/>
                </a:solidFill>
              </a:rPr>
              <a:t>Je postižený. Kvůli obrně, kterou prodělal v dětství, je dokázaný na invalidní vozík, neovládá ruce a nohy, špatně mluví. Všichni na něj mluvili jako na dítě, i když už byl v pubertě, mnozí jím pohrdali, někteří jej litovali. Byl odkázán na pomoc rodičů a čas trávil u televize. Pak se objevila boccia. Je to sport, něco jako petanque. Docela mu to šlo. Jel na mistrovství do Španělska a za rok i do New Yorku. A najednou byl ten mrzák, co se mu všichni smáli, nejzcestovalejším člověkem z celé vesnice</a:t>
            </a:r>
            <a:r>
              <a:rPr lang="en-GB" altLang="cs-CZ" sz="2400">
                <a:solidFill>
                  <a:srgbClr val="99FF99"/>
                </a:solidFill>
              </a:rPr>
              <a:t>“.  			             (Rudolfová: Osudu navzdory, 2000)</a:t>
            </a:r>
          </a:p>
        </p:txBody>
      </p:sp>
    </p:spTree>
    <p:extLst>
      <p:ext uri="{BB962C8B-B14F-4D97-AF65-F5344CB8AC3E}">
        <p14:creationId xmlns:p14="http://schemas.microsoft.com/office/powerpoint/2010/main" val="5522211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DECFE5C5-3912-4F97-A15E-99B32B4C9F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204789"/>
            <a:ext cx="10363200" cy="581025"/>
          </a:xfrm>
        </p:spPr>
        <p:txBody>
          <a:bodyPr/>
          <a:lstStyle/>
          <a:p>
            <a:pPr>
              <a:lnSpc>
                <a:spcPct val="100000"/>
              </a:lnSpc>
              <a:buClr>
                <a:srgbClr val="FF9900"/>
              </a:buClr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cs-CZ" sz="3200">
                <a:solidFill>
                  <a:srgbClr val="FF9900"/>
                </a:solidFill>
                <a:latin typeface="Arial" panose="020B0604020202020204" pitchFamily="34" charset="0"/>
              </a:rPr>
              <a:t>Psychologie handicapu</a:t>
            </a: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4D9A14B1-38E3-42EC-979C-6891DCE0F0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8000" y="1371600"/>
            <a:ext cx="11176000" cy="4953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700"/>
              </a:spcBef>
              <a:buClr>
                <a:srgbClr val="FFFF99"/>
              </a:buClr>
              <a:buFont typeface="Times New Roman" panose="02020603050405020304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i="1">
                <a:solidFill>
                  <a:srgbClr val="FFFF99"/>
                </a:solidFill>
              </a:rPr>
              <a:t> </a:t>
            </a:r>
          </a:p>
        </p:txBody>
      </p:sp>
      <p:sp>
        <p:nvSpPr>
          <p:cNvPr id="3076" name="Text Box 3">
            <a:extLst>
              <a:ext uri="{FF2B5EF4-FFF2-40B4-BE49-F238E27FC236}">
                <a16:creationId xmlns:a16="http://schemas.microsoft.com/office/drawing/2014/main" id="{3BA44F60-F94F-4E77-8B9A-5B8C6DB50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" y="990601"/>
            <a:ext cx="11379200" cy="5080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  <a:buFont typeface="Times New Roman" panose="02020603050405020304" pitchFamily="18" charset="0"/>
              <a:buNone/>
            </a:pP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-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závažná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změna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zdravotního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stavu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se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vždy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odrazí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v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psychice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  <a:buFont typeface="Times New Roman" panose="02020603050405020304" pitchFamily="18" charset="0"/>
              <a:buNone/>
            </a:pP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-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zdravotní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postižení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působí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na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vývoj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všech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jejích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složek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 (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poznávací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,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rozumové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,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emocionální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,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volní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atd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.) 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vliv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na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osobnost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  <a:buFont typeface="Times New Roman" panose="02020603050405020304" pitchFamily="18" charset="0"/>
              <a:buNone/>
            </a:pP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-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rozdílné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působení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dle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doby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vzniku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: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FF99"/>
              </a:buClr>
              <a:buFont typeface="Times New Roman" panose="02020603050405020304" pitchFamily="18" charset="0"/>
              <a:buNone/>
            </a:pPr>
            <a:endParaRPr lang="en-GB" altLang="cs-CZ" sz="2400" i="1" dirty="0">
              <a:solidFill>
                <a:srgbClr val="FFFF99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  <a:buFont typeface="Times New Roman" panose="02020603050405020304" pitchFamily="18" charset="0"/>
              <a:buNone/>
            </a:pPr>
            <a:r>
              <a:rPr lang="en-GB" altLang="cs-CZ" sz="2400" u="sng" dirty="0">
                <a:solidFill>
                  <a:srgbClr val="FFFF99"/>
                </a:solidFill>
                <a:latin typeface="+mn-lt"/>
              </a:rPr>
              <a:t>VROZENÉ POSTIŹENÍ (= </a:t>
            </a:r>
            <a:r>
              <a:rPr lang="en-GB" altLang="cs-CZ" sz="2400" u="sng" dirty="0" err="1">
                <a:solidFill>
                  <a:srgbClr val="FFFF99"/>
                </a:solidFill>
                <a:latin typeface="+mn-lt"/>
              </a:rPr>
              <a:t>dítě</a:t>
            </a:r>
            <a:r>
              <a:rPr lang="en-GB" altLang="cs-CZ" sz="2400" u="sng" dirty="0">
                <a:solidFill>
                  <a:srgbClr val="FFFF99"/>
                </a:solidFill>
                <a:latin typeface="+mn-lt"/>
              </a:rPr>
              <a:t>)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</a:pP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limitace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v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možnostech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vlastní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aktivity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-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změněný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vývoj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,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méně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zkušeností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a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podnětů</a:t>
            </a:r>
            <a:endParaRPr lang="en-GB" altLang="cs-CZ" sz="2400" dirty="0">
              <a:solidFill>
                <a:srgbClr val="FFFF99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</a:pP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v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hlavní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roli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rodina</a:t>
            </a:r>
            <a:endParaRPr lang="en-GB" altLang="cs-CZ" sz="2400" dirty="0">
              <a:solidFill>
                <a:srgbClr val="FFFF99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</a:pP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v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kolektivu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vrstevníků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často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zakouší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své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omezení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a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selhávání</a:t>
            </a:r>
            <a:endParaRPr lang="en-GB" altLang="cs-CZ" sz="2400" dirty="0">
              <a:solidFill>
                <a:srgbClr val="FFFF99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</a:pP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od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raného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věku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se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adaptuje</a:t>
            </a:r>
            <a:endParaRPr lang="en-GB" altLang="cs-CZ" sz="2400" dirty="0">
              <a:solidFill>
                <a:srgbClr val="FFFF99"/>
              </a:solidFill>
              <a:latin typeface="+mn-lt"/>
            </a:endParaRPr>
          </a:p>
          <a:p>
            <a:pPr>
              <a:lnSpc>
                <a:spcPct val="170000"/>
              </a:lnSpc>
              <a:spcBef>
                <a:spcPct val="0"/>
              </a:spcBef>
              <a:buClr>
                <a:srgbClr val="FFFF99"/>
              </a:buClr>
              <a:buFont typeface="Times New Roman" panose="02020603050405020304" pitchFamily="18" charset="0"/>
              <a:buNone/>
            </a:pPr>
            <a:r>
              <a:rPr lang="en-GB" altLang="cs-CZ" sz="2400" u="sng" dirty="0" err="1">
                <a:solidFill>
                  <a:srgbClr val="FFFF99"/>
                </a:solidFill>
                <a:latin typeface="+mn-lt"/>
              </a:rPr>
              <a:t>ZíSKANÉ</a:t>
            </a:r>
            <a:r>
              <a:rPr lang="en-GB" altLang="cs-CZ" sz="2400" u="sng" dirty="0">
                <a:solidFill>
                  <a:srgbClr val="FFFF99"/>
                </a:solidFill>
                <a:latin typeface="+mn-lt"/>
              </a:rPr>
              <a:t> POSTIŹENÍ (= </a:t>
            </a:r>
            <a:r>
              <a:rPr lang="en-GB" altLang="cs-CZ" sz="2400" u="sng" dirty="0" err="1">
                <a:solidFill>
                  <a:srgbClr val="FFFF99"/>
                </a:solidFill>
                <a:latin typeface="+mn-lt"/>
              </a:rPr>
              <a:t>dospělý</a:t>
            </a:r>
            <a:r>
              <a:rPr lang="en-GB" altLang="cs-CZ" sz="2400" u="sng" dirty="0">
                <a:solidFill>
                  <a:srgbClr val="FFFF99"/>
                </a:solidFill>
                <a:latin typeface="+mn-lt"/>
              </a:rPr>
              <a:t>)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</a:pP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vývoj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méně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zasažen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</a:pP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duševní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trauma -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velké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nároky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na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adaptaci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,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vyrovnání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se s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handicapem</a:t>
            </a:r>
            <a:endParaRPr lang="en-GB" altLang="cs-CZ" sz="2400" dirty="0">
              <a:solidFill>
                <a:srgbClr val="FFFF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4235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3CAE5D2D-44E4-462C-8FBC-8558A9E865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2285" y="220664"/>
            <a:ext cx="10847916" cy="1069975"/>
          </a:xfrm>
        </p:spPr>
        <p:txBody>
          <a:bodyPr/>
          <a:lstStyle/>
          <a:p>
            <a:pPr>
              <a:lnSpc>
                <a:spcPct val="100000"/>
              </a:lnSpc>
              <a:buClr>
                <a:srgbClr val="FF9900"/>
              </a:buClr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cs-CZ" sz="3200">
                <a:solidFill>
                  <a:srgbClr val="FF9900"/>
                </a:solidFill>
                <a:latin typeface="Arial" panose="020B0604020202020204" pitchFamily="34" charset="0"/>
              </a:rPr>
              <a:t>Fáze psychické krize člověka těžce nemocného či postiženého </a:t>
            </a:r>
            <a:r>
              <a:rPr lang="en-GB" altLang="cs-CZ" sz="2000">
                <a:solidFill>
                  <a:srgbClr val="FF9900"/>
                </a:solidFill>
                <a:latin typeface="Arial" panose="020B0604020202020204" pitchFamily="34" charset="0"/>
              </a:rPr>
              <a:t>(nebo rodičů dítěte se ZP)</a:t>
            </a: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599833AF-6899-4113-BDFF-924D57AB91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8000" y="1371600"/>
            <a:ext cx="11176000" cy="4953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700"/>
              </a:spcBef>
              <a:buClr>
                <a:srgbClr val="FFFF99"/>
              </a:buClr>
              <a:buFont typeface="Times New Roman" panose="02020603050405020304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i="1">
                <a:solidFill>
                  <a:srgbClr val="FFFF99"/>
                </a:solidFill>
              </a:rPr>
              <a:t> </a:t>
            </a:r>
          </a:p>
        </p:txBody>
      </p:sp>
      <p:sp>
        <p:nvSpPr>
          <p:cNvPr id="4100" name="Text Box 3">
            <a:extLst>
              <a:ext uri="{FF2B5EF4-FFF2-40B4-BE49-F238E27FC236}">
                <a16:creationId xmlns:a16="http://schemas.microsoft.com/office/drawing/2014/main" id="{70FB429E-8CA1-49DC-B454-5D2BBCAEE6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353" y="1484313"/>
            <a:ext cx="10363201" cy="44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8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ts val="7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FFFFFF"/>
              </a:buClr>
            </a:pPr>
            <a:r>
              <a:rPr lang="en-GB" altLang="cs-CZ" sz="2400" dirty="0">
                <a:solidFill>
                  <a:srgbClr val="FFFFFF"/>
                </a:solidFill>
              </a:rPr>
              <a:t> </a:t>
            </a:r>
            <a:r>
              <a:rPr lang="en-GB" altLang="cs-CZ" sz="2400" b="1" dirty="0" err="1">
                <a:solidFill>
                  <a:srgbClr val="FFFFFF"/>
                </a:solidFill>
                <a:latin typeface="+mn-lt"/>
              </a:rPr>
              <a:t>výkřik</a:t>
            </a:r>
            <a:r>
              <a:rPr lang="en-GB" altLang="cs-CZ" sz="2400" b="1" dirty="0">
                <a:solidFill>
                  <a:srgbClr val="FFFFFF"/>
                </a:solidFill>
                <a:latin typeface="+mn-lt"/>
              </a:rPr>
              <a:t> (</a:t>
            </a:r>
            <a:r>
              <a:rPr lang="en-GB" altLang="cs-CZ" sz="2400" b="1" dirty="0" err="1">
                <a:solidFill>
                  <a:srgbClr val="FFFFFF"/>
                </a:solidFill>
                <a:latin typeface="+mn-lt"/>
              </a:rPr>
              <a:t>panika</a:t>
            </a:r>
            <a:r>
              <a:rPr lang="en-GB" altLang="cs-CZ" sz="2400" b="1" dirty="0">
                <a:solidFill>
                  <a:srgbClr val="FFFFFF"/>
                </a:solidFill>
                <a:latin typeface="+mn-lt"/>
              </a:rPr>
              <a:t>), </a:t>
            </a:r>
            <a:r>
              <a:rPr lang="en-GB" altLang="cs-CZ" sz="2400" b="1" dirty="0" err="1">
                <a:solidFill>
                  <a:srgbClr val="FFFFFF"/>
                </a:solidFill>
                <a:latin typeface="+mn-lt"/>
              </a:rPr>
              <a:t>šok</a:t>
            </a:r>
            <a:endParaRPr lang="en-GB" altLang="cs-CZ" sz="2400" b="1" dirty="0">
              <a:solidFill>
                <a:srgbClr val="FFFFFF"/>
              </a:solidFill>
              <a:latin typeface="+mn-lt"/>
            </a:endParaRPr>
          </a:p>
          <a:p>
            <a:pPr lvl="1"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  <a:buFont typeface="Times New Roman" panose="02020603050405020304" pitchFamily="18" charset="0"/>
              <a:buChar char="•"/>
            </a:pP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citová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reakce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(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zděšení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,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zmatek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,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vyhrocení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obav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,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totální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selhání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)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FF"/>
              </a:buClr>
            </a:pPr>
            <a:r>
              <a:rPr lang="en-GB" altLang="cs-CZ" sz="2400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FF"/>
                </a:solidFill>
                <a:latin typeface="+mn-lt"/>
              </a:rPr>
              <a:t>popření</a:t>
            </a:r>
            <a:endParaRPr lang="en-GB" altLang="cs-CZ" sz="2400" b="1" dirty="0">
              <a:solidFill>
                <a:srgbClr val="FFFFFF"/>
              </a:solidFill>
              <a:latin typeface="+mn-lt"/>
            </a:endParaRPr>
          </a:p>
          <a:p>
            <a:pPr lvl="1"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  <a:buFont typeface="Times New Roman" panose="02020603050405020304" pitchFamily="18" charset="0"/>
              <a:buChar char="•"/>
            </a:pP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citový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útlum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,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snaha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vědomí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potlačit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krizi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, „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zlý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sen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“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FF"/>
              </a:buClr>
            </a:pPr>
            <a:r>
              <a:rPr lang="en-GB" altLang="cs-CZ" sz="2400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FF"/>
                </a:solidFill>
                <a:latin typeface="+mn-lt"/>
              </a:rPr>
              <a:t>intruze</a:t>
            </a:r>
            <a:endParaRPr lang="en-GB" altLang="cs-CZ" sz="2400" b="1" dirty="0">
              <a:solidFill>
                <a:srgbClr val="FFFFFF"/>
              </a:solidFill>
              <a:latin typeface="+mn-lt"/>
            </a:endParaRPr>
          </a:p>
          <a:p>
            <a:pPr lvl="1"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  <a:buFont typeface="Times New Roman" panose="02020603050405020304" pitchFamily="18" charset="0"/>
              <a:buChar char="•"/>
            </a:pP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vtíravé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nutkání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myslet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na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kritickou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událost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,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tíha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situace</a:t>
            </a:r>
            <a:endParaRPr lang="en-GB" altLang="cs-CZ" sz="2400" i="1" dirty="0">
              <a:solidFill>
                <a:srgbClr val="FFFF99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</a:pP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FF"/>
                </a:solidFill>
                <a:latin typeface="+mn-lt"/>
              </a:rPr>
              <a:t>vyrovnávání</a:t>
            </a:r>
            <a:endParaRPr lang="en-GB" altLang="cs-CZ" sz="2400" b="1" dirty="0">
              <a:solidFill>
                <a:srgbClr val="FFFFFF"/>
              </a:solidFill>
              <a:latin typeface="+mn-lt"/>
            </a:endParaRPr>
          </a:p>
          <a:p>
            <a:pPr lvl="1"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  <a:buFont typeface="Times New Roman" panose="02020603050405020304" pitchFamily="18" charset="0"/>
              <a:buChar char="•"/>
            </a:pP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období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hledání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jiné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cesty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,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zvažování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možností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,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pokusy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o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adaptaci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,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změna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hierarchie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hodnot</a:t>
            </a:r>
            <a:endParaRPr lang="en-GB" altLang="cs-CZ" sz="2400" i="1" dirty="0">
              <a:solidFill>
                <a:srgbClr val="FFFF99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</a:pP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FF"/>
                </a:solidFill>
                <a:latin typeface="+mn-lt"/>
              </a:rPr>
              <a:t>smíření</a:t>
            </a:r>
            <a:endParaRPr lang="en-GB" altLang="cs-CZ" sz="2400" b="1" dirty="0">
              <a:solidFill>
                <a:srgbClr val="FFFFFF"/>
              </a:solidFill>
              <a:latin typeface="+mn-lt"/>
            </a:endParaRPr>
          </a:p>
          <a:p>
            <a:pPr lvl="1"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  <a:buFont typeface="Times New Roman" panose="02020603050405020304" pitchFamily="18" charset="0"/>
              <a:buChar char="•"/>
            </a:pP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cíl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-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jedinec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je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schopen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myslet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na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kritickou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událost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aniž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by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ho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to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příliš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deprimovalo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a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nemyslet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na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ní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,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když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na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ni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myslet</a:t>
            </a:r>
            <a:r>
              <a:rPr lang="en-GB" altLang="cs-CZ" sz="2400" i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i="1" dirty="0" err="1">
                <a:solidFill>
                  <a:srgbClr val="FFFF99"/>
                </a:solidFill>
                <a:latin typeface="+mn-lt"/>
              </a:rPr>
              <a:t>nechce</a:t>
            </a:r>
            <a:endParaRPr lang="en-GB" altLang="cs-CZ" sz="2400" i="1" dirty="0">
              <a:solidFill>
                <a:srgbClr val="FFFF99"/>
              </a:solidFill>
              <a:latin typeface="+mn-lt"/>
            </a:endParaRPr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F7B5E209-35CE-4F65-9331-8B5696DE7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0267" y="6308725"/>
            <a:ext cx="629496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342900" indent="-34290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9728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9728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9728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9728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9728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9728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9728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9728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9728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lvl="2">
              <a:lnSpc>
                <a:spcPct val="100000"/>
              </a:lnSpc>
              <a:spcBef>
                <a:spcPts val="600"/>
              </a:spcBef>
              <a:buClr>
                <a:srgbClr val="99FF99"/>
              </a:buClr>
              <a:buFont typeface="Wingdings" panose="05000000000000000000" pitchFamily="2" charset="2"/>
              <a:buNone/>
            </a:pPr>
            <a:r>
              <a:rPr lang="en-GB" altLang="cs-CZ" sz="1800">
                <a:solidFill>
                  <a:srgbClr val="99FF99"/>
                </a:solidFill>
              </a:rPr>
              <a:t>(Křivohlavý, K</a:t>
            </a:r>
            <a:r>
              <a:rPr lang="en-GB" altLang="cs-CZ" sz="1800">
                <a:solidFill>
                  <a:srgbClr val="99FF99"/>
                </a:solidFill>
                <a:cs typeface="Times New Roman" panose="02020603050405020304" pitchFamily="18" charset="0"/>
              </a:rPr>
              <a:t>ű</a:t>
            </a:r>
            <a:r>
              <a:rPr lang="en-GB" altLang="cs-CZ" sz="1800">
                <a:solidFill>
                  <a:srgbClr val="99FF99"/>
                </a:solidFill>
              </a:rPr>
              <a:t>bler-Rossová, a další)</a:t>
            </a:r>
          </a:p>
        </p:txBody>
      </p:sp>
    </p:spTree>
    <p:extLst>
      <p:ext uri="{BB962C8B-B14F-4D97-AF65-F5344CB8AC3E}">
        <p14:creationId xmlns:p14="http://schemas.microsoft.com/office/powerpoint/2010/main" val="1117063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8EBF4094-B176-49AD-8386-596825C4A3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2284" y="122239"/>
            <a:ext cx="10363200" cy="1069975"/>
          </a:xfrm>
        </p:spPr>
        <p:txBody>
          <a:bodyPr/>
          <a:lstStyle/>
          <a:p>
            <a:pPr>
              <a:lnSpc>
                <a:spcPct val="100000"/>
              </a:lnSpc>
              <a:buClr>
                <a:srgbClr val="FF9933"/>
              </a:buClr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cs-CZ" sz="3200">
                <a:solidFill>
                  <a:srgbClr val="FF9933"/>
                </a:solidFill>
                <a:latin typeface="Arial" panose="020B0604020202020204" pitchFamily="34" charset="0"/>
              </a:rPr>
              <a:t>Porovnání psychické situace zdravého a nemocného člověka</a:t>
            </a: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0BF79522-506F-4B91-B1B9-62DDA8DED5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34434" y="1341439"/>
            <a:ext cx="5761567" cy="4752975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buClr>
                <a:srgbClr val="99FF33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 dirty="0" err="1">
                <a:solidFill>
                  <a:srgbClr val="99FF33"/>
                </a:solidFill>
              </a:rPr>
              <a:t>aktivita</a:t>
            </a:r>
            <a:endParaRPr lang="en-GB" altLang="cs-CZ" sz="2400" dirty="0">
              <a:solidFill>
                <a:srgbClr val="99FF33"/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99FF33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 dirty="0" err="1">
                <a:solidFill>
                  <a:srgbClr val="99FF33"/>
                </a:solidFill>
              </a:rPr>
              <a:t>nezávislost</a:t>
            </a:r>
            <a:endParaRPr lang="en-GB" altLang="cs-CZ" sz="2400" dirty="0">
              <a:solidFill>
                <a:srgbClr val="99FF33"/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99FF33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 dirty="0" err="1">
                <a:solidFill>
                  <a:srgbClr val="99FF33"/>
                </a:solidFill>
              </a:rPr>
              <a:t>životní</a:t>
            </a:r>
            <a:r>
              <a:rPr lang="en-GB" altLang="cs-CZ" sz="2400" dirty="0">
                <a:solidFill>
                  <a:srgbClr val="99FF33"/>
                </a:solidFill>
              </a:rPr>
              <a:t> </a:t>
            </a:r>
            <a:r>
              <a:rPr lang="en-GB" altLang="cs-CZ" sz="2400" dirty="0" err="1">
                <a:solidFill>
                  <a:srgbClr val="99FF33"/>
                </a:solidFill>
              </a:rPr>
              <a:t>rytmus</a:t>
            </a:r>
            <a:r>
              <a:rPr lang="en-GB" altLang="cs-CZ" sz="2400" dirty="0">
                <a:solidFill>
                  <a:srgbClr val="99FF33"/>
                </a:solidFill>
              </a:rPr>
              <a:t> </a:t>
            </a:r>
            <a:r>
              <a:rPr lang="en-GB" altLang="cs-CZ" sz="2400" dirty="0" err="1">
                <a:solidFill>
                  <a:srgbClr val="99FF33"/>
                </a:solidFill>
              </a:rPr>
              <a:t>si</a:t>
            </a:r>
            <a:r>
              <a:rPr lang="en-GB" altLang="cs-CZ" sz="2400" dirty="0">
                <a:solidFill>
                  <a:srgbClr val="99FF33"/>
                </a:solidFill>
              </a:rPr>
              <a:t> </a:t>
            </a:r>
            <a:r>
              <a:rPr lang="en-GB" altLang="cs-CZ" sz="2400" dirty="0" err="1">
                <a:solidFill>
                  <a:srgbClr val="99FF33"/>
                </a:solidFill>
              </a:rPr>
              <a:t>určuje</a:t>
            </a:r>
            <a:r>
              <a:rPr lang="en-GB" altLang="cs-CZ" sz="2400" dirty="0">
                <a:solidFill>
                  <a:srgbClr val="99FF33"/>
                </a:solidFill>
              </a:rPr>
              <a:t> </a:t>
            </a:r>
            <a:r>
              <a:rPr lang="en-GB" altLang="cs-CZ" sz="2400" dirty="0" err="1">
                <a:solidFill>
                  <a:srgbClr val="99FF33"/>
                </a:solidFill>
              </a:rPr>
              <a:t>sám</a:t>
            </a:r>
            <a:endParaRPr lang="en-GB" altLang="cs-CZ" sz="2400" dirty="0">
              <a:solidFill>
                <a:srgbClr val="99FF33"/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99FF33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 dirty="0" err="1">
                <a:solidFill>
                  <a:srgbClr val="99FF33"/>
                </a:solidFill>
              </a:rPr>
              <a:t>věnuje</a:t>
            </a:r>
            <a:r>
              <a:rPr lang="en-GB" altLang="cs-CZ" sz="2400" dirty="0">
                <a:solidFill>
                  <a:srgbClr val="99FF33"/>
                </a:solidFill>
              </a:rPr>
              <a:t> se </a:t>
            </a:r>
            <a:r>
              <a:rPr lang="en-GB" altLang="cs-CZ" sz="2400" dirty="0" err="1">
                <a:solidFill>
                  <a:srgbClr val="99FF33"/>
                </a:solidFill>
              </a:rPr>
              <a:t>známým</a:t>
            </a:r>
            <a:r>
              <a:rPr lang="en-GB" altLang="cs-CZ" sz="2400" dirty="0">
                <a:solidFill>
                  <a:srgbClr val="99FF33"/>
                </a:solidFill>
              </a:rPr>
              <a:t> </a:t>
            </a:r>
            <a:r>
              <a:rPr lang="en-GB" altLang="cs-CZ" sz="2400" dirty="0" err="1">
                <a:solidFill>
                  <a:srgbClr val="99FF33"/>
                </a:solidFill>
              </a:rPr>
              <a:t>činnostem</a:t>
            </a:r>
            <a:r>
              <a:rPr lang="en-GB" altLang="cs-CZ" sz="2400" dirty="0">
                <a:solidFill>
                  <a:srgbClr val="99FF33"/>
                </a:solidFill>
              </a:rPr>
              <a:t> - </a:t>
            </a:r>
            <a:r>
              <a:rPr lang="en-GB" altLang="cs-CZ" sz="2400" dirty="0" err="1">
                <a:solidFill>
                  <a:srgbClr val="99FF33"/>
                </a:solidFill>
              </a:rPr>
              <a:t>sebedůvěra</a:t>
            </a:r>
            <a:endParaRPr lang="en-GB" altLang="cs-CZ" sz="2400" dirty="0">
              <a:solidFill>
                <a:srgbClr val="99FF33"/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99FF33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 dirty="0" err="1">
                <a:solidFill>
                  <a:srgbClr val="99FF33"/>
                </a:solidFill>
              </a:rPr>
              <a:t>široký</a:t>
            </a:r>
            <a:r>
              <a:rPr lang="en-GB" altLang="cs-CZ" sz="2400" dirty="0">
                <a:solidFill>
                  <a:srgbClr val="99FF33"/>
                </a:solidFill>
              </a:rPr>
              <a:t> </a:t>
            </a:r>
            <a:r>
              <a:rPr lang="en-GB" altLang="cs-CZ" sz="2400" dirty="0" err="1">
                <a:solidFill>
                  <a:srgbClr val="99FF33"/>
                </a:solidFill>
              </a:rPr>
              <a:t>rozsah</a:t>
            </a:r>
            <a:r>
              <a:rPr lang="en-GB" altLang="cs-CZ" sz="2400" dirty="0">
                <a:solidFill>
                  <a:srgbClr val="99FF33"/>
                </a:solidFill>
              </a:rPr>
              <a:t> </a:t>
            </a:r>
            <a:r>
              <a:rPr lang="en-GB" altLang="cs-CZ" sz="2400" dirty="0" err="1">
                <a:solidFill>
                  <a:srgbClr val="99FF33"/>
                </a:solidFill>
              </a:rPr>
              <a:t>zájmů</a:t>
            </a:r>
            <a:endParaRPr lang="en-GB" altLang="cs-CZ" sz="2400" dirty="0">
              <a:solidFill>
                <a:srgbClr val="99FF33"/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99FF33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 dirty="0" err="1">
                <a:solidFill>
                  <a:srgbClr val="99FF33"/>
                </a:solidFill>
              </a:rPr>
              <a:t>rozumí</a:t>
            </a:r>
            <a:r>
              <a:rPr lang="en-GB" altLang="cs-CZ" sz="2400" dirty="0">
                <a:solidFill>
                  <a:srgbClr val="99FF33"/>
                </a:solidFill>
              </a:rPr>
              <a:t> </a:t>
            </a:r>
            <a:r>
              <a:rPr lang="en-GB" altLang="cs-CZ" sz="2400" dirty="0" err="1">
                <a:solidFill>
                  <a:srgbClr val="99FF33"/>
                </a:solidFill>
              </a:rPr>
              <a:t>svému</a:t>
            </a:r>
            <a:r>
              <a:rPr lang="en-GB" altLang="cs-CZ" sz="2400" dirty="0">
                <a:solidFill>
                  <a:srgbClr val="99FF33"/>
                </a:solidFill>
              </a:rPr>
              <a:t> </a:t>
            </a:r>
            <a:r>
              <a:rPr lang="en-GB" altLang="cs-CZ" sz="2400" dirty="0" err="1">
                <a:solidFill>
                  <a:srgbClr val="99FF33"/>
                </a:solidFill>
              </a:rPr>
              <a:t>fyzickému</a:t>
            </a:r>
            <a:r>
              <a:rPr lang="en-GB" altLang="cs-CZ" sz="2400" dirty="0">
                <a:solidFill>
                  <a:srgbClr val="99FF33"/>
                </a:solidFill>
              </a:rPr>
              <a:t> </a:t>
            </a:r>
            <a:r>
              <a:rPr lang="en-GB" altLang="cs-CZ" sz="2400" dirty="0" err="1">
                <a:solidFill>
                  <a:srgbClr val="99FF33"/>
                </a:solidFill>
              </a:rPr>
              <a:t>i</a:t>
            </a:r>
            <a:r>
              <a:rPr lang="en-GB" altLang="cs-CZ" sz="2400" dirty="0">
                <a:solidFill>
                  <a:srgbClr val="99FF33"/>
                </a:solidFill>
              </a:rPr>
              <a:t> </a:t>
            </a:r>
            <a:r>
              <a:rPr lang="en-GB" altLang="cs-CZ" sz="2400" dirty="0" err="1">
                <a:solidFill>
                  <a:srgbClr val="99FF33"/>
                </a:solidFill>
              </a:rPr>
              <a:t>psychickému</a:t>
            </a:r>
            <a:r>
              <a:rPr lang="en-GB" altLang="cs-CZ" sz="2400" dirty="0">
                <a:solidFill>
                  <a:srgbClr val="99FF33"/>
                </a:solidFill>
              </a:rPr>
              <a:t> </a:t>
            </a:r>
            <a:r>
              <a:rPr lang="en-GB" altLang="cs-CZ" sz="2400" dirty="0" err="1">
                <a:solidFill>
                  <a:srgbClr val="99FF33"/>
                </a:solidFill>
              </a:rPr>
              <a:t>stavu</a:t>
            </a:r>
            <a:r>
              <a:rPr lang="en-GB" altLang="cs-CZ" sz="2400" dirty="0">
                <a:solidFill>
                  <a:srgbClr val="99FF33"/>
                </a:solidFill>
              </a:rPr>
              <a:t>, </a:t>
            </a:r>
            <a:r>
              <a:rPr lang="en-GB" altLang="cs-CZ" sz="2400" dirty="0" err="1">
                <a:solidFill>
                  <a:srgbClr val="99FF33"/>
                </a:solidFill>
              </a:rPr>
              <a:t>ovládá</a:t>
            </a:r>
            <a:r>
              <a:rPr lang="en-GB" altLang="cs-CZ" sz="2400" dirty="0">
                <a:solidFill>
                  <a:srgbClr val="99FF33"/>
                </a:solidFill>
              </a:rPr>
              <a:t> </a:t>
            </a:r>
            <a:r>
              <a:rPr lang="en-GB" altLang="cs-CZ" sz="2400" dirty="0" err="1">
                <a:solidFill>
                  <a:srgbClr val="99FF33"/>
                </a:solidFill>
              </a:rPr>
              <a:t>ho</a:t>
            </a:r>
            <a:endParaRPr lang="en-GB" altLang="cs-CZ" sz="2400" dirty="0">
              <a:solidFill>
                <a:srgbClr val="99FF33"/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99FF33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 dirty="0" err="1">
                <a:solidFill>
                  <a:srgbClr val="99FF33"/>
                </a:solidFill>
              </a:rPr>
              <a:t>převažují</a:t>
            </a:r>
            <a:r>
              <a:rPr lang="en-GB" altLang="cs-CZ" sz="2400" dirty="0">
                <a:solidFill>
                  <a:srgbClr val="99FF33"/>
                </a:solidFill>
              </a:rPr>
              <a:t> </a:t>
            </a:r>
            <a:r>
              <a:rPr lang="en-GB" altLang="cs-CZ" sz="2400" dirty="0" err="1">
                <a:solidFill>
                  <a:srgbClr val="99FF33"/>
                </a:solidFill>
              </a:rPr>
              <a:t>kladné</a:t>
            </a:r>
            <a:r>
              <a:rPr lang="en-GB" altLang="cs-CZ" sz="2400" dirty="0">
                <a:solidFill>
                  <a:srgbClr val="99FF33"/>
                </a:solidFill>
              </a:rPr>
              <a:t> </a:t>
            </a:r>
            <a:r>
              <a:rPr lang="en-GB" altLang="cs-CZ" sz="2400" dirty="0" err="1">
                <a:solidFill>
                  <a:srgbClr val="99FF33"/>
                </a:solidFill>
              </a:rPr>
              <a:t>emoce</a:t>
            </a:r>
            <a:r>
              <a:rPr lang="en-GB" altLang="cs-CZ" sz="2400" dirty="0">
                <a:solidFill>
                  <a:srgbClr val="99FF33"/>
                </a:solidFill>
              </a:rPr>
              <a:t>- </a:t>
            </a:r>
            <a:r>
              <a:rPr lang="en-GB" altLang="cs-CZ" sz="2400" dirty="0" err="1">
                <a:solidFill>
                  <a:srgbClr val="99FF33"/>
                </a:solidFill>
              </a:rPr>
              <a:t>radost</a:t>
            </a:r>
            <a:r>
              <a:rPr lang="en-GB" altLang="cs-CZ" sz="2400" dirty="0">
                <a:solidFill>
                  <a:srgbClr val="99FF33"/>
                </a:solidFill>
              </a:rPr>
              <a:t>, </a:t>
            </a:r>
            <a:r>
              <a:rPr lang="en-GB" altLang="cs-CZ" sz="2400" dirty="0" err="1">
                <a:solidFill>
                  <a:srgbClr val="99FF33"/>
                </a:solidFill>
              </a:rPr>
              <a:t>jistota</a:t>
            </a:r>
            <a:r>
              <a:rPr lang="en-GB" altLang="cs-CZ" sz="2400" dirty="0">
                <a:solidFill>
                  <a:srgbClr val="99FF33"/>
                </a:solidFill>
              </a:rPr>
              <a:t>, </a:t>
            </a:r>
            <a:r>
              <a:rPr lang="en-GB" altLang="cs-CZ" sz="2400" dirty="0" err="1">
                <a:solidFill>
                  <a:srgbClr val="99FF33"/>
                </a:solidFill>
              </a:rPr>
              <a:t>naděje</a:t>
            </a:r>
            <a:endParaRPr lang="en-GB" altLang="cs-CZ" sz="2400" dirty="0">
              <a:solidFill>
                <a:srgbClr val="99FF33"/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99FF33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 dirty="0" err="1">
                <a:solidFill>
                  <a:srgbClr val="99FF33"/>
                </a:solidFill>
              </a:rPr>
              <a:t>žije</a:t>
            </a:r>
            <a:r>
              <a:rPr lang="en-GB" altLang="cs-CZ" sz="2400" dirty="0">
                <a:solidFill>
                  <a:srgbClr val="99FF33"/>
                </a:solidFill>
              </a:rPr>
              <a:t> v </a:t>
            </a:r>
            <a:r>
              <a:rPr lang="en-GB" altLang="cs-CZ" sz="2400" dirty="0" err="1">
                <a:solidFill>
                  <a:srgbClr val="99FF33"/>
                </a:solidFill>
              </a:rPr>
              <a:t>široké</a:t>
            </a:r>
            <a:r>
              <a:rPr lang="en-GB" altLang="cs-CZ" sz="2400" dirty="0">
                <a:solidFill>
                  <a:srgbClr val="99FF33"/>
                </a:solidFill>
              </a:rPr>
              <a:t> </a:t>
            </a:r>
            <a:r>
              <a:rPr lang="en-GB" altLang="cs-CZ" sz="2400" dirty="0" err="1">
                <a:solidFill>
                  <a:srgbClr val="99FF33"/>
                </a:solidFill>
              </a:rPr>
              <a:t>časové</a:t>
            </a:r>
            <a:r>
              <a:rPr lang="en-GB" altLang="cs-CZ" sz="2400" dirty="0">
                <a:solidFill>
                  <a:srgbClr val="99FF33"/>
                </a:solidFill>
              </a:rPr>
              <a:t> </a:t>
            </a:r>
            <a:r>
              <a:rPr lang="en-GB" altLang="cs-CZ" sz="2400" dirty="0" err="1">
                <a:solidFill>
                  <a:srgbClr val="99FF33"/>
                </a:solidFill>
              </a:rPr>
              <a:t>dimenzi</a:t>
            </a:r>
            <a:r>
              <a:rPr lang="en-GB" altLang="cs-CZ" sz="2400" dirty="0">
                <a:solidFill>
                  <a:srgbClr val="99FF33"/>
                </a:solidFill>
              </a:rPr>
              <a:t>: </a:t>
            </a:r>
            <a:r>
              <a:rPr lang="en-GB" altLang="cs-CZ" sz="2400" dirty="0" err="1">
                <a:solidFill>
                  <a:srgbClr val="99FF33"/>
                </a:solidFill>
              </a:rPr>
              <a:t>minulost</a:t>
            </a:r>
            <a:r>
              <a:rPr lang="en-GB" altLang="cs-CZ" sz="2400" dirty="0">
                <a:solidFill>
                  <a:srgbClr val="99FF33"/>
                </a:solidFill>
              </a:rPr>
              <a:t> </a:t>
            </a:r>
            <a:r>
              <a:rPr lang="en-GB" altLang="cs-CZ" sz="2400" dirty="0" err="1">
                <a:solidFill>
                  <a:srgbClr val="99FF33"/>
                </a:solidFill>
              </a:rPr>
              <a:t>až</a:t>
            </a:r>
            <a:r>
              <a:rPr lang="en-GB" altLang="cs-CZ" sz="2400" dirty="0">
                <a:solidFill>
                  <a:srgbClr val="99FF33"/>
                </a:solidFill>
              </a:rPr>
              <a:t> </a:t>
            </a:r>
            <a:r>
              <a:rPr lang="en-GB" altLang="cs-CZ" sz="2400" dirty="0" err="1">
                <a:solidFill>
                  <a:srgbClr val="99FF33"/>
                </a:solidFill>
              </a:rPr>
              <a:t>budoucnost</a:t>
            </a:r>
            <a:endParaRPr lang="en-GB" altLang="cs-CZ" sz="2400" dirty="0">
              <a:solidFill>
                <a:srgbClr val="99FF33"/>
              </a:solidFill>
            </a:endParaRP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51C34CF-B7C6-4E1F-9C1B-C7B67F10385B}"/>
              </a:ext>
            </a:extLst>
          </p:cNvPr>
          <p:cNvSpPr>
            <a:spLocks noGrp="1" noChangeArrowheads="1"/>
          </p:cNvSpPr>
          <p:nvPr>
            <p:ph type="body" idx="2"/>
          </p:nvPr>
        </p:nvSpPr>
        <p:spPr>
          <a:xfrm>
            <a:off x="6191251" y="1412876"/>
            <a:ext cx="5376333" cy="482441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buClr>
                <a:srgbClr val="FFFF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>
                <a:solidFill>
                  <a:srgbClr val="FFFF00"/>
                </a:solidFill>
              </a:rPr>
              <a:t>pasivita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FFFF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>
                <a:solidFill>
                  <a:srgbClr val="FFFF00"/>
                </a:solidFill>
              </a:rPr>
              <a:t>závislost na druhých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FFFF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>
                <a:solidFill>
                  <a:srgbClr val="FFFF00"/>
                </a:solidFill>
              </a:rPr>
              <a:t>rytmus určují jiní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FFFF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>
                <a:solidFill>
                  <a:srgbClr val="FFFF00"/>
                </a:solidFill>
              </a:rPr>
              <a:t>nové činnosti činí obtíže, to devalvuje sebedůvěru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FFFF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>
                <a:solidFill>
                  <a:srgbClr val="FFFF00"/>
                </a:solidFill>
              </a:rPr>
              <a:t>zužuje se rozsah zájmů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FFFF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>
                <a:solidFill>
                  <a:srgbClr val="FFFF00"/>
                </a:solidFill>
              </a:rPr>
              <a:t>nerozumí svému stavu, ztrácí nad ním vládu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FFFF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>
                <a:solidFill>
                  <a:srgbClr val="FFFF00"/>
                </a:solidFill>
              </a:rPr>
              <a:t>negativní emoce: strach, bolest, nejistota, obavy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FFFF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>
                <a:solidFill>
                  <a:srgbClr val="FFFF00"/>
                </a:solidFill>
              </a:rPr>
              <a:t>žije intenzivně přítomností, budoucnost nejistá.</a:t>
            </a:r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32A05DAC-04EB-4F84-970B-3AF87D1DE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0368" y="6092826"/>
            <a:ext cx="10951633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342900" indent="-34290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9728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9728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9728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9728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9728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9728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9728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9728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9728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</a:defRPr>
            </a:lvl9pPr>
          </a:lstStyle>
          <a:p>
            <a:pPr lvl="2">
              <a:lnSpc>
                <a:spcPct val="100000"/>
              </a:lnSpc>
              <a:spcBef>
                <a:spcPts val="60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GB" altLang="cs-CZ" sz="1600">
                <a:solidFill>
                  <a:srgbClr val="FFFFFF"/>
                </a:solidFill>
              </a:rPr>
              <a:t>(J. Křivohlavý: Psychologická RHB zdravotně postižených. Jak zlepšovat psychický stav nemocných. Příručka pro zdravotnické pracovníky. Praha, Avicenum 1985)</a:t>
            </a:r>
          </a:p>
        </p:txBody>
      </p:sp>
    </p:spTree>
    <p:extLst>
      <p:ext uri="{BB962C8B-B14F-4D97-AF65-F5344CB8AC3E}">
        <p14:creationId xmlns:p14="http://schemas.microsoft.com/office/powerpoint/2010/main" val="744829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AADC9449-86B3-48EA-88FD-A3933BB9C9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2284" y="333376"/>
            <a:ext cx="10363200" cy="658813"/>
          </a:xfrm>
        </p:spPr>
        <p:txBody>
          <a:bodyPr/>
          <a:lstStyle/>
          <a:p>
            <a:pPr>
              <a:lnSpc>
                <a:spcPct val="100000"/>
              </a:lnSpc>
              <a:buClr>
                <a:srgbClr val="FF9933"/>
              </a:buClr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cs-CZ" sz="3200">
                <a:solidFill>
                  <a:srgbClr val="FF9933"/>
                </a:solidFill>
                <a:latin typeface="Arial" panose="020B0604020202020204" pitchFamily="34" charset="0"/>
              </a:rPr>
              <a:t>Rodina a dítě s postižením</a:t>
            </a: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F9AC278B-5DB6-46BB-8D87-C69FE6E79B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4418" y="1196975"/>
            <a:ext cx="11233149" cy="511333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700"/>
              </a:spcBef>
              <a:buClr>
                <a:srgbClr val="FFFF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dirty="0" err="1">
                <a:solidFill>
                  <a:srgbClr val="FFFF99"/>
                </a:solidFill>
              </a:rPr>
              <a:t>stanovení</a:t>
            </a:r>
            <a:r>
              <a:rPr lang="en-GB" altLang="cs-CZ" sz="2800" dirty="0">
                <a:solidFill>
                  <a:srgbClr val="FFFF99"/>
                </a:solidFill>
              </a:rPr>
              <a:t> </a:t>
            </a:r>
            <a:r>
              <a:rPr lang="en-GB" altLang="cs-CZ" sz="2800" dirty="0" err="1">
                <a:solidFill>
                  <a:srgbClr val="FFFF99"/>
                </a:solidFill>
              </a:rPr>
              <a:t>diagnózy</a:t>
            </a:r>
            <a:r>
              <a:rPr lang="en-GB" altLang="cs-CZ" sz="2800" dirty="0">
                <a:solidFill>
                  <a:srgbClr val="FFFF99"/>
                </a:solidFill>
              </a:rPr>
              <a:t> = </a:t>
            </a:r>
            <a:r>
              <a:rPr lang="en-GB" altLang="cs-CZ" sz="2800" dirty="0" err="1">
                <a:solidFill>
                  <a:srgbClr val="FFFF99"/>
                </a:solidFill>
              </a:rPr>
              <a:t>krize</a:t>
            </a:r>
            <a:r>
              <a:rPr lang="en-GB" altLang="cs-CZ" sz="2800" dirty="0">
                <a:solidFill>
                  <a:srgbClr val="FFFF99"/>
                </a:solidFill>
              </a:rPr>
              <a:t> </a:t>
            </a:r>
            <a:r>
              <a:rPr lang="en-GB" altLang="cs-CZ" sz="2800" dirty="0" err="1">
                <a:solidFill>
                  <a:srgbClr val="FFFF99"/>
                </a:solidFill>
              </a:rPr>
              <a:t>rodičovské</a:t>
            </a:r>
            <a:r>
              <a:rPr lang="en-GB" altLang="cs-CZ" sz="2800" dirty="0">
                <a:solidFill>
                  <a:srgbClr val="FFFF99"/>
                </a:solidFill>
              </a:rPr>
              <a:t> identity, stigma</a:t>
            </a:r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FFFF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dirty="0" err="1">
                <a:solidFill>
                  <a:srgbClr val="FFFF99"/>
                </a:solidFill>
              </a:rPr>
              <a:t>Kdy</a:t>
            </a:r>
            <a:r>
              <a:rPr lang="en-GB" altLang="cs-CZ" sz="2800" dirty="0">
                <a:solidFill>
                  <a:srgbClr val="FFFF99"/>
                </a:solidFill>
              </a:rPr>
              <a:t> </a:t>
            </a:r>
            <a:r>
              <a:rPr lang="en-GB" altLang="cs-CZ" sz="2800" dirty="0" err="1">
                <a:solidFill>
                  <a:srgbClr val="FFFF99"/>
                </a:solidFill>
              </a:rPr>
              <a:t>informováni</a:t>
            </a:r>
            <a:r>
              <a:rPr lang="en-GB" altLang="cs-CZ" sz="2800" dirty="0">
                <a:solidFill>
                  <a:srgbClr val="FFFF99"/>
                </a:solidFill>
              </a:rPr>
              <a:t>? </a:t>
            </a:r>
            <a:r>
              <a:rPr lang="en-GB" altLang="cs-CZ" sz="2800" dirty="0" err="1">
                <a:solidFill>
                  <a:srgbClr val="FFFF99"/>
                </a:solidFill>
              </a:rPr>
              <a:t>Nejistota</a:t>
            </a:r>
            <a:r>
              <a:rPr lang="en-GB" altLang="cs-CZ" sz="2800" dirty="0">
                <a:solidFill>
                  <a:srgbClr val="FFFF99"/>
                </a:solidFill>
              </a:rPr>
              <a:t> = </a:t>
            </a:r>
            <a:r>
              <a:rPr lang="en-GB" altLang="cs-CZ" sz="2800" dirty="0" err="1">
                <a:solidFill>
                  <a:srgbClr val="FFFF99"/>
                </a:solidFill>
              </a:rPr>
              <a:t>zátěž</a:t>
            </a:r>
            <a:endParaRPr lang="en-GB" altLang="cs-CZ" sz="2800" dirty="0">
              <a:solidFill>
                <a:srgbClr val="FFFF99"/>
              </a:solidFill>
            </a:endParaRPr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FFFF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dirty="0" err="1">
                <a:solidFill>
                  <a:srgbClr val="FFFF99"/>
                </a:solidFill>
              </a:rPr>
              <a:t>reakce</a:t>
            </a:r>
            <a:r>
              <a:rPr lang="en-GB" altLang="cs-CZ" sz="2800" dirty="0">
                <a:solidFill>
                  <a:srgbClr val="FFFF99"/>
                </a:solidFill>
              </a:rPr>
              <a:t> a </a:t>
            </a:r>
            <a:r>
              <a:rPr lang="en-GB" altLang="cs-CZ" sz="2800" dirty="0" err="1">
                <a:solidFill>
                  <a:srgbClr val="FFFF99"/>
                </a:solidFill>
              </a:rPr>
              <a:t>výchovné</a:t>
            </a:r>
            <a:r>
              <a:rPr lang="en-GB" altLang="cs-CZ" sz="2800" dirty="0">
                <a:solidFill>
                  <a:srgbClr val="FFFF99"/>
                </a:solidFill>
              </a:rPr>
              <a:t> </a:t>
            </a:r>
            <a:r>
              <a:rPr lang="en-GB" altLang="cs-CZ" sz="2800" dirty="0" err="1">
                <a:solidFill>
                  <a:srgbClr val="FFFF99"/>
                </a:solidFill>
              </a:rPr>
              <a:t>postoje</a:t>
            </a:r>
            <a:r>
              <a:rPr lang="en-GB" altLang="cs-CZ" sz="2800" dirty="0">
                <a:solidFill>
                  <a:srgbClr val="FFFF99"/>
                </a:solidFill>
              </a:rPr>
              <a:t> </a:t>
            </a:r>
            <a:r>
              <a:rPr lang="en-GB" altLang="cs-CZ" sz="2800" dirty="0" err="1">
                <a:solidFill>
                  <a:srgbClr val="FFFF99"/>
                </a:solidFill>
              </a:rPr>
              <a:t>rodičů</a:t>
            </a:r>
            <a:r>
              <a:rPr lang="en-GB" altLang="cs-CZ" sz="2800" dirty="0">
                <a:solidFill>
                  <a:srgbClr val="FFFF99"/>
                </a:solidFill>
              </a:rPr>
              <a:t> </a:t>
            </a:r>
            <a:r>
              <a:rPr lang="en-GB" altLang="cs-CZ" sz="2800" dirty="0" err="1">
                <a:solidFill>
                  <a:srgbClr val="FFFF99"/>
                </a:solidFill>
              </a:rPr>
              <a:t>modifikují</a:t>
            </a:r>
            <a:r>
              <a:rPr lang="en-GB" altLang="cs-CZ" sz="2800" dirty="0">
                <a:solidFill>
                  <a:srgbClr val="FFFF99"/>
                </a:solidFill>
              </a:rPr>
              <a:t> </a:t>
            </a:r>
            <a:r>
              <a:rPr lang="en-GB" altLang="cs-CZ" sz="2800" dirty="0" err="1">
                <a:solidFill>
                  <a:srgbClr val="FFFF99"/>
                </a:solidFill>
              </a:rPr>
              <a:t>rozvoj</a:t>
            </a:r>
            <a:r>
              <a:rPr lang="en-GB" altLang="cs-CZ" sz="2800" dirty="0">
                <a:solidFill>
                  <a:srgbClr val="FFFF99"/>
                </a:solidFill>
              </a:rPr>
              <a:t> </a:t>
            </a:r>
            <a:r>
              <a:rPr lang="en-GB" altLang="cs-CZ" sz="2800" dirty="0" err="1">
                <a:solidFill>
                  <a:srgbClr val="FFFF99"/>
                </a:solidFill>
              </a:rPr>
              <a:t>dítěte</a:t>
            </a:r>
            <a:endParaRPr lang="en-GB" altLang="cs-CZ" sz="2800" dirty="0">
              <a:solidFill>
                <a:srgbClr val="FFFF99"/>
              </a:solidFill>
            </a:endParaRPr>
          </a:p>
          <a:p>
            <a:pPr>
              <a:lnSpc>
                <a:spcPct val="90000"/>
              </a:lnSpc>
              <a:spcBef>
                <a:spcPts val="700"/>
              </a:spcBef>
              <a:buClr>
                <a:srgbClr val="FFFF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dirty="0" err="1">
                <a:solidFill>
                  <a:srgbClr val="FFFF99"/>
                </a:solidFill>
              </a:rPr>
              <a:t>Patologické</a:t>
            </a:r>
            <a:r>
              <a:rPr lang="en-GB" altLang="cs-CZ" sz="2800" dirty="0">
                <a:solidFill>
                  <a:srgbClr val="FFFF99"/>
                </a:solidFill>
              </a:rPr>
              <a:t> </a:t>
            </a:r>
            <a:r>
              <a:rPr lang="en-GB" altLang="cs-CZ" sz="2800" dirty="0" err="1">
                <a:solidFill>
                  <a:srgbClr val="FFFF99"/>
                </a:solidFill>
              </a:rPr>
              <a:t>vzorce</a:t>
            </a:r>
            <a:r>
              <a:rPr lang="en-GB" altLang="cs-CZ" sz="2800" dirty="0">
                <a:solidFill>
                  <a:srgbClr val="FFFF99"/>
                </a:solidFill>
              </a:rPr>
              <a:t> </a:t>
            </a:r>
            <a:r>
              <a:rPr lang="en-GB" altLang="cs-CZ" sz="2800" dirty="0" err="1">
                <a:solidFill>
                  <a:srgbClr val="FFFF99"/>
                </a:solidFill>
              </a:rPr>
              <a:t>chování</a:t>
            </a:r>
            <a:r>
              <a:rPr lang="en-GB" altLang="cs-CZ" sz="2800" dirty="0">
                <a:solidFill>
                  <a:srgbClr val="FFFF99"/>
                </a:solidFill>
              </a:rPr>
              <a:t> (</a:t>
            </a:r>
            <a:r>
              <a:rPr lang="en-GB" altLang="cs-CZ" sz="2800" dirty="0" err="1">
                <a:solidFill>
                  <a:srgbClr val="FFFF99"/>
                </a:solidFill>
              </a:rPr>
              <a:t>příklady</a:t>
            </a:r>
            <a:r>
              <a:rPr lang="en-GB" altLang="cs-CZ" sz="2800" dirty="0">
                <a:solidFill>
                  <a:srgbClr val="FFFF99"/>
                </a:solidFill>
              </a:rPr>
              <a:t>):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FFFF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 dirty="0" err="1">
                <a:solidFill>
                  <a:srgbClr val="FFFF00"/>
                </a:solidFill>
              </a:rPr>
              <a:t>Hyperprotektivita</a:t>
            </a:r>
            <a:r>
              <a:rPr lang="en-GB" altLang="cs-CZ" sz="2400" dirty="0">
                <a:solidFill>
                  <a:srgbClr val="FFFF00"/>
                </a:solidFill>
              </a:rPr>
              <a:t> – </a:t>
            </a:r>
            <a:r>
              <a:rPr lang="en-GB" altLang="cs-CZ" sz="2400" dirty="0" err="1">
                <a:solidFill>
                  <a:srgbClr val="FFFF00"/>
                </a:solidFill>
              </a:rPr>
              <a:t>nadměrné</a:t>
            </a:r>
            <a:r>
              <a:rPr lang="en-GB" altLang="cs-CZ" sz="2400" dirty="0">
                <a:solidFill>
                  <a:srgbClr val="FFFF00"/>
                </a:solidFill>
              </a:rPr>
              <a:t> </a:t>
            </a:r>
            <a:r>
              <a:rPr lang="en-GB" altLang="cs-CZ" sz="2400" dirty="0" err="1">
                <a:solidFill>
                  <a:srgbClr val="FFFF00"/>
                </a:solidFill>
              </a:rPr>
              <a:t>soustředění</a:t>
            </a:r>
            <a:r>
              <a:rPr lang="en-GB" altLang="cs-CZ" sz="2400" dirty="0">
                <a:solidFill>
                  <a:srgbClr val="FFFF00"/>
                </a:solidFill>
              </a:rPr>
              <a:t> na </a:t>
            </a:r>
            <a:r>
              <a:rPr lang="en-GB" altLang="cs-CZ" sz="2400" dirty="0" err="1">
                <a:solidFill>
                  <a:srgbClr val="FFFF00"/>
                </a:solidFill>
              </a:rPr>
              <a:t>dítě</a:t>
            </a:r>
            <a:r>
              <a:rPr lang="en-GB" altLang="cs-CZ" sz="2400" dirty="0">
                <a:solidFill>
                  <a:srgbClr val="FFFF00"/>
                </a:solidFill>
              </a:rPr>
              <a:t>, </a:t>
            </a:r>
            <a:r>
              <a:rPr lang="en-GB" altLang="cs-CZ" sz="2400" dirty="0" err="1">
                <a:solidFill>
                  <a:srgbClr val="FFFF00"/>
                </a:solidFill>
              </a:rPr>
              <a:t>přílišná</a:t>
            </a:r>
            <a:r>
              <a:rPr lang="en-GB" altLang="cs-CZ" sz="2400" dirty="0">
                <a:solidFill>
                  <a:srgbClr val="FFFF00"/>
                </a:solidFill>
              </a:rPr>
              <a:t> </a:t>
            </a:r>
            <a:r>
              <a:rPr lang="en-GB" altLang="cs-CZ" sz="2400" dirty="0" err="1">
                <a:solidFill>
                  <a:srgbClr val="FFFF00"/>
                </a:solidFill>
              </a:rPr>
              <a:t>péče</a:t>
            </a:r>
            <a:r>
              <a:rPr lang="en-GB" altLang="cs-CZ" sz="2400" dirty="0">
                <a:solidFill>
                  <a:srgbClr val="FFFF00"/>
                </a:solidFill>
              </a:rPr>
              <a:t>, </a:t>
            </a:r>
            <a:r>
              <a:rPr lang="en-GB" altLang="cs-CZ" sz="2400" dirty="0" err="1">
                <a:solidFill>
                  <a:srgbClr val="FFFF00"/>
                </a:solidFill>
              </a:rPr>
              <a:t>ochrana</a:t>
            </a:r>
            <a:r>
              <a:rPr lang="en-GB" altLang="cs-CZ" sz="2400" dirty="0">
                <a:solidFill>
                  <a:srgbClr val="FFFF00"/>
                </a:solidFill>
              </a:rPr>
              <a:t>, </a:t>
            </a:r>
            <a:r>
              <a:rPr lang="en-GB" altLang="cs-CZ" sz="2400" dirty="0" err="1">
                <a:solidFill>
                  <a:srgbClr val="FFFF00"/>
                </a:solidFill>
              </a:rPr>
              <a:t>stimulace</a:t>
            </a:r>
            <a:endParaRPr lang="en-GB" altLang="cs-CZ" sz="2400" dirty="0">
              <a:solidFill>
                <a:srgbClr val="FFFF00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FFFF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 dirty="0" err="1">
                <a:solidFill>
                  <a:srgbClr val="FFFF00"/>
                </a:solidFill>
              </a:rPr>
              <a:t>Odmítání</a:t>
            </a:r>
            <a:r>
              <a:rPr lang="en-GB" altLang="cs-CZ" sz="2400" dirty="0">
                <a:solidFill>
                  <a:srgbClr val="FFFF00"/>
                </a:solidFill>
              </a:rPr>
              <a:t> </a:t>
            </a:r>
            <a:r>
              <a:rPr lang="en-GB" altLang="cs-CZ" sz="2400" dirty="0" err="1">
                <a:solidFill>
                  <a:srgbClr val="FFFF00"/>
                </a:solidFill>
              </a:rPr>
              <a:t>dítěte</a:t>
            </a:r>
            <a:r>
              <a:rPr lang="en-GB" altLang="cs-CZ" sz="2400" dirty="0">
                <a:solidFill>
                  <a:srgbClr val="FFFF00"/>
                </a:solidFill>
              </a:rPr>
              <a:t>  - </a:t>
            </a:r>
            <a:r>
              <a:rPr lang="en-GB" altLang="cs-CZ" sz="2400" dirty="0" err="1">
                <a:solidFill>
                  <a:srgbClr val="FFFF00"/>
                </a:solidFill>
              </a:rPr>
              <a:t>většinou</a:t>
            </a:r>
            <a:r>
              <a:rPr lang="en-GB" altLang="cs-CZ" sz="2400" dirty="0">
                <a:solidFill>
                  <a:srgbClr val="FFFF00"/>
                </a:solidFill>
              </a:rPr>
              <a:t> </a:t>
            </a:r>
            <a:r>
              <a:rPr lang="en-GB" altLang="cs-CZ" sz="2400" dirty="0" err="1">
                <a:solidFill>
                  <a:srgbClr val="FFFF00"/>
                </a:solidFill>
              </a:rPr>
              <a:t>ze</a:t>
            </a:r>
            <a:r>
              <a:rPr lang="en-GB" altLang="cs-CZ" sz="2400" dirty="0">
                <a:solidFill>
                  <a:srgbClr val="FFFF00"/>
                </a:solidFill>
              </a:rPr>
              <a:t> </a:t>
            </a:r>
            <a:r>
              <a:rPr lang="en-GB" altLang="cs-CZ" sz="2400" dirty="0" err="1">
                <a:solidFill>
                  <a:srgbClr val="FFFF00"/>
                </a:solidFill>
              </a:rPr>
              <a:t>strany</a:t>
            </a:r>
            <a:r>
              <a:rPr lang="en-GB" altLang="cs-CZ" sz="2400" dirty="0">
                <a:solidFill>
                  <a:srgbClr val="FFFF00"/>
                </a:solidFill>
              </a:rPr>
              <a:t> </a:t>
            </a:r>
            <a:r>
              <a:rPr lang="en-GB" altLang="cs-CZ" sz="2400" dirty="0" err="1">
                <a:solidFill>
                  <a:srgbClr val="FFFF00"/>
                </a:solidFill>
              </a:rPr>
              <a:t>jednoho</a:t>
            </a:r>
            <a:r>
              <a:rPr lang="en-GB" altLang="cs-CZ" sz="2400" dirty="0">
                <a:solidFill>
                  <a:srgbClr val="FFFF00"/>
                </a:solidFill>
              </a:rPr>
              <a:t> z </a:t>
            </a:r>
            <a:r>
              <a:rPr lang="en-GB" altLang="cs-CZ" sz="2400" dirty="0" err="1">
                <a:solidFill>
                  <a:srgbClr val="FFFF00"/>
                </a:solidFill>
              </a:rPr>
              <a:t>rodičů</a:t>
            </a:r>
            <a:endParaRPr lang="en-GB" altLang="cs-CZ" sz="2400" dirty="0">
              <a:solidFill>
                <a:srgbClr val="FFFF00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FFFF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 dirty="0" err="1">
                <a:solidFill>
                  <a:srgbClr val="FFFF00"/>
                </a:solidFill>
              </a:rPr>
              <a:t>Přetrvávající</a:t>
            </a:r>
            <a:r>
              <a:rPr lang="en-GB" altLang="cs-CZ" sz="2400" dirty="0">
                <a:solidFill>
                  <a:srgbClr val="FFFF00"/>
                </a:solidFill>
              </a:rPr>
              <a:t> </a:t>
            </a:r>
            <a:r>
              <a:rPr lang="en-GB" altLang="cs-CZ" sz="2400" dirty="0" err="1">
                <a:solidFill>
                  <a:srgbClr val="FFFF00"/>
                </a:solidFill>
              </a:rPr>
              <a:t>vztek</a:t>
            </a:r>
            <a:r>
              <a:rPr lang="en-GB" altLang="cs-CZ" sz="2400" dirty="0">
                <a:solidFill>
                  <a:srgbClr val="FFFF00"/>
                </a:solidFill>
              </a:rPr>
              <a:t> na </a:t>
            </a:r>
            <a:r>
              <a:rPr lang="en-GB" altLang="cs-CZ" sz="2400" dirty="0" err="1">
                <a:solidFill>
                  <a:srgbClr val="FFFF00"/>
                </a:solidFill>
              </a:rPr>
              <a:t>druhého</a:t>
            </a:r>
            <a:r>
              <a:rPr lang="en-GB" altLang="cs-CZ" sz="2400" dirty="0">
                <a:solidFill>
                  <a:srgbClr val="FFFF00"/>
                </a:solidFill>
              </a:rPr>
              <a:t> </a:t>
            </a:r>
            <a:r>
              <a:rPr lang="en-GB" altLang="cs-CZ" sz="2400" dirty="0" err="1">
                <a:solidFill>
                  <a:srgbClr val="FFFF00"/>
                </a:solidFill>
              </a:rPr>
              <a:t>rodiče</a:t>
            </a:r>
            <a:r>
              <a:rPr lang="en-GB" altLang="cs-CZ" sz="2400" dirty="0">
                <a:solidFill>
                  <a:srgbClr val="FFFF00"/>
                </a:solidFill>
              </a:rPr>
              <a:t> (</a:t>
            </a:r>
            <a:r>
              <a:rPr lang="en-GB" altLang="cs-CZ" sz="2400" dirty="0" err="1">
                <a:solidFill>
                  <a:srgbClr val="FFFF00"/>
                </a:solidFill>
              </a:rPr>
              <a:t>viník</a:t>
            </a:r>
            <a:r>
              <a:rPr lang="en-GB" altLang="cs-CZ" sz="2400" dirty="0">
                <a:solidFill>
                  <a:srgbClr val="FFFF00"/>
                </a:solidFill>
              </a:rPr>
              <a:t>?)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FFFF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 dirty="0" err="1">
                <a:solidFill>
                  <a:srgbClr val="FFFF00"/>
                </a:solidFill>
              </a:rPr>
              <a:t>Únik</a:t>
            </a:r>
            <a:r>
              <a:rPr lang="en-GB" altLang="cs-CZ" sz="2400" dirty="0">
                <a:solidFill>
                  <a:srgbClr val="FFFF00"/>
                </a:solidFill>
              </a:rPr>
              <a:t> do </a:t>
            </a:r>
            <a:r>
              <a:rPr lang="en-GB" altLang="cs-CZ" sz="2400" dirty="0" err="1">
                <a:solidFill>
                  <a:srgbClr val="FFFF00"/>
                </a:solidFill>
              </a:rPr>
              <a:t>fantazie</a:t>
            </a:r>
            <a:r>
              <a:rPr lang="en-GB" altLang="cs-CZ" sz="2400" dirty="0">
                <a:solidFill>
                  <a:srgbClr val="FFFF00"/>
                </a:solidFill>
              </a:rPr>
              <a:t>, </a:t>
            </a:r>
            <a:r>
              <a:rPr lang="en-GB" altLang="cs-CZ" sz="2400" dirty="0" err="1">
                <a:solidFill>
                  <a:srgbClr val="FFFF00"/>
                </a:solidFill>
              </a:rPr>
              <a:t>únik</a:t>
            </a:r>
            <a:r>
              <a:rPr lang="en-GB" altLang="cs-CZ" sz="2400" dirty="0">
                <a:solidFill>
                  <a:srgbClr val="FFFF00"/>
                </a:solidFill>
              </a:rPr>
              <a:t> k </a:t>
            </a:r>
            <a:r>
              <a:rPr lang="en-GB" altLang="cs-CZ" sz="2400" dirty="0" err="1">
                <a:solidFill>
                  <a:srgbClr val="FFFF00"/>
                </a:solidFill>
              </a:rPr>
              <a:t>alkoholu</a:t>
            </a:r>
            <a:r>
              <a:rPr lang="en-GB" altLang="cs-CZ" sz="2400" dirty="0">
                <a:solidFill>
                  <a:srgbClr val="FFFF00"/>
                </a:solidFill>
              </a:rPr>
              <a:t> </a:t>
            </a:r>
            <a:r>
              <a:rPr lang="en-GB" altLang="cs-CZ" sz="2400" dirty="0" err="1">
                <a:solidFill>
                  <a:srgbClr val="FFFF00"/>
                </a:solidFill>
              </a:rPr>
              <a:t>atd</a:t>
            </a:r>
            <a:r>
              <a:rPr lang="en-GB" altLang="cs-CZ" sz="2400" dirty="0">
                <a:solidFill>
                  <a:srgbClr val="FFFF00"/>
                </a:solidFill>
              </a:rPr>
              <a:t>.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Clr>
                <a:srgbClr val="FFFF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 dirty="0" err="1">
                <a:solidFill>
                  <a:srgbClr val="FFFF00"/>
                </a:solidFill>
              </a:rPr>
              <a:t>Rezignace</a:t>
            </a:r>
            <a:r>
              <a:rPr lang="en-GB" altLang="cs-CZ" sz="2400" dirty="0">
                <a:solidFill>
                  <a:srgbClr val="FFFF00"/>
                </a:solidFill>
              </a:rPr>
              <a:t> (</a:t>
            </a:r>
            <a:r>
              <a:rPr lang="en-GB" altLang="cs-CZ" sz="2400" dirty="0" err="1">
                <a:solidFill>
                  <a:srgbClr val="FFFF00"/>
                </a:solidFill>
              </a:rPr>
              <a:t>deprese</a:t>
            </a:r>
            <a:r>
              <a:rPr lang="en-GB" altLang="cs-CZ" sz="2400" dirty="0">
                <a:solidFill>
                  <a:srgbClr val="FFFF00"/>
                </a:solidFill>
              </a:rPr>
              <a:t>, </a:t>
            </a:r>
            <a:r>
              <a:rPr lang="en-GB" altLang="cs-CZ" sz="2400" dirty="0" err="1">
                <a:solidFill>
                  <a:srgbClr val="FFFF00"/>
                </a:solidFill>
              </a:rPr>
              <a:t>apatie</a:t>
            </a:r>
            <a:r>
              <a:rPr lang="en-GB" altLang="cs-CZ" sz="2400" dirty="0">
                <a:solidFill>
                  <a:srgbClr val="FFFF00"/>
                </a:solidFill>
              </a:rPr>
              <a:t>, </a:t>
            </a:r>
            <a:r>
              <a:rPr lang="en-GB" altLang="cs-CZ" sz="2400" dirty="0" err="1">
                <a:solidFill>
                  <a:srgbClr val="FFFF00"/>
                </a:solidFill>
              </a:rPr>
              <a:t>nezájem</a:t>
            </a:r>
            <a:r>
              <a:rPr lang="en-GB" altLang="cs-CZ" sz="2400" dirty="0">
                <a:solidFill>
                  <a:srgbClr val="FFFF00"/>
                </a:solidFill>
              </a:rPr>
              <a:t> o </a:t>
            </a:r>
            <a:r>
              <a:rPr lang="en-GB" altLang="cs-CZ" sz="2400" dirty="0" err="1">
                <a:solidFill>
                  <a:srgbClr val="FFFF00"/>
                </a:solidFill>
              </a:rPr>
              <a:t>dítě</a:t>
            </a:r>
            <a:r>
              <a:rPr lang="en-GB" altLang="cs-CZ" sz="2400" dirty="0">
                <a:solidFill>
                  <a:srgbClr val="FFFF00"/>
                </a:solidFill>
              </a:rPr>
              <a:t>)</a:t>
            </a:r>
            <a:r>
              <a:rPr lang="en-GB" altLang="cs-CZ" sz="2000" i="1" dirty="0">
                <a:solidFill>
                  <a:srgbClr val="FFFF99"/>
                </a:solidFill>
              </a:rPr>
              <a:t> - </a:t>
            </a:r>
            <a:r>
              <a:rPr lang="en-GB" altLang="cs-CZ" sz="2000" i="1" dirty="0" err="1">
                <a:solidFill>
                  <a:srgbClr val="FFFF99"/>
                </a:solidFill>
              </a:rPr>
              <a:t>může</a:t>
            </a:r>
            <a:r>
              <a:rPr lang="en-GB" altLang="cs-CZ" sz="2000" i="1" dirty="0">
                <a:solidFill>
                  <a:srgbClr val="FFFF99"/>
                </a:solidFill>
              </a:rPr>
              <a:t> </a:t>
            </a:r>
            <a:r>
              <a:rPr lang="en-GB" altLang="cs-CZ" sz="2000" i="1" dirty="0" err="1">
                <a:solidFill>
                  <a:srgbClr val="FFFF99"/>
                </a:solidFill>
              </a:rPr>
              <a:t>být</a:t>
            </a:r>
            <a:r>
              <a:rPr lang="en-GB" altLang="cs-CZ" sz="2000" i="1" dirty="0">
                <a:solidFill>
                  <a:srgbClr val="FFFF99"/>
                </a:solidFill>
              </a:rPr>
              <a:t> </a:t>
            </a:r>
            <a:r>
              <a:rPr lang="en-GB" altLang="cs-CZ" sz="2000" i="1" dirty="0" err="1">
                <a:solidFill>
                  <a:srgbClr val="FFFF99"/>
                </a:solidFill>
              </a:rPr>
              <a:t>dočasná</a:t>
            </a:r>
            <a:r>
              <a:rPr lang="en-GB" altLang="cs-CZ" sz="2000" i="1" dirty="0">
                <a:solidFill>
                  <a:srgbClr val="FFFF99"/>
                </a:solidFill>
              </a:rPr>
              <a:t>, ale </a:t>
            </a:r>
            <a:r>
              <a:rPr lang="en-GB" altLang="cs-CZ" sz="2000" i="1" dirty="0" err="1">
                <a:solidFill>
                  <a:srgbClr val="FFFF99"/>
                </a:solidFill>
              </a:rPr>
              <a:t>i</a:t>
            </a:r>
            <a:r>
              <a:rPr lang="en-GB" altLang="cs-CZ" sz="2000" i="1" dirty="0">
                <a:solidFill>
                  <a:srgbClr val="FFFF99"/>
                </a:solidFill>
              </a:rPr>
              <a:t> </a:t>
            </a:r>
            <a:r>
              <a:rPr lang="en-GB" altLang="cs-CZ" sz="2000" i="1" dirty="0" err="1">
                <a:solidFill>
                  <a:srgbClr val="FFFF99"/>
                </a:solidFill>
              </a:rPr>
              <a:t>dlouhodobá</a:t>
            </a:r>
            <a:r>
              <a:rPr lang="en-GB" altLang="cs-CZ" sz="2000" i="1" dirty="0">
                <a:solidFill>
                  <a:srgbClr val="FFFF99"/>
                </a:solidFill>
              </a:rPr>
              <a:t> a </a:t>
            </a:r>
            <a:r>
              <a:rPr lang="en-GB" altLang="cs-CZ" sz="2000" i="1" dirty="0" err="1">
                <a:solidFill>
                  <a:srgbClr val="FFFF99"/>
                </a:solidFill>
              </a:rPr>
              <a:t>může</a:t>
            </a:r>
            <a:r>
              <a:rPr lang="en-GB" altLang="cs-CZ" sz="2000" i="1" dirty="0">
                <a:solidFill>
                  <a:srgbClr val="FFFF99"/>
                </a:solidFill>
              </a:rPr>
              <a:t> </a:t>
            </a:r>
            <a:r>
              <a:rPr lang="en-GB" altLang="cs-CZ" sz="2000" i="1" dirty="0" err="1">
                <a:solidFill>
                  <a:srgbClr val="FFFF99"/>
                </a:solidFill>
              </a:rPr>
              <a:t>vést</a:t>
            </a:r>
            <a:r>
              <a:rPr lang="en-GB" altLang="cs-CZ" sz="2000" i="1" dirty="0">
                <a:solidFill>
                  <a:srgbClr val="FFFF99"/>
                </a:solidFill>
              </a:rPr>
              <a:t> </a:t>
            </a:r>
            <a:r>
              <a:rPr lang="en-GB" altLang="cs-CZ" sz="2000" i="1" dirty="0" err="1">
                <a:solidFill>
                  <a:srgbClr val="FFFF99"/>
                </a:solidFill>
              </a:rPr>
              <a:t>i</a:t>
            </a:r>
            <a:r>
              <a:rPr lang="en-GB" altLang="cs-CZ" sz="2000" i="1" dirty="0">
                <a:solidFill>
                  <a:srgbClr val="FFFF99"/>
                </a:solidFill>
              </a:rPr>
              <a:t> k </a:t>
            </a:r>
            <a:r>
              <a:rPr lang="en-GB" altLang="cs-CZ" sz="2000" i="1" dirty="0" err="1">
                <a:solidFill>
                  <a:srgbClr val="FFFF99"/>
                </a:solidFill>
              </a:rPr>
              <a:t>rozpadu</a:t>
            </a:r>
            <a:r>
              <a:rPr lang="en-GB" altLang="cs-CZ" sz="2000" i="1" dirty="0">
                <a:solidFill>
                  <a:srgbClr val="FFFF99"/>
                </a:solidFill>
              </a:rPr>
              <a:t> </a:t>
            </a:r>
            <a:r>
              <a:rPr lang="en-GB" altLang="cs-CZ" sz="2000" i="1" dirty="0" err="1">
                <a:solidFill>
                  <a:srgbClr val="FFFF99"/>
                </a:solidFill>
              </a:rPr>
              <a:t>rodiny</a:t>
            </a:r>
            <a:endParaRPr lang="en-GB" altLang="cs-CZ" sz="2000" i="1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7349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C2B0FFC6-0AAD-4C02-B8D7-D6382685BC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2284" y="260350"/>
            <a:ext cx="10363200" cy="685800"/>
          </a:xfrm>
        </p:spPr>
        <p:txBody>
          <a:bodyPr/>
          <a:lstStyle/>
          <a:p>
            <a:pPr>
              <a:lnSpc>
                <a:spcPct val="100000"/>
              </a:lnSpc>
              <a:buClr>
                <a:srgbClr val="FF9900"/>
              </a:buClr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cs-CZ" sz="3200">
                <a:solidFill>
                  <a:srgbClr val="FF9900"/>
                </a:solidFill>
                <a:latin typeface="Arial" panose="020B0604020202020204" pitchFamily="34" charset="0"/>
              </a:rPr>
              <a:t>Sociologie handicapu a APA</a:t>
            </a: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D3B3A717-B81C-4D73-87FE-B4993F16D3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8000" y="1371600"/>
            <a:ext cx="11176000" cy="4953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700"/>
              </a:spcBef>
              <a:buClr>
                <a:srgbClr val="FFFF99"/>
              </a:buClr>
              <a:buFont typeface="Times New Roman" panose="02020603050405020304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i="1">
                <a:solidFill>
                  <a:srgbClr val="FFFF99"/>
                </a:solidFill>
              </a:rPr>
              <a:t> </a:t>
            </a:r>
          </a:p>
        </p:txBody>
      </p:sp>
      <p:sp>
        <p:nvSpPr>
          <p:cNvPr id="9220" name="Text Box 3">
            <a:extLst>
              <a:ext uri="{FF2B5EF4-FFF2-40B4-BE49-F238E27FC236}">
                <a16:creationId xmlns:a16="http://schemas.microsoft.com/office/drawing/2014/main" id="{D03C585A-3932-47D8-90E4-4AD50C021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" y="1196976"/>
            <a:ext cx="11379200" cy="271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</a:pP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Handicap =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sociální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rovina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zdravotního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postižení</a:t>
            </a:r>
            <a:endParaRPr lang="en-GB" altLang="cs-CZ" sz="2400" dirty="0">
              <a:solidFill>
                <a:srgbClr val="FFFF99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</a:pP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Zkoumáme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-li sport a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zdravotní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postižení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,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náš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přístup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je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vždy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ovlivněn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tím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,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kde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se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nacházíme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…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  <a:buFont typeface="Times New Roman" panose="02020603050405020304" pitchFamily="18" charset="0"/>
              <a:buNone/>
            </a:pPr>
            <a:endParaRPr lang="en-GB" altLang="cs-CZ" sz="2400" dirty="0">
              <a:solidFill>
                <a:srgbClr val="FFFF99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FF"/>
              </a:buClr>
              <a:buFont typeface="Times New Roman" panose="02020603050405020304" pitchFamily="18" charset="0"/>
              <a:buNone/>
            </a:pPr>
            <a:r>
              <a:rPr lang="en-GB" altLang="cs-CZ" sz="2800" b="1" dirty="0">
                <a:solidFill>
                  <a:srgbClr val="FFFFFF"/>
                </a:solidFill>
                <a:latin typeface="+mn-lt"/>
              </a:rPr>
              <a:t>JÁ </a:t>
            </a:r>
            <a:r>
              <a:rPr lang="en-GB" altLang="cs-CZ" sz="2400" dirty="0">
                <a:solidFill>
                  <a:srgbClr val="FFFFFF"/>
                </a:solidFill>
                <a:latin typeface="+mn-lt"/>
              </a:rPr>
              <a:t>(</a:t>
            </a:r>
            <a:r>
              <a:rPr lang="en-GB" altLang="cs-CZ" sz="2400" dirty="0" err="1">
                <a:solidFill>
                  <a:srgbClr val="FFFFFF"/>
                </a:solidFill>
                <a:latin typeface="+mn-lt"/>
              </a:rPr>
              <a:t>vnitřní</a:t>
            </a:r>
            <a:r>
              <a:rPr lang="en-GB" altLang="cs-CZ" sz="2400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FF"/>
                </a:solidFill>
                <a:latin typeface="+mn-lt"/>
              </a:rPr>
              <a:t>pohled-zkušenost</a:t>
            </a:r>
            <a:r>
              <a:rPr lang="en-GB" altLang="cs-CZ" sz="2400" dirty="0">
                <a:solidFill>
                  <a:srgbClr val="FFFFFF"/>
                </a:solidFill>
                <a:latin typeface="+mn-lt"/>
              </a:rPr>
              <a:t>)</a:t>
            </a:r>
            <a:r>
              <a:rPr lang="en-GB" altLang="cs-CZ" sz="2800" b="1" dirty="0">
                <a:solidFill>
                  <a:srgbClr val="FFFFFF"/>
                </a:solidFill>
                <a:latin typeface="+mn-lt"/>
              </a:rPr>
              <a:t>  </a:t>
            </a:r>
            <a:r>
              <a:rPr lang="en-GB" altLang="cs-CZ" sz="2800" b="1" dirty="0" err="1">
                <a:solidFill>
                  <a:srgbClr val="FFFFFF"/>
                </a:solidFill>
                <a:latin typeface="+mn-lt"/>
              </a:rPr>
              <a:t>nebo</a:t>
            </a:r>
            <a:r>
              <a:rPr lang="en-GB" altLang="cs-CZ" sz="2800" b="1" dirty="0">
                <a:solidFill>
                  <a:srgbClr val="FFFFFF"/>
                </a:solidFill>
                <a:latin typeface="+mn-lt"/>
              </a:rPr>
              <a:t>  NĚKDO JINÝ </a:t>
            </a:r>
            <a:r>
              <a:rPr lang="en-GB" altLang="cs-CZ" sz="2400" dirty="0">
                <a:solidFill>
                  <a:srgbClr val="FFFFFF"/>
                </a:solidFill>
                <a:latin typeface="+mn-lt"/>
              </a:rPr>
              <a:t>(</a:t>
            </a:r>
            <a:r>
              <a:rPr lang="en-GB" altLang="cs-CZ" sz="2400" dirty="0" err="1">
                <a:solidFill>
                  <a:srgbClr val="FFFFFF"/>
                </a:solidFill>
                <a:latin typeface="+mn-lt"/>
              </a:rPr>
              <a:t>vnější</a:t>
            </a:r>
            <a:r>
              <a:rPr lang="en-GB" altLang="cs-CZ" sz="2400" dirty="0">
                <a:solidFill>
                  <a:srgbClr val="FFFFFF"/>
                </a:solidFill>
                <a:latin typeface="+mn-lt"/>
              </a:rPr>
              <a:t>)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FF"/>
              </a:buClr>
              <a:buFont typeface="Times New Roman" panose="02020603050405020304" pitchFamily="18" charset="0"/>
              <a:buNone/>
            </a:pPr>
            <a:endParaRPr lang="en-GB" altLang="cs-CZ" sz="2400" dirty="0">
              <a:solidFill>
                <a:srgbClr val="FFFFFF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</a:pP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Také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se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liší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přístup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různých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profesionálů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...</a:t>
            </a:r>
          </a:p>
        </p:txBody>
      </p:sp>
      <p:sp>
        <p:nvSpPr>
          <p:cNvPr id="9221" name="Text Box 4">
            <a:extLst>
              <a:ext uri="{FF2B5EF4-FFF2-40B4-BE49-F238E27FC236}">
                <a16:creationId xmlns:a16="http://schemas.microsoft.com/office/drawing/2014/main" id="{607ED29B-90E5-45D1-B24D-A0E5CA03A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1" y="4419600"/>
            <a:ext cx="10689167" cy="186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FF7C80"/>
              </a:buClr>
              <a:buFont typeface="Times New Roman" panose="02020603050405020304" pitchFamily="18" charset="0"/>
              <a:buNone/>
            </a:pPr>
            <a:r>
              <a:rPr lang="en-GB" altLang="cs-CZ" dirty="0">
                <a:solidFill>
                  <a:srgbClr val="FF7C80"/>
                </a:solidFill>
                <a:latin typeface="+mn-lt"/>
              </a:rPr>
              <a:t>Je </a:t>
            </a:r>
            <a:r>
              <a:rPr lang="en-GB" altLang="cs-CZ" dirty="0" err="1">
                <a:solidFill>
                  <a:srgbClr val="FF7C80"/>
                </a:solidFill>
                <a:latin typeface="+mn-lt"/>
              </a:rPr>
              <a:t>postižení</a:t>
            </a:r>
            <a:r>
              <a:rPr lang="en-GB" altLang="cs-CZ" dirty="0">
                <a:solidFill>
                  <a:srgbClr val="FF7C80"/>
                </a:solidFill>
                <a:latin typeface="+mn-lt"/>
              </a:rPr>
              <a:t> </a:t>
            </a:r>
            <a:r>
              <a:rPr lang="en-GB" altLang="cs-CZ" dirty="0" err="1">
                <a:solidFill>
                  <a:srgbClr val="FF7C80"/>
                </a:solidFill>
                <a:latin typeface="+mn-lt"/>
              </a:rPr>
              <a:t>problém</a:t>
            </a:r>
            <a:r>
              <a:rPr lang="en-GB" altLang="cs-CZ" dirty="0">
                <a:solidFill>
                  <a:srgbClr val="FF7C80"/>
                </a:solidFill>
                <a:latin typeface="+mn-lt"/>
              </a:rPr>
              <a:t>?   A </a:t>
            </a:r>
            <a:r>
              <a:rPr lang="en-GB" altLang="cs-CZ" dirty="0" err="1">
                <a:solidFill>
                  <a:srgbClr val="FF7C80"/>
                </a:solidFill>
                <a:latin typeface="+mn-lt"/>
              </a:rPr>
              <a:t>jaký</a:t>
            </a:r>
            <a:r>
              <a:rPr lang="en-GB" altLang="cs-CZ" dirty="0">
                <a:solidFill>
                  <a:srgbClr val="FF7C80"/>
                </a:solidFill>
                <a:latin typeface="+mn-lt"/>
              </a:rPr>
              <a:t> ??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7C80"/>
              </a:buClr>
              <a:buFont typeface="Times New Roman" panose="02020603050405020304" pitchFamily="18" charset="0"/>
              <a:buNone/>
            </a:pPr>
            <a:endParaRPr lang="en-GB" altLang="cs-CZ" sz="2800" dirty="0">
              <a:solidFill>
                <a:srgbClr val="FF7C80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99FF99"/>
              </a:buClr>
              <a:buFont typeface="Times New Roman" panose="02020603050405020304" pitchFamily="18" charset="0"/>
              <a:buNone/>
            </a:pPr>
            <a:r>
              <a:rPr lang="en-GB" altLang="cs-CZ" sz="2800" i="1" dirty="0">
                <a:solidFill>
                  <a:srgbClr val="99FF99"/>
                </a:solidFill>
                <a:latin typeface="+mn-lt"/>
              </a:rPr>
              <a:t>Z </a:t>
            </a:r>
            <a:r>
              <a:rPr lang="en-GB" altLang="cs-CZ" sz="2800" i="1" dirty="0" err="1">
                <a:solidFill>
                  <a:srgbClr val="99FF99"/>
                </a:solidFill>
                <a:latin typeface="+mn-lt"/>
              </a:rPr>
              <a:t>pohledu</a:t>
            </a:r>
            <a:r>
              <a:rPr lang="en-GB" altLang="cs-CZ" sz="2800" i="1" dirty="0">
                <a:solidFill>
                  <a:srgbClr val="99FF99"/>
                </a:solidFill>
                <a:latin typeface="+mn-lt"/>
              </a:rPr>
              <a:t> </a:t>
            </a:r>
            <a:r>
              <a:rPr lang="en-GB" altLang="cs-CZ" sz="2800" i="1" dirty="0" err="1">
                <a:solidFill>
                  <a:srgbClr val="99FF99"/>
                </a:solidFill>
                <a:latin typeface="+mn-lt"/>
              </a:rPr>
              <a:t>sociologů</a:t>
            </a:r>
            <a:r>
              <a:rPr lang="en-GB" altLang="cs-CZ" sz="2800" i="1" dirty="0">
                <a:solidFill>
                  <a:srgbClr val="99FF99"/>
                </a:solidFill>
                <a:latin typeface="+mn-lt"/>
              </a:rPr>
              <a:t> </a:t>
            </a:r>
            <a:r>
              <a:rPr lang="en-GB" altLang="cs-CZ" sz="2800" i="1" dirty="0" err="1">
                <a:solidFill>
                  <a:srgbClr val="99FF99"/>
                </a:solidFill>
                <a:latin typeface="+mn-lt"/>
              </a:rPr>
              <a:t>postižení</a:t>
            </a:r>
            <a:r>
              <a:rPr lang="en-GB" altLang="cs-CZ" sz="2800" i="1" dirty="0">
                <a:solidFill>
                  <a:srgbClr val="99FF99"/>
                </a:solidFill>
                <a:latin typeface="+mn-lt"/>
              </a:rPr>
              <a:t>, </a:t>
            </a:r>
            <a:r>
              <a:rPr lang="en-GB" altLang="cs-CZ" sz="2800" i="1" dirty="0" err="1">
                <a:solidFill>
                  <a:srgbClr val="99FF99"/>
                </a:solidFill>
                <a:latin typeface="+mn-lt"/>
              </a:rPr>
              <a:t>rasismus</a:t>
            </a:r>
            <a:r>
              <a:rPr lang="en-GB" altLang="cs-CZ" sz="2800" i="1" dirty="0">
                <a:solidFill>
                  <a:srgbClr val="99FF99"/>
                </a:solidFill>
                <a:latin typeface="+mn-lt"/>
              </a:rPr>
              <a:t> a </a:t>
            </a:r>
            <a:r>
              <a:rPr lang="en-GB" altLang="cs-CZ" sz="2800" i="1" dirty="0" err="1">
                <a:solidFill>
                  <a:srgbClr val="99FF99"/>
                </a:solidFill>
                <a:latin typeface="+mn-lt"/>
              </a:rPr>
              <a:t>feminismus</a:t>
            </a:r>
            <a:r>
              <a:rPr lang="en-GB" altLang="cs-CZ" sz="2800" i="1" dirty="0">
                <a:solidFill>
                  <a:srgbClr val="99FF99"/>
                </a:solidFill>
                <a:latin typeface="+mn-lt"/>
              </a:rPr>
              <a:t> </a:t>
            </a:r>
            <a:r>
              <a:rPr lang="en-GB" altLang="cs-CZ" sz="2800" i="1" dirty="0" err="1">
                <a:solidFill>
                  <a:srgbClr val="99FF99"/>
                </a:solidFill>
                <a:latin typeface="+mn-lt"/>
              </a:rPr>
              <a:t>bojují</a:t>
            </a:r>
            <a:r>
              <a:rPr lang="en-GB" altLang="cs-CZ" sz="2800" i="1" dirty="0">
                <a:solidFill>
                  <a:srgbClr val="99FF99"/>
                </a:solidFill>
                <a:latin typeface="+mn-lt"/>
              </a:rPr>
              <a:t> </a:t>
            </a:r>
            <a:r>
              <a:rPr lang="en-GB" altLang="cs-CZ" sz="2800" i="1" dirty="0" err="1">
                <a:solidFill>
                  <a:srgbClr val="99FF99"/>
                </a:solidFill>
                <a:latin typeface="+mn-lt"/>
              </a:rPr>
              <a:t>za</a:t>
            </a:r>
            <a:r>
              <a:rPr lang="en-GB" altLang="cs-CZ" sz="2800" i="1" dirty="0">
                <a:solidFill>
                  <a:srgbClr val="99FF99"/>
                </a:solidFill>
                <a:latin typeface="+mn-lt"/>
              </a:rPr>
              <a:t> </a:t>
            </a:r>
            <a:r>
              <a:rPr lang="en-GB" altLang="cs-CZ" sz="2800" i="1" dirty="0" err="1">
                <a:solidFill>
                  <a:srgbClr val="99FF99"/>
                </a:solidFill>
                <a:latin typeface="+mn-lt"/>
              </a:rPr>
              <a:t>stejnou</a:t>
            </a:r>
            <a:r>
              <a:rPr lang="en-GB" altLang="cs-CZ" sz="2800" i="1" dirty="0">
                <a:solidFill>
                  <a:srgbClr val="99FF99"/>
                </a:solidFill>
                <a:latin typeface="+mn-lt"/>
              </a:rPr>
              <a:t> </a:t>
            </a:r>
            <a:r>
              <a:rPr lang="en-GB" altLang="cs-CZ" sz="2800" i="1" dirty="0" err="1">
                <a:solidFill>
                  <a:srgbClr val="99FF99"/>
                </a:solidFill>
                <a:latin typeface="+mn-lt"/>
              </a:rPr>
              <a:t>věc</a:t>
            </a:r>
            <a:r>
              <a:rPr lang="en-GB" altLang="cs-CZ" sz="2800" i="1" dirty="0">
                <a:solidFill>
                  <a:srgbClr val="99FF99"/>
                </a:solidFill>
                <a:latin typeface="+mn-lt"/>
              </a:rPr>
              <a:t> ... </a:t>
            </a:r>
            <a:r>
              <a:rPr lang="en-GB" altLang="cs-CZ" sz="2800" dirty="0" err="1">
                <a:solidFill>
                  <a:srgbClr val="FFFFFF"/>
                </a:solidFill>
                <a:latin typeface="+mn-lt"/>
              </a:rPr>
              <a:t>minorita</a:t>
            </a:r>
            <a:endParaRPr lang="en-GB" altLang="cs-CZ" sz="28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69232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0B8521A0-A9CA-4D35-AF30-B9559D3495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4346" y="291735"/>
            <a:ext cx="10363200" cy="504825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buClr>
                <a:srgbClr val="FF9900"/>
              </a:buClr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cs-CZ" sz="3200" dirty="0" err="1">
                <a:solidFill>
                  <a:srgbClr val="FF9900"/>
                </a:solidFill>
                <a:latin typeface="Arial" panose="020B0604020202020204" pitchFamily="34" charset="0"/>
              </a:rPr>
              <a:t>Některé</a:t>
            </a:r>
            <a:r>
              <a:rPr lang="en-GB" altLang="cs-CZ" sz="3200" dirty="0">
                <a:solidFill>
                  <a:srgbClr val="FF9900"/>
                </a:solidFill>
                <a:latin typeface="Arial" panose="020B0604020202020204" pitchFamily="34" charset="0"/>
              </a:rPr>
              <a:t> </a:t>
            </a:r>
            <a:r>
              <a:rPr lang="en-GB" altLang="cs-CZ" sz="3200" dirty="0" err="1">
                <a:solidFill>
                  <a:srgbClr val="FF9900"/>
                </a:solidFill>
                <a:latin typeface="Arial" panose="020B0604020202020204" pitchFamily="34" charset="0"/>
              </a:rPr>
              <a:t>přístupy</a:t>
            </a:r>
            <a:r>
              <a:rPr lang="en-GB" altLang="cs-CZ" sz="3200" dirty="0">
                <a:solidFill>
                  <a:srgbClr val="FF9900"/>
                </a:solidFill>
                <a:latin typeface="Arial" panose="020B0604020202020204" pitchFamily="34" charset="0"/>
              </a:rPr>
              <a:t> v </a:t>
            </a:r>
            <a:r>
              <a:rPr lang="en-GB" altLang="cs-CZ" sz="3200" dirty="0" err="1">
                <a:solidFill>
                  <a:srgbClr val="FF9900"/>
                </a:solidFill>
                <a:latin typeface="Arial" panose="020B0604020202020204" pitchFamily="34" charset="0"/>
              </a:rPr>
              <a:t>sociologii</a:t>
            </a:r>
            <a:r>
              <a:rPr lang="en-GB" altLang="cs-CZ" sz="3200" dirty="0">
                <a:solidFill>
                  <a:srgbClr val="FF9900"/>
                </a:solidFill>
                <a:latin typeface="Arial" panose="020B0604020202020204" pitchFamily="34" charset="0"/>
              </a:rPr>
              <a:t> </a:t>
            </a:r>
            <a:r>
              <a:rPr lang="en-GB" altLang="cs-CZ" sz="3200" dirty="0" err="1">
                <a:solidFill>
                  <a:srgbClr val="FF9900"/>
                </a:solidFill>
                <a:latin typeface="Arial" panose="020B0604020202020204" pitchFamily="34" charset="0"/>
              </a:rPr>
              <a:t>postižení</a:t>
            </a:r>
            <a:endParaRPr lang="en-GB" altLang="cs-CZ" sz="3200" dirty="0">
              <a:solidFill>
                <a:srgbClr val="FF9900"/>
              </a:solidFill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D1778F1C-5CC2-4607-88A5-5F876D447A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479" y="1258643"/>
            <a:ext cx="5952067" cy="3529012"/>
          </a:xfrm>
          <a:solidFill>
            <a:schemeClr val="accent2">
              <a:lumMod val="75000"/>
            </a:schemeClr>
          </a:solidFill>
        </p:spPr>
        <p:txBody>
          <a:bodyPr lIns="91440" tIns="45720" rIns="91440" bIns="45720"/>
          <a:lstStyle/>
          <a:p>
            <a:pPr>
              <a:lnSpc>
                <a:spcPct val="100000"/>
              </a:lnSpc>
              <a:spcBef>
                <a:spcPts val="450"/>
              </a:spcBef>
              <a:buClr>
                <a:srgbClr val="FFFF00"/>
              </a:buClr>
              <a:buFont typeface="Times New Roman" panose="02020603050405020304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1800" dirty="0">
                <a:solidFill>
                  <a:srgbClr val="FFFF00"/>
                </a:solidFill>
              </a:rPr>
              <a:t>MODEL MEDICÍNSKÝ, INDIVIDUÁLNÍ</a:t>
            </a:r>
          </a:p>
          <a:p>
            <a:pPr>
              <a:lnSpc>
                <a:spcPct val="100000"/>
              </a:lnSpc>
              <a:spcBef>
                <a:spcPts val="450"/>
              </a:spcBef>
              <a:buClr>
                <a:srgbClr val="FFFFFF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1800" dirty="0" err="1">
                <a:solidFill>
                  <a:srgbClr val="FFFFFF"/>
                </a:solidFill>
              </a:rPr>
              <a:t>zaměřen</a:t>
            </a:r>
            <a:r>
              <a:rPr lang="en-GB" altLang="cs-CZ" sz="1800" dirty="0">
                <a:solidFill>
                  <a:srgbClr val="FFFFFF"/>
                </a:solidFill>
              </a:rPr>
              <a:t> na </a:t>
            </a:r>
            <a:r>
              <a:rPr lang="en-GB" altLang="cs-CZ" sz="1800" dirty="0" err="1">
                <a:solidFill>
                  <a:srgbClr val="FFFFFF"/>
                </a:solidFill>
              </a:rPr>
              <a:t>tělo</a:t>
            </a:r>
            <a:r>
              <a:rPr lang="en-GB" altLang="cs-CZ" sz="1800" dirty="0">
                <a:solidFill>
                  <a:srgbClr val="FFFFFF"/>
                </a:solidFill>
              </a:rPr>
              <a:t>, </a:t>
            </a:r>
            <a:r>
              <a:rPr lang="en-GB" altLang="cs-CZ" sz="1800" dirty="0" err="1">
                <a:solidFill>
                  <a:srgbClr val="FFFFFF"/>
                </a:solidFill>
              </a:rPr>
              <a:t>ztrátu</a:t>
            </a:r>
            <a:r>
              <a:rPr lang="en-GB" altLang="cs-CZ" sz="1800" dirty="0">
                <a:solidFill>
                  <a:srgbClr val="FFFFFF"/>
                </a:solidFill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</a:rPr>
              <a:t>či</a:t>
            </a:r>
            <a:r>
              <a:rPr lang="en-GB" altLang="cs-CZ" sz="1800" dirty="0">
                <a:solidFill>
                  <a:srgbClr val="FFFFFF"/>
                </a:solidFill>
              </a:rPr>
              <a:t> deficit = </a:t>
            </a:r>
            <a:r>
              <a:rPr lang="en-GB" altLang="cs-CZ" sz="1800" dirty="0" err="1">
                <a:solidFill>
                  <a:srgbClr val="FFFFFF"/>
                </a:solidFill>
              </a:rPr>
              <a:t>redukuje</a:t>
            </a:r>
            <a:r>
              <a:rPr lang="en-GB" altLang="cs-CZ" sz="1800" dirty="0">
                <a:solidFill>
                  <a:srgbClr val="FFFFFF"/>
                </a:solidFill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</a:rPr>
              <a:t>problém</a:t>
            </a:r>
            <a:r>
              <a:rPr lang="en-GB" altLang="cs-CZ" sz="1800" dirty="0">
                <a:solidFill>
                  <a:srgbClr val="FFFFFF"/>
                </a:solidFill>
              </a:rPr>
              <a:t> na </a:t>
            </a:r>
            <a:r>
              <a:rPr lang="en-GB" altLang="cs-CZ" sz="1800" dirty="0" err="1">
                <a:solidFill>
                  <a:srgbClr val="FFFFFF"/>
                </a:solidFill>
              </a:rPr>
              <a:t>pouze</a:t>
            </a:r>
            <a:r>
              <a:rPr lang="en-GB" altLang="cs-CZ" sz="1800" dirty="0">
                <a:solidFill>
                  <a:srgbClr val="FFFFFF"/>
                </a:solidFill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</a:rPr>
              <a:t>biologickou</a:t>
            </a:r>
            <a:r>
              <a:rPr lang="en-GB" altLang="cs-CZ" sz="1800" dirty="0">
                <a:solidFill>
                  <a:srgbClr val="FFFFFF"/>
                </a:solidFill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</a:rPr>
              <a:t>abnormalitu</a:t>
            </a:r>
            <a:r>
              <a:rPr lang="en-GB" altLang="cs-CZ" sz="1800" dirty="0">
                <a:solidFill>
                  <a:srgbClr val="FFFFFF"/>
                </a:solidFill>
              </a:rPr>
              <a:t>, </a:t>
            </a:r>
            <a:r>
              <a:rPr lang="en-GB" altLang="cs-CZ" sz="1800" dirty="0" err="1">
                <a:solidFill>
                  <a:srgbClr val="FFFFFF"/>
                </a:solidFill>
              </a:rPr>
              <a:t>kterou</a:t>
            </a:r>
            <a:r>
              <a:rPr lang="en-GB" altLang="cs-CZ" sz="1800" dirty="0">
                <a:solidFill>
                  <a:srgbClr val="FFFFFF"/>
                </a:solidFill>
              </a:rPr>
              <a:t> se </a:t>
            </a:r>
            <a:r>
              <a:rPr lang="en-GB" altLang="cs-CZ" sz="1800" dirty="0" err="1">
                <a:solidFill>
                  <a:srgbClr val="FFFFFF"/>
                </a:solidFill>
              </a:rPr>
              <a:t>snaží</a:t>
            </a:r>
            <a:r>
              <a:rPr lang="en-GB" altLang="cs-CZ" sz="1800" dirty="0">
                <a:solidFill>
                  <a:srgbClr val="FFFFFF"/>
                </a:solidFill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</a:rPr>
              <a:t>řešit</a:t>
            </a:r>
            <a:r>
              <a:rPr lang="en-GB" altLang="cs-CZ" sz="1800" dirty="0">
                <a:solidFill>
                  <a:srgbClr val="FFFFFF"/>
                </a:solidFill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</a:rPr>
              <a:t>jako</a:t>
            </a:r>
            <a:r>
              <a:rPr lang="en-GB" altLang="cs-CZ" sz="1800" dirty="0">
                <a:solidFill>
                  <a:srgbClr val="FFFFFF"/>
                </a:solidFill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</a:rPr>
              <a:t>technický</a:t>
            </a:r>
            <a:r>
              <a:rPr lang="en-GB" altLang="cs-CZ" sz="1800" dirty="0">
                <a:solidFill>
                  <a:srgbClr val="FFFFFF"/>
                </a:solidFill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</a:rPr>
              <a:t>problém</a:t>
            </a:r>
            <a:r>
              <a:rPr lang="en-GB" altLang="cs-CZ" sz="1800" dirty="0">
                <a:solidFill>
                  <a:srgbClr val="FFFFFF"/>
                </a:solidFill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</a:rPr>
              <a:t>za</a:t>
            </a:r>
            <a:r>
              <a:rPr lang="en-GB" altLang="cs-CZ" sz="1800" dirty="0">
                <a:solidFill>
                  <a:srgbClr val="FFFFFF"/>
                </a:solidFill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</a:rPr>
              <a:t>pomoci</a:t>
            </a:r>
            <a:r>
              <a:rPr lang="en-GB" altLang="cs-CZ" sz="1800" dirty="0">
                <a:solidFill>
                  <a:srgbClr val="FFFFFF"/>
                </a:solidFill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</a:rPr>
              <a:t>rehabilitace</a:t>
            </a:r>
            <a:r>
              <a:rPr lang="en-GB" altLang="cs-CZ" sz="1800" dirty="0">
                <a:solidFill>
                  <a:srgbClr val="FFFFFF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450"/>
              </a:spcBef>
              <a:buClr>
                <a:srgbClr val="FFFFFF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1800" dirty="0" err="1">
                <a:solidFill>
                  <a:srgbClr val="FFFFFF"/>
                </a:solidFill>
              </a:rPr>
              <a:t>zaměřen</a:t>
            </a:r>
            <a:r>
              <a:rPr lang="en-GB" altLang="cs-CZ" sz="1800" dirty="0">
                <a:solidFill>
                  <a:srgbClr val="FFFFFF"/>
                </a:solidFill>
              </a:rPr>
              <a:t> na </a:t>
            </a:r>
            <a:r>
              <a:rPr lang="en-GB" altLang="cs-CZ" sz="1800" dirty="0" err="1">
                <a:solidFill>
                  <a:srgbClr val="FFFFFF"/>
                </a:solidFill>
              </a:rPr>
              <a:t>závislost</a:t>
            </a:r>
            <a:r>
              <a:rPr lang="en-GB" altLang="cs-CZ" sz="1800" dirty="0">
                <a:solidFill>
                  <a:srgbClr val="FFFFFF"/>
                </a:solidFill>
              </a:rPr>
              <a:t>, </a:t>
            </a:r>
            <a:r>
              <a:rPr lang="en-GB" altLang="cs-CZ" sz="1800" dirty="0" err="1">
                <a:solidFill>
                  <a:srgbClr val="FFFFFF"/>
                </a:solidFill>
              </a:rPr>
              <a:t>litování</a:t>
            </a:r>
            <a:r>
              <a:rPr lang="en-GB" altLang="cs-CZ" sz="1800" dirty="0">
                <a:solidFill>
                  <a:srgbClr val="FFFFFF"/>
                </a:solidFill>
              </a:rPr>
              <a:t> a </a:t>
            </a:r>
            <a:r>
              <a:rPr lang="en-GB" altLang="cs-CZ" sz="1800" dirty="0" err="1">
                <a:solidFill>
                  <a:srgbClr val="FFFFFF"/>
                </a:solidFill>
              </a:rPr>
              <a:t>utrpení</a:t>
            </a:r>
            <a:r>
              <a:rPr lang="en-GB" altLang="cs-CZ" sz="1800" dirty="0">
                <a:solidFill>
                  <a:srgbClr val="FFFFFF"/>
                </a:solidFill>
              </a:rPr>
              <a:t>…</a:t>
            </a:r>
          </a:p>
          <a:p>
            <a:pPr>
              <a:lnSpc>
                <a:spcPct val="100000"/>
              </a:lnSpc>
              <a:spcBef>
                <a:spcPts val="450"/>
              </a:spcBef>
              <a:buClr>
                <a:srgbClr val="FFFFFF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1800" dirty="0" err="1">
                <a:solidFill>
                  <a:srgbClr val="FFFFFF"/>
                </a:solidFill>
              </a:rPr>
              <a:t>předsudky</a:t>
            </a:r>
            <a:r>
              <a:rPr lang="en-GB" altLang="cs-CZ" sz="1800" dirty="0">
                <a:solidFill>
                  <a:srgbClr val="FFFFFF"/>
                </a:solidFill>
              </a:rPr>
              <a:t>: </a:t>
            </a:r>
            <a:r>
              <a:rPr lang="en-GB" altLang="cs-CZ" sz="1800" dirty="0" err="1">
                <a:solidFill>
                  <a:srgbClr val="FFFFFF"/>
                </a:solidFill>
              </a:rPr>
              <a:t>viditelně</a:t>
            </a:r>
            <a:r>
              <a:rPr lang="en-GB" altLang="cs-CZ" sz="1800" dirty="0">
                <a:solidFill>
                  <a:srgbClr val="FFFFFF"/>
                </a:solidFill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</a:rPr>
              <a:t>poškozené</a:t>
            </a:r>
            <a:r>
              <a:rPr lang="en-GB" altLang="cs-CZ" sz="1800" dirty="0">
                <a:solidFill>
                  <a:srgbClr val="FFFFFF"/>
                </a:solidFill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</a:rPr>
              <a:t>tělo</a:t>
            </a:r>
            <a:r>
              <a:rPr lang="en-GB" altLang="cs-CZ" sz="1800" dirty="0">
                <a:solidFill>
                  <a:srgbClr val="FFFFFF"/>
                </a:solidFill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</a:rPr>
              <a:t>znamená</a:t>
            </a:r>
            <a:r>
              <a:rPr lang="en-GB" altLang="cs-CZ" sz="1800" dirty="0">
                <a:solidFill>
                  <a:srgbClr val="FFFFFF"/>
                </a:solidFill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</a:rPr>
              <a:t>i</a:t>
            </a:r>
            <a:r>
              <a:rPr lang="en-GB" altLang="cs-CZ" sz="1800" dirty="0">
                <a:solidFill>
                  <a:srgbClr val="FFFFFF"/>
                </a:solidFill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</a:rPr>
              <a:t>snížený</a:t>
            </a:r>
            <a:r>
              <a:rPr lang="en-GB" altLang="cs-CZ" sz="1800" dirty="0">
                <a:solidFill>
                  <a:srgbClr val="FFFFFF"/>
                </a:solidFill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</a:rPr>
              <a:t>intelekt</a:t>
            </a:r>
            <a:r>
              <a:rPr lang="en-GB" altLang="cs-CZ" sz="1800" dirty="0">
                <a:solidFill>
                  <a:srgbClr val="FFFFFF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450"/>
              </a:spcBef>
              <a:buClr>
                <a:srgbClr val="FFFFFF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1800" dirty="0" err="1">
                <a:solidFill>
                  <a:srgbClr val="FFFFFF"/>
                </a:solidFill>
              </a:rPr>
              <a:t>zaměření</a:t>
            </a:r>
            <a:r>
              <a:rPr lang="en-GB" altLang="cs-CZ" sz="1800" dirty="0">
                <a:solidFill>
                  <a:srgbClr val="FFFFFF"/>
                </a:solidFill>
              </a:rPr>
              <a:t> na </a:t>
            </a:r>
            <a:r>
              <a:rPr lang="en-GB" altLang="cs-CZ" sz="1800" dirty="0" err="1">
                <a:solidFill>
                  <a:srgbClr val="FFFFFF"/>
                </a:solidFill>
              </a:rPr>
              <a:t>péči</a:t>
            </a:r>
            <a:r>
              <a:rPr lang="en-GB" altLang="cs-CZ" sz="1800" dirty="0">
                <a:solidFill>
                  <a:srgbClr val="FFFFFF"/>
                </a:solidFill>
              </a:rPr>
              <a:t> a </a:t>
            </a:r>
            <a:r>
              <a:rPr lang="en-GB" altLang="cs-CZ" sz="1800" dirty="0" err="1">
                <a:solidFill>
                  <a:srgbClr val="FFFFFF"/>
                </a:solidFill>
              </a:rPr>
              <a:t>charitu</a:t>
            </a:r>
            <a:endParaRPr lang="en-GB" altLang="cs-CZ" sz="1800" dirty="0">
              <a:solidFill>
                <a:srgbClr val="FFFFFF"/>
              </a:solidFill>
            </a:endParaRPr>
          </a:p>
          <a:p>
            <a:pPr>
              <a:lnSpc>
                <a:spcPct val="100000"/>
              </a:lnSpc>
              <a:spcBef>
                <a:spcPts val="450"/>
              </a:spcBef>
              <a:buClr>
                <a:srgbClr val="FFFFFF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1800" dirty="0" err="1">
                <a:solidFill>
                  <a:srgbClr val="FFFFFF"/>
                </a:solidFill>
              </a:rPr>
              <a:t>postižení</a:t>
            </a:r>
            <a:r>
              <a:rPr lang="en-GB" altLang="cs-CZ" sz="1800" dirty="0">
                <a:solidFill>
                  <a:srgbClr val="FFFFFF"/>
                </a:solidFill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</a:rPr>
              <a:t>lidé</a:t>
            </a:r>
            <a:r>
              <a:rPr lang="en-GB" altLang="cs-CZ" sz="1800" dirty="0">
                <a:solidFill>
                  <a:srgbClr val="FFFFFF"/>
                </a:solidFill>
              </a:rPr>
              <a:t> by </a:t>
            </a:r>
            <a:r>
              <a:rPr lang="en-GB" altLang="cs-CZ" sz="1800" dirty="0" err="1">
                <a:solidFill>
                  <a:srgbClr val="FFFFFF"/>
                </a:solidFill>
              </a:rPr>
              <a:t>měli</a:t>
            </a:r>
            <a:r>
              <a:rPr lang="en-GB" altLang="cs-CZ" sz="1800" dirty="0">
                <a:solidFill>
                  <a:srgbClr val="FFFFFF"/>
                </a:solidFill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</a:rPr>
              <a:t>být</a:t>
            </a:r>
            <a:r>
              <a:rPr lang="en-GB" altLang="cs-CZ" sz="1800" dirty="0">
                <a:solidFill>
                  <a:srgbClr val="FFFFFF"/>
                </a:solidFill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</a:rPr>
              <a:t>vděční</a:t>
            </a:r>
            <a:r>
              <a:rPr lang="en-GB" altLang="cs-CZ" sz="1800" dirty="0">
                <a:solidFill>
                  <a:srgbClr val="FFFFFF"/>
                </a:solidFill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</a:rPr>
              <a:t>příjemci</a:t>
            </a:r>
            <a:r>
              <a:rPr lang="en-GB" altLang="cs-CZ" sz="1800" dirty="0">
                <a:solidFill>
                  <a:srgbClr val="FFFFFF"/>
                </a:solidFill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</a:rPr>
              <a:t>pomoci</a:t>
            </a:r>
            <a:endParaRPr lang="en-GB" altLang="cs-CZ" sz="1800" dirty="0">
              <a:solidFill>
                <a:srgbClr val="FFFFFF"/>
              </a:solidFill>
            </a:endParaRPr>
          </a:p>
        </p:txBody>
      </p:sp>
      <p:sp>
        <p:nvSpPr>
          <p:cNvPr id="10245" name="Rectangle 4">
            <a:extLst>
              <a:ext uri="{FF2B5EF4-FFF2-40B4-BE49-F238E27FC236}">
                <a16:creationId xmlns:a16="http://schemas.microsoft.com/office/drawing/2014/main" id="{15EDE27D-7AEB-4192-B112-109EF78AD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5231" y="1371600"/>
            <a:ext cx="5088467" cy="360435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lIns="90000" tIns="46800" rIns="90000" bIns="46800"/>
          <a:lstStyle>
            <a:lvl1pPr marL="341313" indent="-341313">
              <a:spcBef>
                <a:spcPts val="800"/>
              </a:spcBef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32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>
              <a:spcBef>
                <a:spcPts val="700"/>
              </a:spcBef>
              <a:buChar char="–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8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>
              <a:spcBef>
                <a:spcPts val="600"/>
              </a:spcBef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4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>
              <a:spcBef>
                <a:spcPts val="500"/>
              </a:spcBef>
              <a:buChar char="–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>
              <a:spcBef>
                <a:spcPts val="500"/>
              </a:spcBef>
              <a:buChar char="»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 sz="20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ts val="450"/>
              </a:spcBef>
              <a:buClr>
                <a:srgbClr val="FFFF00"/>
              </a:buClr>
              <a:buFont typeface="Times New Roman" panose="02020603050405020304" pitchFamily="18" charset="0"/>
              <a:buNone/>
              <a:defRPr/>
            </a:pPr>
            <a:r>
              <a:rPr lang="en-GB" altLang="cs-CZ" sz="1800" dirty="0">
                <a:solidFill>
                  <a:srgbClr val="FFFF00"/>
                </a:solidFill>
                <a:latin typeface="+mn-lt"/>
              </a:rPr>
              <a:t>MODEL SOCIÁLNÍ</a:t>
            </a:r>
          </a:p>
          <a:p>
            <a:pPr>
              <a:lnSpc>
                <a:spcPct val="100000"/>
              </a:lnSpc>
              <a:spcBef>
                <a:spcPts val="450"/>
              </a:spcBef>
              <a:buClr>
                <a:srgbClr val="FFFFFF"/>
              </a:buClr>
              <a:defRPr/>
            </a:pP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říká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,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že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postižení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 je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jen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 o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příležitostech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…</a:t>
            </a:r>
          </a:p>
          <a:p>
            <a:pPr>
              <a:lnSpc>
                <a:spcPct val="100000"/>
              </a:lnSpc>
              <a:spcBef>
                <a:spcPts val="450"/>
              </a:spcBef>
              <a:buClr>
                <a:srgbClr val="FFFFFF"/>
              </a:buClr>
              <a:defRPr/>
            </a:pP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postižení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 je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nazíráno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jako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sociální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útlak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,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politická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konstrukce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 k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označení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lidí</a:t>
            </a:r>
            <a:endParaRPr lang="en-GB" altLang="cs-CZ" sz="1800" dirty="0">
              <a:solidFill>
                <a:srgbClr val="FFFFFF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ts val="450"/>
              </a:spcBef>
              <a:buClr>
                <a:srgbClr val="FFFFFF"/>
              </a:buClr>
              <a:defRPr/>
            </a:pP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spojený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 s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historickými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,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kulturními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kontexty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 a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hierarchiemi</a:t>
            </a:r>
            <a:endParaRPr lang="en-GB" altLang="cs-CZ" sz="1800" dirty="0">
              <a:solidFill>
                <a:srgbClr val="FFFFFF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ts val="450"/>
              </a:spcBef>
              <a:buClr>
                <a:srgbClr val="FFFFFF"/>
              </a:buClr>
              <a:defRPr/>
            </a:pP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společnost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dělá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člověka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postiženým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 =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dává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postižení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význam</a:t>
            </a:r>
            <a:endParaRPr lang="en-GB" altLang="cs-CZ" sz="1800" dirty="0">
              <a:solidFill>
                <a:srgbClr val="FFFFFF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ts val="450"/>
              </a:spcBef>
              <a:buClr>
                <a:srgbClr val="FFFFFF"/>
              </a:buClr>
              <a:defRPr/>
            </a:pP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hlavní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témata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: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rovnoprávnost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,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nezávislost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 a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individuální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odlišnosti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 a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možnost</a:t>
            </a:r>
            <a:r>
              <a:rPr lang="en-GB" altLang="cs-CZ" sz="1800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GB" altLang="cs-CZ" sz="1800" dirty="0" err="1">
                <a:solidFill>
                  <a:srgbClr val="FFFFFF"/>
                </a:solidFill>
                <a:latin typeface="+mn-lt"/>
              </a:rPr>
              <a:t>výběru</a:t>
            </a:r>
            <a:endParaRPr lang="en-GB" altLang="cs-CZ" sz="18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53CEA8F9-ED79-49CA-ABB0-F1B117948F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267" y="5386266"/>
            <a:ext cx="950595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Stella </a:t>
            </a:r>
            <a:r>
              <a:rPr lang="cs-CZ" altLang="cs-CZ" sz="2400" dirty="0" err="1">
                <a:solidFill>
                  <a:srgbClr val="FF0000"/>
                </a:solidFill>
              </a:rPr>
              <a:t>Young</a:t>
            </a:r>
            <a:r>
              <a:rPr lang="cs-CZ" altLang="cs-CZ" sz="2400" dirty="0">
                <a:solidFill>
                  <a:srgbClr val="FF0000"/>
                </a:solidFill>
              </a:rPr>
              <a:t>: </a:t>
            </a:r>
            <a:r>
              <a:rPr lang="cs-CZ" altLang="cs-CZ" sz="2400" dirty="0">
                <a:solidFill>
                  <a:schemeClr val="bg1"/>
                </a:solidFill>
                <a:hlinkClick r:id="rId3"/>
              </a:rPr>
              <a:t>https://www.youtube.com/watch?v=8K9Gg164Bsw</a:t>
            </a:r>
            <a:endParaRPr lang="cs-CZ" altLang="cs-CZ" sz="24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Nick </a:t>
            </a:r>
            <a:r>
              <a:rPr lang="cs-CZ" altLang="cs-CZ" sz="2400" dirty="0" err="1">
                <a:solidFill>
                  <a:srgbClr val="FF0000"/>
                </a:solidFill>
              </a:rPr>
              <a:t>Vujicic</a:t>
            </a:r>
            <a:r>
              <a:rPr lang="cs-CZ" altLang="cs-CZ" sz="2400" dirty="0">
                <a:solidFill>
                  <a:srgbClr val="FF0000"/>
                </a:solidFill>
              </a:rPr>
              <a:t>: </a:t>
            </a:r>
            <a:r>
              <a:rPr lang="cs-CZ" altLang="cs-CZ" sz="2400" dirty="0">
                <a:solidFill>
                  <a:schemeClr val="bg1"/>
                </a:solidFill>
                <a:hlinkClick r:id="rId4"/>
              </a:rPr>
              <a:t>https://www.youtube.com/watch?v=zOzsjEmjjHs</a:t>
            </a:r>
            <a:r>
              <a:rPr lang="cs-CZ" altLang="cs-CZ" sz="2400" dirty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400" dirty="0">
                <a:solidFill>
                  <a:schemeClr val="bg1"/>
                </a:solidFill>
                <a:hlinkClick r:id="rId5"/>
              </a:rPr>
              <a:t>https://www.youtube.com/watch?v=Q6HnFuzSJdQ</a:t>
            </a:r>
            <a:r>
              <a:rPr lang="cs-CZ" altLang="cs-CZ" sz="24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12705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>
            <a:extLst>
              <a:ext uri="{FF2B5EF4-FFF2-40B4-BE49-F238E27FC236}">
                <a16:creationId xmlns:a16="http://schemas.microsoft.com/office/drawing/2014/main" id="{640F2909-4AFC-410B-9896-2DB9E868F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800" y="304800"/>
            <a:ext cx="10871200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FF9900"/>
              </a:buClr>
              <a:buFont typeface="Arial" panose="020B0604020202020204" pitchFamily="34" charset="0"/>
              <a:buNone/>
            </a:pPr>
            <a:r>
              <a:rPr lang="en-GB" altLang="cs-CZ" sz="2800">
                <a:solidFill>
                  <a:srgbClr val="FF9900"/>
                </a:solidFill>
                <a:latin typeface="Arial" panose="020B0604020202020204" pitchFamily="34" charset="0"/>
              </a:rPr>
              <a:t>Důvody k provozování sportu 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9900"/>
              </a:buClr>
              <a:buFont typeface="Arial" panose="020B0604020202020204" pitchFamily="34" charset="0"/>
              <a:buNone/>
            </a:pPr>
            <a:r>
              <a:rPr lang="en-GB" altLang="cs-CZ" sz="2800">
                <a:solidFill>
                  <a:srgbClr val="FF9900"/>
                </a:solidFill>
                <a:latin typeface="Arial" panose="020B0604020202020204" pitchFamily="34" charset="0"/>
              </a:rPr>
              <a:t>u lidí s těžkým tělesným postižením</a:t>
            </a: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7AC99874-5411-4ACD-A234-CD190A9B8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" y="1524001"/>
            <a:ext cx="11176000" cy="344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har char="–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har char="–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har char="»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</a:pPr>
            <a:r>
              <a:rPr lang="en-GB" altLang="cs-CZ" sz="2400" b="1" dirty="0">
                <a:solidFill>
                  <a:srgbClr val="FFFF99"/>
                </a:solidFill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setkávání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s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přáteli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,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parta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					 </a:t>
            </a:r>
            <a:r>
              <a:rPr lang="cs-CZ" altLang="cs-CZ" sz="2400" b="1" dirty="0">
                <a:solidFill>
                  <a:srgbClr val="FFFF99"/>
                </a:solidFill>
                <a:latin typeface="+mn-lt"/>
              </a:rPr>
              <a:t>		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86 %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</a:pP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radost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ze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sportu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,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uspokojení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,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zábava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			</a:t>
            </a:r>
            <a:r>
              <a:rPr lang="cs-CZ" altLang="cs-CZ" sz="2400" b="1" dirty="0">
                <a:solidFill>
                  <a:srgbClr val="FFFF99"/>
                </a:solidFill>
                <a:latin typeface="+mn-lt"/>
              </a:rPr>
              <a:t>		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58 %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</a:pP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soutěživost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,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zlepšení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kondice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,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větší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síla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			 </a:t>
            </a:r>
            <a:r>
              <a:rPr lang="cs-CZ" altLang="cs-CZ" sz="2400" b="1" dirty="0">
                <a:solidFill>
                  <a:srgbClr val="FFFF99"/>
                </a:solidFill>
                <a:latin typeface="+mn-lt"/>
              </a:rPr>
              <a:t>		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26 %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</a:pP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zlepšení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psychiky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,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vyrovnání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se,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odreagování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se,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sebedůvěry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							 </a:t>
            </a:r>
            <a:r>
              <a:rPr lang="cs-CZ" altLang="cs-CZ" sz="2400" b="1" dirty="0">
                <a:solidFill>
                  <a:srgbClr val="FFFF99"/>
                </a:solidFill>
                <a:latin typeface="+mn-lt"/>
              </a:rPr>
              <a:t>								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13 %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</a:pP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prosazení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se,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ctižádost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,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ocenění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			 	</a:t>
            </a:r>
            <a:r>
              <a:rPr lang="cs-CZ" altLang="cs-CZ" sz="2400" b="1" dirty="0">
                <a:solidFill>
                  <a:srgbClr val="FFFF99"/>
                </a:solidFill>
                <a:latin typeface="+mn-lt"/>
              </a:rPr>
              <a:t>		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12 %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</a:pP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zdraví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							  </a:t>
            </a:r>
            <a:r>
              <a:rPr lang="cs-CZ" altLang="cs-CZ" sz="2400" b="1" dirty="0">
                <a:solidFill>
                  <a:srgbClr val="FFFF99"/>
                </a:solidFill>
                <a:latin typeface="+mn-lt"/>
              </a:rPr>
              <a:t>		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8 %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</a:pP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součást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životního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stylu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					  </a:t>
            </a:r>
            <a:r>
              <a:rPr lang="cs-CZ" altLang="cs-CZ" sz="2400" b="1" dirty="0">
                <a:solidFill>
                  <a:srgbClr val="FFFF99"/>
                </a:solidFill>
                <a:latin typeface="+mn-lt"/>
              </a:rPr>
              <a:t>		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8 %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</a:pP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využití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volného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dirty="0" err="1">
                <a:solidFill>
                  <a:srgbClr val="FFFF99"/>
                </a:solidFill>
                <a:latin typeface="+mn-lt"/>
              </a:rPr>
              <a:t>času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					  </a:t>
            </a:r>
            <a:r>
              <a:rPr lang="cs-CZ" altLang="cs-CZ" sz="2400" dirty="0">
                <a:solidFill>
                  <a:srgbClr val="FFFF99"/>
                </a:solidFill>
                <a:latin typeface="+mn-lt"/>
              </a:rPr>
              <a:t>			</a:t>
            </a:r>
            <a:r>
              <a:rPr lang="en-GB" altLang="cs-CZ" sz="2400" dirty="0">
                <a:solidFill>
                  <a:srgbClr val="FFFF99"/>
                </a:solidFill>
                <a:latin typeface="+mn-lt"/>
              </a:rPr>
              <a:t>6 %</a:t>
            </a: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C2A7C819-45CE-45E3-9656-AB139D406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9501" y="6021389"/>
            <a:ext cx="2284898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FFFFFF"/>
              </a:buClr>
              <a:buFont typeface="Times New Roman" panose="02020603050405020304" pitchFamily="18" charset="0"/>
              <a:buNone/>
            </a:pPr>
            <a:r>
              <a:rPr lang="en-GB" altLang="cs-CZ" sz="1600">
                <a:solidFill>
                  <a:srgbClr val="FFFFFF"/>
                </a:solidFill>
              </a:rPr>
              <a:t>(Šnajdr a Potměšil, 1996)</a:t>
            </a:r>
          </a:p>
        </p:txBody>
      </p:sp>
    </p:spTree>
    <p:extLst>
      <p:ext uri="{BB962C8B-B14F-4D97-AF65-F5344CB8AC3E}">
        <p14:creationId xmlns:p14="http://schemas.microsoft.com/office/powerpoint/2010/main" val="26276004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>
            <a:extLst>
              <a:ext uri="{FF2B5EF4-FFF2-40B4-BE49-F238E27FC236}">
                <a16:creationId xmlns:a16="http://schemas.microsoft.com/office/drawing/2014/main" id="{F9CEE35F-0C55-45A5-87C8-92479E0E4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800" y="304800"/>
            <a:ext cx="10871200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FF9900"/>
              </a:buClr>
              <a:buFont typeface="Arial" panose="020B0604020202020204" pitchFamily="34" charset="0"/>
              <a:buNone/>
            </a:pPr>
            <a:r>
              <a:rPr lang="en-GB" altLang="cs-CZ" sz="2800">
                <a:solidFill>
                  <a:srgbClr val="FF9900"/>
                </a:solidFill>
                <a:latin typeface="Arial" panose="020B0604020202020204" pitchFamily="34" charset="0"/>
              </a:rPr>
              <a:t>Co například přináší lidem s tělesným postižením lyžování na monoski</a:t>
            </a: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AE56AE98-6C17-4D82-A03B-88057CE17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" y="1752600"/>
            <a:ext cx="111760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har char="–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har char="•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har char="–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har char="»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</a:pPr>
            <a:r>
              <a:rPr lang="en-GB" altLang="cs-CZ" sz="2400" b="1" dirty="0">
                <a:solidFill>
                  <a:srgbClr val="FFFF99"/>
                </a:solidFill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seberealizace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						 73 %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</a:pP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seznámení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se s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novými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lidmi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				 63 %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</a:pP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integrace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			 				 57 %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</a:pP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poznání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nového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prostředí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					 40 %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</a:pP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adrenalinové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uspokojení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			 	 	 27 %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</a:pP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radost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z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pohybu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						 23 %</a:t>
            </a:r>
          </a:p>
          <a:p>
            <a:pPr>
              <a:lnSpc>
                <a:spcPct val="100000"/>
              </a:lnSpc>
              <a:spcBef>
                <a:spcPct val="0"/>
              </a:spcBef>
              <a:buClr>
                <a:srgbClr val="FFFF99"/>
              </a:buClr>
            </a:pP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využití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volného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 </a:t>
            </a:r>
            <a:r>
              <a:rPr lang="en-GB" altLang="cs-CZ" sz="2400" b="1" dirty="0" err="1">
                <a:solidFill>
                  <a:srgbClr val="FFFF99"/>
                </a:solidFill>
                <a:latin typeface="+mn-lt"/>
              </a:rPr>
              <a:t>času</a:t>
            </a:r>
            <a:r>
              <a:rPr lang="en-GB" altLang="cs-CZ" sz="2400" b="1" dirty="0">
                <a:solidFill>
                  <a:srgbClr val="FFFF99"/>
                </a:solidFill>
                <a:latin typeface="+mn-lt"/>
              </a:rPr>
              <a:t>					 20 %</a:t>
            </a:r>
          </a:p>
        </p:txBody>
      </p:sp>
      <p:pic>
        <p:nvPicPr>
          <p:cNvPr id="16388" name="Picture 3">
            <a:extLst>
              <a:ext uri="{FF2B5EF4-FFF2-40B4-BE49-F238E27FC236}">
                <a16:creationId xmlns:a16="http://schemas.microsoft.com/office/drawing/2014/main" id="{842BF0E6-4947-40C8-A4CB-1FD2EAFC62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63" r="6757" b="-415"/>
          <a:stretch>
            <a:fillRect/>
          </a:stretch>
        </p:blipFill>
        <p:spPr bwMode="auto">
          <a:xfrm>
            <a:off x="5903384" y="4406900"/>
            <a:ext cx="3189816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9563" r="6757" b="-415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89" name="Text Box 4">
            <a:extLst>
              <a:ext uri="{FF2B5EF4-FFF2-40B4-BE49-F238E27FC236}">
                <a16:creationId xmlns:a16="http://schemas.microsoft.com/office/drawing/2014/main" id="{440EED03-A003-4431-A11C-BD409520F9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8584" y="6329364"/>
            <a:ext cx="1711023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FFFFFF"/>
              </a:buClr>
              <a:buFont typeface="Times New Roman" panose="02020603050405020304" pitchFamily="18" charset="0"/>
              <a:buNone/>
            </a:pPr>
            <a:r>
              <a:rPr lang="en-GB" altLang="cs-CZ" sz="1600">
                <a:solidFill>
                  <a:srgbClr val="FFFFFF"/>
                </a:solidFill>
              </a:rPr>
              <a:t>(Bejdáková, 2005)</a:t>
            </a:r>
          </a:p>
        </p:txBody>
      </p:sp>
    </p:spTree>
    <p:extLst>
      <p:ext uri="{BB962C8B-B14F-4D97-AF65-F5344CB8AC3E}">
        <p14:creationId xmlns:p14="http://schemas.microsoft.com/office/powerpoint/2010/main" val="6241922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TM03457452[[fn=Nebe]]</Template>
  <TotalTime>1184</TotalTime>
  <Words>1285</Words>
  <Application>Microsoft Office PowerPoint</Application>
  <PresentationFormat>Širokoúhlá obrazovka</PresentationFormat>
  <Paragraphs>123</Paragraphs>
  <Slides>11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Nebe</vt:lpstr>
      <vt:lpstr>Komunikace s osobami se specifickými potřebami</vt:lpstr>
      <vt:lpstr>Psychologie handicapu</vt:lpstr>
      <vt:lpstr>Fáze psychické krize člověka těžce nemocného či postiženého (nebo rodičů dítěte se ZP)</vt:lpstr>
      <vt:lpstr>Porovnání psychické situace zdravého a nemocného člověka</vt:lpstr>
      <vt:lpstr>Rodina a dítě s postižením</vt:lpstr>
      <vt:lpstr>Sociologie handicapu a APA</vt:lpstr>
      <vt:lpstr>Některé přístupy v sociologii postižení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s osobami se specifickými potřebami</dc:title>
  <dc:creator>Klára Daďová</dc:creator>
  <cp:lastModifiedBy>David Půlpán</cp:lastModifiedBy>
  <cp:revision>25</cp:revision>
  <dcterms:created xsi:type="dcterms:W3CDTF">2021-02-15T22:07:14Z</dcterms:created>
  <dcterms:modified xsi:type="dcterms:W3CDTF">2021-02-23T16:18:41Z</dcterms:modified>
</cp:coreProperties>
</file>