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2"/>
  </p:notesMasterIdLst>
  <p:sldIdLst>
    <p:sldId id="256" r:id="rId2"/>
    <p:sldId id="271" r:id="rId3"/>
    <p:sldId id="272" r:id="rId4"/>
    <p:sldId id="265" r:id="rId5"/>
    <p:sldId id="258" r:id="rId6"/>
    <p:sldId id="260" r:id="rId7"/>
    <p:sldId id="262" r:id="rId8"/>
    <p:sldId id="263" r:id="rId9"/>
    <p:sldId id="274" r:id="rId10"/>
    <p:sldId id="266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7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4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accent3_2">
  <dgm:title val=""/>
  <dgm:desc val=""/>
  <dgm:catLst>
    <dgm:cat type="accent3" pri="13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B59E42-38AA-4B32-B4EF-C50A6791F4C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accent3_2" csCatId="accent3" phldr="1"/>
      <dgm:spPr/>
      <dgm:t>
        <a:bodyPr/>
        <a:lstStyle/>
        <a:p>
          <a:endParaRPr lang="en-US"/>
        </a:p>
      </dgm:t>
    </dgm:pt>
    <dgm:pt modelId="{1A746DBE-0D65-4761-A943-78A4BA20CA0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1800" i="1" dirty="0"/>
            <a:t>Socio-</a:t>
          </a:r>
          <a:r>
            <a:rPr lang="cs-CZ" sz="1800" i="1" dirty="0" err="1"/>
            <a:t>psychografická</a:t>
          </a:r>
          <a:r>
            <a:rPr lang="cs-CZ" sz="1800" i="1" dirty="0"/>
            <a:t> kritéria: </a:t>
          </a:r>
          <a:r>
            <a:rPr lang="cs-CZ" sz="1800" dirty="0"/>
            <a:t>životní styl, osobnost, status, sociální třída</a:t>
          </a:r>
          <a:endParaRPr lang="en-US" sz="1800" dirty="0"/>
        </a:p>
      </dgm:t>
    </dgm:pt>
    <dgm:pt modelId="{DB709027-5B3E-43F0-9188-C370CCF0DE8D}" type="parTrans" cxnId="{6F024B1A-C6AE-48C5-818B-0D680496E2AA}">
      <dgm:prSet/>
      <dgm:spPr/>
      <dgm:t>
        <a:bodyPr/>
        <a:lstStyle/>
        <a:p>
          <a:endParaRPr lang="en-US"/>
        </a:p>
      </dgm:t>
    </dgm:pt>
    <dgm:pt modelId="{E3C481D1-19F2-41C6-97E7-098A2FC7755C}" type="sibTrans" cxnId="{6F024B1A-C6AE-48C5-818B-0D680496E2AA}">
      <dgm:prSet/>
      <dgm:spPr/>
      <dgm:t>
        <a:bodyPr/>
        <a:lstStyle/>
        <a:p>
          <a:endParaRPr lang="en-US"/>
        </a:p>
      </dgm:t>
    </dgm:pt>
    <dgm:pt modelId="{893C7B3A-896A-4E9A-B9BF-CD0927C6A53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1800" i="1" dirty="0"/>
            <a:t>Behaviorální kritéria (nákupní chování): </a:t>
          </a:r>
          <a:r>
            <a:rPr lang="cs-CZ" sz="1800" dirty="0"/>
            <a:t>status uživatele, nákupní příležitost, užitky, frekvence nákupů, status,…</a:t>
          </a:r>
          <a:endParaRPr lang="en-US" sz="1800" dirty="0"/>
        </a:p>
      </dgm:t>
    </dgm:pt>
    <dgm:pt modelId="{E80A78F5-D427-440A-81CA-E850E11F92B2}" type="parTrans" cxnId="{0C47A1D8-315C-43AE-8A58-0A331DAF882E}">
      <dgm:prSet/>
      <dgm:spPr/>
      <dgm:t>
        <a:bodyPr/>
        <a:lstStyle/>
        <a:p>
          <a:endParaRPr lang="en-US"/>
        </a:p>
      </dgm:t>
    </dgm:pt>
    <dgm:pt modelId="{38E836A3-5E08-406F-B4CA-CF2B56765A19}" type="sibTrans" cxnId="{0C47A1D8-315C-43AE-8A58-0A331DAF882E}">
      <dgm:prSet/>
      <dgm:spPr/>
      <dgm:t>
        <a:bodyPr/>
        <a:lstStyle/>
        <a:p>
          <a:endParaRPr lang="en-US"/>
        </a:p>
      </dgm:t>
    </dgm:pt>
    <dgm:pt modelId="{9641DB30-D71B-419B-A899-13A76C54056D}" type="pres">
      <dgm:prSet presAssocID="{0BB59E42-38AA-4B32-B4EF-C50A6791F4CD}" presName="root" presStyleCnt="0">
        <dgm:presLayoutVars>
          <dgm:dir/>
          <dgm:resizeHandles val="exact"/>
        </dgm:presLayoutVars>
      </dgm:prSet>
      <dgm:spPr/>
    </dgm:pt>
    <dgm:pt modelId="{2FD01769-5932-4B55-9F93-D8398274AFFF}" type="pres">
      <dgm:prSet presAssocID="{1A746DBE-0D65-4761-A943-78A4BA20CA0E}" presName="compNode" presStyleCnt="0"/>
      <dgm:spPr/>
    </dgm:pt>
    <dgm:pt modelId="{8C2BFF84-FB41-4CF4-B215-DCCB979E43B9}" type="pres">
      <dgm:prSet presAssocID="{1A746DBE-0D65-4761-A943-78A4BA20CA0E}" presName="bgRect" presStyleLbl="bgShp" presStyleIdx="0" presStyleCnt="2"/>
      <dgm:spPr/>
    </dgm:pt>
    <dgm:pt modelId="{EA4F4C8F-A47E-4E39-9F8A-9D98CD001849}" type="pres">
      <dgm:prSet presAssocID="{1A746DBE-0D65-4761-A943-78A4BA20CA0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11277701-81AB-4D6B-9B04-5898FF3BEFB2}" type="pres">
      <dgm:prSet presAssocID="{1A746DBE-0D65-4761-A943-78A4BA20CA0E}" presName="spaceRect" presStyleCnt="0"/>
      <dgm:spPr/>
    </dgm:pt>
    <dgm:pt modelId="{33BAA6C2-CB70-4D97-8722-82D43589D486}" type="pres">
      <dgm:prSet presAssocID="{1A746DBE-0D65-4761-A943-78A4BA20CA0E}" presName="parTx" presStyleLbl="revTx" presStyleIdx="0" presStyleCnt="2">
        <dgm:presLayoutVars>
          <dgm:chMax val="0"/>
          <dgm:chPref val="0"/>
        </dgm:presLayoutVars>
      </dgm:prSet>
      <dgm:spPr/>
    </dgm:pt>
    <dgm:pt modelId="{B7CBC553-0518-408A-A779-47BF0B0879BA}" type="pres">
      <dgm:prSet presAssocID="{E3C481D1-19F2-41C6-97E7-098A2FC7755C}" presName="sibTrans" presStyleCnt="0"/>
      <dgm:spPr/>
    </dgm:pt>
    <dgm:pt modelId="{5188BAB8-A9BC-48AE-9BDC-9A9B7BEF6135}" type="pres">
      <dgm:prSet presAssocID="{893C7B3A-896A-4E9A-B9BF-CD0927C6A539}" presName="compNode" presStyleCnt="0"/>
      <dgm:spPr/>
    </dgm:pt>
    <dgm:pt modelId="{BF51D8FF-70A9-455A-B1A2-9A98F85E5648}" type="pres">
      <dgm:prSet presAssocID="{893C7B3A-896A-4E9A-B9BF-CD0927C6A539}" presName="bgRect" presStyleLbl="bgShp" presStyleIdx="1" presStyleCnt="2"/>
      <dgm:spPr/>
    </dgm:pt>
    <dgm:pt modelId="{2610FE13-9528-44AA-9DBB-7982816C7FBD}" type="pres">
      <dgm:prSet presAssocID="{893C7B3A-896A-4E9A-B9BF-CD0927C6A53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bliny"/>
        </a:ext>
      </dgm:extLst>
    </dgm:pt>
    <dgm:pt modelId="{312A12C5-7AE7-4736-A3B4-FB05B7F9D210}" type="pres">
      <dgm:prSet presAssocID="{893C7B3A-896A-4E9A-B9BF-CD0927C6A539}" presName="spaceRect" presStyleCnt="0"/>
      <dgm:spPr/>
    </dgm:pt>
    <dgm:pt modelId="{38B5B3A9-2D2D-48C7-9109-FBDC5642B982}" type="pres">
      <dgm:prSet presAssocID="{893C7B3A-896A-4E9A-B9BF-CD0927C6A539}" presName="parTx" presStyleLbl="revTx" presStyleIdx="1" presStyleCnt="2" custScaleY="120528">
        <dgm:presLayoutVars>
          <dgm:chMax val="0"/>
          <dgm:chPref val="0"/>
        </dgm:presLayoutVars>
      </dgm:prSet>
      <dgm:spPr/>
    </dgm:pt>
  </dgm:ptLst>
  <dgm:cxnLst>
    <dgm:cxn modelId="{6F024B1A-C6AE-48C5-818B-0D680496E2AA}" srcId="{0BB59E42-38AA-4B32-B4EF-C50A6791F4CD}" destId="{1A746DBE-0D65-4761-A943-78A4BA20CA0E}" srcOrd="0" destOrd="0" parTransId="{DB709027-5B3E-43F0-9188-C370CCF0DE8D}" sibTransId="{E3C481D1-19F2-41C6-97E7-098A2FC7755C}"/>
    <dgm:cxn modelId="{FBF2EC47-5AE1-44E3-84DD-63ED6560781E}" type="presOf" srcId="{893C7B3A-896A-4E9A-B9BF-CD0927C6A539}" destId="{38B5B3A9-2D2D-48C7-9109-FBDC5642B982}" srcOrd="0" destOrd="0" presId="urn:microsoft.com/office/officeart/2018/2/layout/IconVerticalSolidList"/>
    <dgm:cxn modelId="{E44DA84B-2DE6-45C5-92BC-5522DE5E70DE}" type="presOf" srcId="{1A746DBE-0D65-4761-A943-78A4BA20CA0E}" destId="{33BAA6C2-CB70-4D97-8722-82D43589D486}" srcOrd="0" destOrd="0" presId="urn:microsoft.com/office/officeart/2018/2/layout/IconVerticalSolidList"/>
    <dgm:cxn modelId="{683558B8-4259-4451-87C6-878A1C245777}" type="presOf" srcId="{0BB59E42-38AA-4B32-B4EF-C50A6791F4CD}" destId="{9641DB30-D71B-419B-A899-13A76C54056D}" srcOrd="0" destOrd="0" presId="urn:microsoft.com/office/officeart/2018/2/layout/IconVerticalSolidList"/>
    <dgm:cxn modelId="{0C47A1D8-315C-43AE-8A58-0A331DAF882E}" srcId="{0BB59E42-38AA-4B32-B4EF-C50A6791F4CD}" destId="{893C7B3A-896A-4E9A-B9BF-CD0927C6A539}" srcOrd="1" destOrd="0" parTransId="{E80A78F5-D427-440A-81CA-E850E11F92B2}" sibTransId="{38E836A3-5E08-406F-B4CA-CF2B56765A19}"/>
    <dgm:cxn modelId="{F3A6C592-30E9-4636-AA93-2E258B3A1FA7}" type="presParOf" srcId="{9641DB30-D71B-419B-A899-13A76C54056D}" destId="{2FD01769-5932-4B55-9F93-D8398274AFFF}" srcOrd="0" destOrd="0" presId="urn:microsoft.com/office/officeart/2018/2/layout/IconVerticalSolidList"/>
    <dgm:cxn modelId="{2084500C-99E0-440E-970F-6607D89636B5}" type="presParOf" srcId="{2FD01769-5932-4B55-9F93-D8398274AFFF}" destId="{8C2BFF84-FB41-4CF4-B215-DCCB979E43B9}" srcOrd="0" destOrd="0" presId="urn:microsoft.com/office/officeart/2018/2/layout/IconVerticalSolidList"/>
    <dgm:cxn modelId="{4F51FCE6-68DB-4463-8DFB-3192A8E96656}" type="presParOf" srcId="{2FD01769-5932-4B55-9F93-D8398274AFFF}" destId="{EA4F4C8F-A47E-4E39-9F8A-9D98CD001849}" srcOrd="1" destOrd="0" presId="urn:microsoft.com/office/officeart/2018/2/layout/IconVerticalSolidList"/>
    <dgm:cxn modelId="{292E3EF7-0A87-4927-AE97-3AA8C84E3CC1}" type="presParOf" srcId="{2FD01769-5932-4B55-9F93-D8398274AFFF}" destId="{11277701-81AB-4D6B-9B04-5898FF3BEFB2}" srcOrd="2" destOrd="0" presId="urn:microsoft.com/office/officeart/2018/2/layout/IconVerticalSolidList"/>
    <dgm:cxn modelId="{67E4FE56-1E68-4C20-ACDC-4AC1483E8A64}" type="presParOf" srcId="{2FD01769-5932-4B55-9F93-D8398274AFFF}" destId="{33BAA6C2-CB70-4D97-8722-82D43589D486}" srcOrd="3" destOrd="0" presId="urn:microsoft.com/office/officeart/2018/2/layout/IconVerticalSolidList"/>
    <dgm:cxn modelId="{7DA05370-251A-4654-B8AD-08C159E6F363}" type="presParOf" srcId="{9641DB30-D71B-419B-A899-13A76C54056D}" destId="{B7CBC553-0518-408A-A779-47BF0B0879BA}" srcOrd="1" destOrd="0" presId="urn:microsoft.com/office/officeart/2018/2/layout/IconVerticalSolidList"/>
    <dgm:cxn modelId="{ACE381DA-4389-479D-8633-B218907892D0}" type="presParOf" srcId="{9641DB30-D71B-419B-A899-13A76C54056D}" destId="{5188BAB8-A9BC-48AE-9BDC-9A9B7BEF6135}" srcOrd="2" destOrd="0" presId="urn:microsoft.com/office/officeart/2018/2/layout/IconVerticalSolidList"/>
    <dgm:cxn modelId="{0F412B32-7E99-47D0-9930-FC6EE405AD68}" type="presParOf" srcId="{5188BAB8-A9BC-48AE-9BDC-9A9B7BEF6135}" destId="{BF51D8FF-70A9-455A-B1A2-9A98F85E5648}" srcOrd="0" destOrd="0" presId="urn:microsoft.com/office/officeart/2018/2/layout/IconVerticalSolidList"/>
    <dgm:cxn modelId="{EB93CAFA-2FEE-420D-A760-883B09DDB28B}" type="presParOf" srcId="{5188BAB8-A9BC-48AE-9BDC-9A9B7BEF6135}" destId="{2610FE13-9528-44AA-9DBB-7982816C7FBD}" srcOrd="1" destOrd="0" presId="urn:microsoft.com/office/officeart/2018/2/layout/IconVerticalSolidList"/>
    <dgm:cxn modelId="{A36FEB3E-95D5-46E7-8E8B-6951D24DDEBD}" type="presParOf" srcId="{5188BAB8-A9BC-48AE-9BDC-9A9B7BEF6135}" destId="{312A12C5-7AE7-4736-A3B4-FB05B7F9D210}" srcOrd="2" destOrd="0" presId="urn:microsoft.com/office/officeart/2018/2/layout/IconVerticalSolidList"/>
    <dgm:cxn modelId="{C79E92F6-1C57-40C1-B05A-4C89A92A290E}" type="presParOf" srcId="{5188BAB8-A9BC-48AE-9BDC-9A9B7BEF6135}" destId="{38B5B3A9-2D2D-48C7-9109-FBDC5642B98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2BFF84-FB41-4CF4-B215-DCCB979E43B9}">
      <dsp:nvSpPr>
        <dsp:cNvPr id="0" name=""/>
        <dsp:cNvSpPr/>
      </dsp:nvSpPr>
      <dsp:spPr>
        <a:xfrm>
          <a:off x="0" y="185661"/>
          <a:ext cx="5033221" cy="14205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4F4C8F-A47E-4E39-9F8A-9D98CD001849}">
      <dsp:nvSpPr>
        <dsp:cNvPr id="0" name=""/>
        <dsp:cNvSpPr/>
      </dsp:nvSpPr>
      <dsp:spPr>
        <a:xfrm>
          <a:off x="429727" y="505292"/>
          <a:ext cx="781321" cy="78132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BAA6C2-CB70-4D97-8722-82D43589D486}">
      <dsp:nvSpPr>
        <dsp:cNvPr id="0" name=""/>
        <dsp:cNvSpPr/>
      </dsp:nvSpPr>
      <dsp:spPr>
        <a:xfrm>
          <a:off x="1640775" y="185661"/>
          <a:ext cx="3392445" cy="14205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345" tIns="150345" rIns="150345" bIns="150345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i="1" kern="1200" dirty="0"/>
            <a:t>Socio-</a:t>
          </a:r>
          <a:r>
            <a:rPr lang="cs-CZ" sz="1800" i="1" kern="1200" dirty="0" err="1"/>
            <a:t>psychografická</a:t>
          </a:r>
          <a:r>
            <a:rPr lang="cs-CZ" sz="1800" i="1" kern="1200" dirty="0"/>
            <a:t> kritéria: </a:t>
          </a:r>
          <a:r>
            <a:rPr lang="cs-CZ" sz="1800" kern="1200" dirty="0"/>
            <a:t>životní styl, osobnost, status, sociální třída</a:t>
          </a:r>
          <a:endParaRPr lang="en-US" sz="1800" kern="1200" dirty="0"/>
        </a:p>
      </dsp:txBody>
      <dsp:txXfrm>
        <a:off x="1640775" y="185661"/>
        <a:ext cx="3392445" cy="1420585"/>
      </dsp:txXfrm>
    </dsp:sp>
    <dsp:sp modelId="{BF51D8FF-70A9-455A-B1A2-9A98F85E5648}">
      <dsp:nvSpPr>
        <dsp:cNvPr id="0" name=""/>
        <dsp:cNvSpPr/>
      </dsp:nvSpPr>
      <dsp:spPr>
        <a:xfrm>
          <a:off x="0" y="2036172"/>
          <a:ext cx="5033221" cy="142058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10FE13-9528-44AA-9DBB-7982816C7FBD}">
      <dsp:nvSpPr>
        <dsp:cNvPr id="0" name=""/>
        <dsp:cNvSpPr/>
      </dsp:nvSpPr>
      <dsp:spPr>
        <a:xfrm>
          <a:off x="429727" y="2355803"/>
          <a:ext cx="781321" cy="78132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B5B3A9-2D2D-48C7-9109-FBDC5642B982}">
      <dsp:nvSpPr>
        <dsp:cNvPr id="0" name=""/>
        <dsp:cNvSpPr/>
      </dsp:nvSpPr>
      <dsp:spPr>
        <a:xfrm>
          <a:off x="1640775" y="1890363"/>
          <a:ext cx="3392445" cy="17122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345" tIns="150345" rIns="150345" bIns="150345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i="1" kern="1200" dirty="0"/>
            <a:t>Behaviorální kritéria (nákupní chování): </a:t>
          </a:r>
          <a:r>
            <a:rPr lang="cs-CZ" sz="1800" kern="1200" dirty="0"/>
            <a:t>status uživatele, nákupní příležitost, užitky, frekvence nákupů, status,…</a:t>
          </a:r>
          <a:endParaRPr lang="en-US" sz="1800" kern="1200" dirty="0"/>
        </a:p>
      </dsp:txBody>
      <dsp:txXfrm>
        <a:off x="1640775" y="1890363"/>
        <a:ext cx="3392445" cy="17122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B13977-1DE4-4DA1-A537-303A75F37035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9057E-2324-4EF0-889E-64834CA2819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9057E-2324-4EF0-889E-64834CA28192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B2100B-818F-A227-FB42-4B09974779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B800B20-7D5E-6616-4B28-1ED28BCD58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64E10A-74CA-C76A-6223-CFE080AE8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5F3879-9075-F01D-335E-24BFCBF4A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7422EF-DBDB-4D27-07A3-9ACF19F3D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352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0F7E29-8AEB-0E3F-0F54-38D4CF948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034571D-7493-0FA4-2BD1-4EC18B9B66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351CE5-BCC5-9D21-69EF-48C5F12D1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328465B-94EF-D021-CE4D-A8A5F97C2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F85AF1-0B3C-22AE-036F-0019BA999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6751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D8F3C5D-C80A-C027-07D3-14EE5D3829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8AB59F6-A3BF-AF5E-77AD-36CA73285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21AB61-463C-2344-F0C7-A8A5E0C4D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407DD7E-9E72-D0A5-71B7-B92FF59C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3120489-674C-18EF-48C2-F7E3F6136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621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9CC8B5-B09D-B718-9F96-867AA4323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48954D-B2AC-DF33-1103-D502BB306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4533D55-DE72-342C-7570-BA3990AD6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E9C6CE2-DD56-7185-81FB-F0D488BF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658C27-5905-AF05-646E-B9E3E293C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5700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AFEFC7-4900-8FDA-7D1A-03742F68E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0ADC384-EA7B-D1AE-347E-13523BE585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3CA659-217B-A974-07B7-1D3541B06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7A2B51-7BA8-36BC-802B-D0C0EB90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2131DF0-ACE9-C82F-31F7-99117515C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6472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CE7FFE-E28E-DBDC-560F-586011388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279FD4-40FF-4881-D3E7-9CA979270F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FE14CA4-5556-F2A9-2E02-BD4460262A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7D5E243-6108-D183-54E6-9409D68D0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342B54-F39F-D011-D30D-EF457165D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D302168-FBE0-398E-BBFE-978225A8D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201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20D814-0C3E-0BBE-6452-8719A7C2F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7BE1BD6-EDA2-0451-7F2C-46C731F33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9802C85-4708-5938-9EB8-035CB4BA8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3668580-6F73-D95B-612A-50E9EE7DDD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805B813-4BD0-0935-87BD-212F008232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5EEB3F5-D41F-4592-D224-9A66218A5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1FC9A25-9C6D-DE5B-C66D-7B8E273EC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38C4EB7-8041-1798-E146-159828918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9259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1263D-06E7-8953-C58D-5F2F4C938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3F510B9-1B7C-D3C1-EEAD-F36C57FD2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FF13538-0A15-6194-C73E-38EB7425D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F80862D-16E9-93E6-BC73-21D612308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9788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681C794-B2CC-9568-2BC9-921B9266C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0DF962B-D920-22C1-8DCC-CCF428B35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83DE795-83BC-C0CC-FB66-A7CC6E5AC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854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FCFA55-B90F-5F44-A473-33AAC0B58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F47193-0F0C-F0DB-E597-44123E8AE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1D99525-4A6D-4A65-9B24-2DAF0FE1CD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D729AE0-4713-0C67-D81C-7AF8A1630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E5CD484-BB2B-5F55-7970-D638A9412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07A672C-6056-8F36-DDCF-A9245E6A1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338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CC8383-61F7-E0F1-67C9-ECBEC5E88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F99DF35-48A8-7D4E-972B-DA21C88525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32A3114-CAD7-D7CE-043D-31A6E6C1C5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A977EA7-2AAB-CEFC-AAB6-A8A1408B0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E192815-4EE7-7AAE-A9A3-33D9501A2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FE5E2B9-F8A8-B064-C059-ED9F197FE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789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7A3CBD21-D3C2-74D0-1E89-7DF5484B0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A640A2A-BBEB-F099-5C2F-D27BCD5771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B89D895-B39B-C87A-ADA9-DE66EA9FF7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AFE42-A947-48B0-836C-26666C82BF89}" type="datetimeFigureOut">
              <a:rPr lang="cs-CZ" smtClean="0"/>
              <a:pPr/>
              <a:t>02.11.2023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3F0463-0D80-07F1-D4B9-FA93C260C5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E04FCD-57BA-453E-A2B8-7B24266E2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C1A53-054B-4D34-A689-5B3CFE16ECD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480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6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0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12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3.pn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14.svg"/><Relationship Id="rId9" Type="http://schemas.microsoft.com/office/2007/relationships/diagramDrawing" Target="../diagrams/drawin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Segmentace a spotřebitelské trhy</a:t>
            </a:r>
            <a:endParaRPr lang="cs-CZ" dirty="0"/>
          </a:p>
        </p:txBody>
      </p:sp>
      <p:pic>
        <p:nvPicPr>
          <p:cNvPr id="6" name="Grafický objekt 5" descr="Deska s klipem, částečně zaškrtnuté obrys">
            <a:extLst>
              <a:ext uri="{FF2B5EF4-FFF2-40B4-BE49-F238E27FC236}">
                <a16:creationId xmlns:a16="http://schemas.microsoft.com/office/drawing/2014/main" id="{59BFFA30-A2B1-3952-A7FC-5C8B1BE874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77072" y="4005064"/>
            <a:ext cx="1415008" cy="1415008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61489263"/>
              </p:ext>
            </p:extLst>
          </p:nvPr>
        </p:nvGraphicFramePr>
        <p:xfrm>
          <a:off x="233772" y="279362"/>
          <a:ext cx="8676456" cy="6151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8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88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01190">
                <a:tc>
                  <a:txBody>
                    <a:bodyPr/>
                    <a:lstStyle/>
                    <a:p>
                      <a:r>
                        <a:rPr lang="cs-CZ" sz="2400" dirty="0"/>
                        <a:t>Fáze segmentace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/>
                        <a:t>Popis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8328">
                <a:tc>
                  <a:txBody>
                    <a:bodyPr/>
                    <a:lstStyle/>
                    <a:p>
                      <a:r>
                        <a:rPr lang="cs-CZ" sz="1800" dirty="0"/>
                        <a:t>1. Fáze – výzkum trhu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Cílem této fáze je zhodnotit možnosti prodeje vašich produktů, odhadnout velikost budoucí poptávky - </a:t>
                      </a:r>
                      <a:r>
                        <a:rPr lang="cs-CZ" sz="1800" i="1" dirty="0"/>
                        <a:t>vymezit segmentační kritéria</a:t>
                      </a:r>
                      <a:r>
                        <a:rPr lang="cs-CZ" sz="1800" dirty="0"/>
                        <a:t>. Tato</a:t>
                      </a:r>
                      <a:r>
                        <a:rPr lang="cs-CZ" sz="1800" baseline="0" dirty="0"/>
                        <a:t> fáze je založena na metodách marketingového výzkumu.</a:t>
                      </a:r>
                      <a:endParaRPr lang="cs-CZ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83716">
                <a:tc>
                  <a:txBody>
                    <a:bodyPr/>
                    <a:lstStyle/>
                    <a:p>
                      <a:r>
                        <a:rPr lang="cs-CZ" sz="1800" dirty="0"/>
                        <a:t>2. Fáze – profilování segmentů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Analytická fáze segmentace trhu. Rozčlenění zákazníků do menších homogenních skupin dle </a:t>
                      </a:r>
                      <a:r>
                        <a:rPr lang="cs-CZ" sz="1800" i="1" dirty="0"/>
                        <a:t>segmentačních kritérií</a:t>
                      </a:r>
                      <a:r>
                        <a:rPr lang="cs-CZ" sz="1800" dirty="0"/>
                        <a:t>. Výsledky z dotazníku zpracujeme do přehledných tabulek. Analýzou vzniklých údajů vznikne několik </a:t>
                      </a:r>
                      <a:r>
                        <a:rPr lang="cs-CZ" sz="1800" b="1" dirty="0"/>
                        <a:t>shluků</a:t>
                      </a:r>
                      <a:r>
                        <a:rPr lang="cs-CZ" sz="1800" dirty="0"/>
                        <a:t> s podobnými potřebami a charakteristikami (</a:t>
                      </a:r>
                      <a:r>
                        <a:rPr lang="cs-CZ" sz="1800" i="1" dirty="0"/>
                        <a:t>stejné postoje</a:t>
                      </a:r>
                      <a:r>
                        <a:rPr lang="cs-CZ" sz="1800" dirty="0"/>
                        <a:t>, </a:t>
                      </a:r>
                      <a:r>
                        <a:rPr lang="cs-CZ" sz="1800" i="1" dirty="0"/>
                        <a:t>podobná věková hranice</a:t>
                      </a:r>
                      <a:r>
                        <a:rPr lang="cs-CZ" sz="1800" dirty="0"/>
                        <a:t> </a:t>
                      </a:r>
                      <a:r>
                        <a:rPr lang="cs-CZ" sz="1800" i="1" dirty="0"/>
                        <a:t>a pod.</a:t>
                      </a:r>
                      <a:r>
                        <a:rPr lang="cs-CZ" sz="1800" dirty="0"/>
                        <a:t>).</a:t>
                      </a:r>
                    </a:p>
                    <a:p>
                      <a:endParaRPr lang="cs-CZ" sz="1800" dirty="0"/>
                    </a:p>
                    <a:p>
                      <a:r>
                        <a:rPr lang="cs-CZ" sz="1800" dirty="0"/>
                        <a:t>Shluky je třeba </a:t>
                      </a:r>
                      <a:r>
                        <a:rPr lang="cs-CZ" sz="1800" b="1" dirty="0"/>
                        <a:t>pojmenovat</a:t>
                      </a:r>
                      <a:r>
                        <a:rPr lang="cs-CZ" sz="1800" dirty="0"/>
                        <a:t> podle dominantních rozlišujících charakteristik. Cílem je vytvořit dostatečný počet odlišných segmentů.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76269">
                <a:tc>
                  <a:txBody>
                    <a:bodyPr/>
                    <a:lstStyle/>
                    <a:p>
                      <a:r>
                        <a:rPr lang="cs-CZ" sz="1800" dirty="0"/>
                        <a:t>3. Fáze</a:t>
                      </a:r>
                      <a:r>
                        <a:rPr lang="cs-CZ" sz="1800" baseline="0" dirty="0"/>
                        <a:t> – tržní zacílení</a:t>
                      </a:r>
                      <a:endParaRPr lang="cs-CZ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/>
                        <a:t>Vyhodnocení atraktivity a vhodnosti jednotlivých segmentů. Volba jednoho nebo několika cílových segmentů, na které se bude firma zaměřovat.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b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Kotler, 2007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7D2F948-A69C-5EE6-D3AE-27AD8728F815}"/>
              </a:ext>
            </a:extLst>
          </p:cNvPr>
          <p:cNvSpPr txBox="1"/>
          <p:nvPr/>
        </p:nvSpPr>
        <p:spPr>
          <a:xfrm>
            <a:off x="852321" y="2227943"/>
            <a:ext cx="5033221" cy="3788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/>
              <a:t>„Nebude žádný trh pro produkty, které se trochu líbí všem, ale jen pro produkty, které se někomu líbí hodně“</a:t>
            </a:r>
            <a:br>
              <a:rPr lang="en-US" sz="2100"/>
            </a:br>
            <a:endParaRPr lang="en-US" sz="2100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Oval 16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0" name="Graphic 9" descr="Reklamní">
            <a:extLst>
              <a:ext uri="{FF2B5EF4-FFF2-40B4-BE49-F238E27FC236}">
                <a16:creationId xmlns:a16="http://schemas.microsoft.com/office/drawing/2014/main" id="{7BF7B28B-A8F2-3CBD-24C5-BE9DDDEE2F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r>
              <a:rPr lang="cs-CZ" sz="3850"/>
              <a:t>Základní pojmy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2321" y="2227943"/>
            <a:ext cx="5033221" cy="3788227"/>
          </a:xfrm>
        </p:spPr>
        <p:txBody>
          <a:bodyPr anchor="ctr">
            <a:normAutofit/>
          </a:bodyPr>
          <a:lstStyle/>
          <a:p>
            <a:r>
              <a:rPr lang="cs-CZ" dirty="0"/>
              <a:t>Individualizovaný marketing (</a:t>
            </a:r>
            <a:r>
              <a:rPr lang="cs-CZ"/>
              <a:t>costumized</a:t>
            </a:r>
            <a:r>
              <a:rPr lang="cs-CZ" dirty="0"/>
              <a:t> marketing)</a:t>
            </a:r>
          </a:p>
          <a:p>
            <a:r>
              <a:rPr lang="cs-CZ" dirty="0"/>
              <a:t>Hromadný (</a:t>
            </a:r>
            <a:r>
              <a:rPr lang="cs-CZ"/>
              <a:t>mass</a:t>
            </a:r>
            <a:r>
              <a:rPr lang="cs-CZ" dirty="0"/>
              <a:t> marketing) marketing</a:t>
            </a:r>
          </a:p>
          <a:p>
            <a:r>
              <a:rPr lang="cs-CZ" dirty="0"/>
              <a:t>Cílený marketing</a:t>
            </a:r>
          </a:p>
          <a:p>
            <a:pPr marL="731520" lvl="1" indent="-457200">
              <a:buFont typeface="+mj-lt"/>
              <a:buAutoNum type="arabicPeriod"/>
            </a:pPr>
            <a:r>
              <a:rPr lang="cs-CZ" sz="2100"/>
              <a:t>Segmentace</a:t>
            </a:r>
          </a:p>
          <a:p>
            <a:pPr marL="731520" lvl="1" indent="-457200">
              <a:buFont typeface="+mj-lt"/>
              <a:buAutoNum type="arabicPeriod"/>
            </a:pPr>
            <a:r>
              <a:rPr lang="cs-CZ" sz="2100"/>
              <a:t>Targeting</a:t>
            </a:r>
          </a:p>
          <a:p>
            <a:pPr marL="731520" lvl="1" indent="-457200">
              <a:buFont typeface="+mj-lt"/>
              <a:buAutoNum type="arabicPeriod"/>
            </a:pPr>
            <a:r>
              <a:rPr lang="cs-CZ" sz="2100"/>
              <a:t>Positioning</a:t>
            </a:r>
          </a:p>
          <a:p>
            <a:pPr marL="731520" lvl="1" indent="-457200">
              <a:buFont typeface="+mj-lt"/>
              <a:buAutoNum type="arabicPeriod"/>
            </a:pPr>
            <a:endParaRPr lang="cs-CZ" sz="21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Verified Brand">
            <a:extLst>
              <a:ext uri="{FF2B5EF4-FFF2-40B4-BE49-F238E27FC236}">
                <a16:creationId xmlns:a16="http://schemas.microsoft.com/office/drawing/2014/main" id="{34174C34-4485-2468-C2D8-9C34C6E65E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r>
              <a:rPr lang="cs-CZ" sz="3850"/>
              <a:t>Segmentace trhu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2321" y="2227943"/>
            <a:ext cx="5033221" cy="3788227"/>
          </a:xfrm>
        </p:spPr>
        <p:txBody>
          <a:bodyPr anchor="ctr">
            <a:normAutofit/>
          </a:bodyPr>
          <a:lstStyle/>
          <a:p>
            <a:r>
              <a:rPr lang="cs-CZ" dirty="0"/>
              <a:t>je proces plánování, který rozdělí velký trh na menší homogenní celky (</a:t>
            </a:r>
            <a:r>
              <a:rPr lang="cs-CZ" i="1" dirty="0"/>
              <a:t>cílové skupiny</a:t>
            </a:r>
            <a:r>
              <a:rPr lang="cs-CZ" dirty="0"/>
              <a:t>), které se vzájemně liší svými potřebami, charakteristikami a nákupním chováním … V druhém kroku si firma zvolí ten </a:t>
            </a:r>
            <a:r>
              <a:rPr lang="cs-CZ" i="1" dirty="0"/>
              <a:t>segment trhu</a:t>
            </a:r>
            <a:r>
              <a:rPr lang="cs-CZ" dirty="0"/>
              <a:t>, který nejlépe odpovídá jejímu poslání a stanoveným cílům.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Zabezpečený notebook">
            <a:extLst>
              <a:ext uri="{FF2B5EF4-FFF2-40B4-BE49-F238E27FC236}">
                <a16:creationId xmlns:a16="http://schemas.microsoft.com/office/drawing/2014/main" id="{52BBAB66-2D47-FF6A-4DE2-A668B547E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r>
              <a:rPr lang="cs-CZ" sz="3850"/>
              <a:t>Segmentace trhu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2321" y="2227943"/>
            <a:ext cx="5033221" cy="3788227"/>
          </a:xfrm>
        </p:spPr>
        <p:txBody>
          <a:bodyPr anchor="ctr">
            <a:normAutofit/>
          </a:bodyPr>
          <a:lstStyle/>
          <a:p>
            <a:r>
              <a:rPr lang="cs-CZ" dirty="0"/>
              <a:t>Vychází se z rozdělení trhu:</a:t>
            </a:r>
          </a:p>
          <a:p>
            <a:pPr lvl="1"/>
            <a:r>
              <a:rPr lang="cs-CZ" sz="2100"/>
              <a:t>Průmyslový trh</a:t>
            </a:r>
          </a:p>
          <a:p>
            <a:pPr lvl="1"/>
            <a:r>
              <a:rPr lang="cs-CZ" sz="2100"/>
              <a:t>Spotřební trh</a:t>
            </a:r>
          </a:p>
          <a:p>
            <a:pPr lvl="1"/>
            <a:endParaRPr lang="cs-CZ" sz="2100"/>
          </a:p>
          <a:p>
            <a:r>
              <a:rPr lang="cs-CZ" dirty="0"/>
              <a:t>Základní segmentace trhu:</a:t>
            </a:r>
          </a:p>
          <a:p>
            <a:pPr lvl="1"/>
            <a:r>
              <a:rPr lang="cs-CZ" sz="2100"/>
              <a:t>Demografické faktory</a:t>
            </a:r>
          </a:p>
          <a:p>
            <a:pPr lvl="1"/>
            <a:r>
              <a:rPr lang="cs-CZ" sz="2100"/>
              <a:t>Geografické faktory</a:t>
            </a:r>
          </a:p>
          <a:p>
            <a:pPr lvl="1"/>
            <a:r>
              <a:rPr lang="cs-CZ" sz="2100"/>
              <a:t>Psychografické (věk, zájmy, názory,…)</a:t>
            </a:r>
          </a:p>
          <a:p>
            <a:pPr lvl="1"/>
            <a:r>
              <a:rPr lang="cs-CZ" sz="2100"/>
              <a:t>Behaviorální (mezní užitek, uživatelský status, připravenost k nákupu,…)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Továrna">
            <a:extLst>
              <a:ext uri="{FF2B5EF4-FFF2-40B4-BE49-F238E27FC236}">
                <a16:creationId xmlns:a16="http://schemas.microsoft.com/office/drawing/2014/main" id="{C0BB97F0-984B-DCEA-4F6D-91C37EA936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r>
              <a:rPr lang="cs-CZ" sz="3000"/>
              <a:t>Segmentace na průmyslovém trhu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2321" y="2227943"/>
            <a:ext cx="5033221" cy="3788227"/>
          </a:xfrm>
        </p:spPr>
        <p:txBody>
          <a:bodyPr anchor="ctr">
            <a:normAutofit/>
          </a:bodyPr>
          <a:lstStyle/>
          <a:p>
            <a:pPr lvl="0"/>
            <a:r>
              <a:rPr lang="cs-CZ" sz="1600" i="1"/>
              <a:t>demografická</a:t>
            </a:r>
            <a:r>
              <a:rPr lang="cs-CZ" sz="1600"/>
              <a:t>:  odvětví, velikost odběratele, umístění (geografické);</a:t>
            </a:r>
          </a:p>
          <a:p>
            <a:pPr lvl="0"/>
            <a:r>
              <a:rPr lang="cs-CZ" sz="1600" i="1"/>
              <a:t>provozní:  </a:t>
            </a:r>
            <a:r>
              <a:rPr lang="cs-CZ" sz="1600"/>
              <a:t>technologie, uživatelský status (lehký, střední a silný uživatel, neuživatel), schopnosti zákazníka;</a:t>
            </a:r>
          </a:p>
          <a:p>
            <a:pPr lvl="0"/>
            <a:r>
              <a:rPr lang="cs-CZ" sz="1600" i="1"/>
              <a:t>nákupní přístupy:  </a:t>
            </a:r>
            <a:r>
              <a:rPr lang="cs-CZ" sz="1600"/>
              <a:t>organizace nákupu, stávající obchodní vztahy (nové, modifikované, opakované), nákupní politika, nákupní kritéria (leasing, tendr, cena, platební podmínky, dodací podmínky), struktura vnitřního členění, obecná pořizovací strategie;</a:t>
            </a:r>
          </a:p>
          <a:p>
            <a:pPr lvl="0"/>
            <a:r>
              <a:rPr lang="cs-CZ" sz="1600" i="1"/>
              <a:t>situace:  </a:t>
            </a:r>
            <a:r>
              <a:rPr lang="cs-CZ" sz="1600"/>
              <a:t>naléhavost, aplikační specifika, velikost objednávky (rychlé a náhlé, promptní dodávky);</a:t>
            </a:r>
          </a:p>
          <a:p>
            <a:pPr lvl="0"/>
            <a:r>
              <a:rPr lang="cs-CZ" sz="1600" i="1"/>
              <a:t>osobní:  </a:t>
            </a:r>
            <a:r>
              <a:rPr lang="cs-CZ" sz="1600"/>
              <a:t>vstřícnost, vzájemná podobnost a náklonnost, postoj k riziku, věrnost.</a:t>
            </a:r>
          </a:p>
          <a:p>
            <a:endParaRPr lang="cs-CZ" sz="16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Graphic 6" descr="Zabezpečený notebook">
            <a:extLst>
              <a:ext uri="{FF2B5EF4-FFF2-40B4-BE49-F238E27FC236}">
                <a16:creationId xmlns:a16="http://schemas.microsoft.com/office/drawing/2014/main" id="{E5CEBD34-0172-998D-F4E5-3C14E4BC11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r>
              <a:rPr lang="cs-CZ" sz="3000"/>
              <a:t>Segmentace na spotřebitelském trhu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8453" y="1916832"/>
            <a:ext cx="5605628" cy="4392487"/>
          </a:xfrm>
        </p:spPr>
        <p:txBody>
          <a:bodyPr anchor="ctr">
            <a:normAutofit/>
          </a:bodyPr>
          <a:lstStyle/>
          <a:p>
            <a:r>
              <a:rPr lang="cs-CZ" sz="1800" i="1" dirty="0"/>
              <a:t>demografická kritéria: </a:t>
            </a:r>
            <a:r>
              <a:rPr lang="cs-CZ" sz="1800" dirty="0"/>
              <a:t>věk (v různé škále členění), pohlaví, velikost rodiny, počet dětí, životní cyklus rodiny, vzdělání, povolání, příjem, vybavení domácnosti;</a:t>
            </a:r>
          </a:p>
          <a:p>
            <a:pPr lvl="0"/>
            <a:endParaRPr lang="cs-CZ" sz="1800" dirty="0"/>
          </a:p>
          <a:p>
            <a:pPr lvl="0"/>
            <a:r>
              <a:rPr lang="cs-CZ" sz="1800" i="1" dirty="0"/>
              <a:t>etnografická kritéria: </a:t>
            </a:r>
            <a:r>
              <a:rPr lang="cs-CZ" sz="1800" dirty="0"/>
              <a:t>národnost, rasa, náboženství, folklorní etniky;</a:t>
            </a:r>
          </a:p>
          <a:p>
            <a:pPr lvl="0"/>
            <a:endParaRPr lang="cs-CZ" sz="1800" dirty="0"/>
          </a:p>
          <a:p>
            <a:pPr lvl="0"/>
            <a:r>
              <a:rPr lang="cs-CZ" sz="1800" i="1" dirty="0"/>
              <a:t>fyzický (fyziologická) kritéria: </a:t>
            </a:r>
            <a:r>
              <a:rPr lang="cs-CZ" sz="1800" dirty="0"/>
              <a:t>zdravotní stav, fyziologické a antropometrické dispozice;</a:t>
            </a:r>
          </a:p>
          <a:p>
            <a:pPr lvl="0"/>
            <a:endParaRPr lang="cs-CZ" sz="1800" dirty="0"/>
          </a:p>
          <a:p>
            <a:pPr lvl="0"/>
            <a:r>
              <a:rPr lang="cs-CZ" sz="1800" i="1" dirty="0"/>
              <a:t>geografická kritéria: </a:t>
            </a:r>
            <a:r>
              <a:rPr lang="cs-CZ" sz="1800" dirty="0"/>
              <a:t>bydliště, země, město, čtvrtě a sídliště, hustota osídlení, rozměr regionů, morfologie krajiny, podnebí;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Grafický objekt 4" descr="Obličej mimozemšťana obrys">
            <a:extLst>
              <a:ext uri="{FF2B5EF4-FFF2-40B4-BE49-F238E27FC236}">
                <a16:creationId xmlns:a16="http://schemas.microsoft.com/office/drawing/2014/main" id="{07B54322-06BD-230B-B6A9-D18682E91E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699" y="687480"/>
            <a:ext cx="5605629" cy="994172"/>
          </a:xfrm>
        </p:spPr>
        <p:txBody>
          <a:bodyPr>
            <a:normAutofit/>
          </a:bodyPr>
          <a:lstStyle/>
          <a:p>
            <a:r>
              <a:rPr lang="cs-CZ" sz="3000"/>
              <a:t>Segmentace na spotřebitelském trhu</a:t>
            </a: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89435" y="0"/>
            <a:ext cx="195456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Oval 12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567" y="2369132"/>
            <a:ext cx="2119736" cy="2119736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6" name="Grafický objekt 5" descr="Anemone a clownfish obrys">
            <a:extLst>
              <a:ext uri="{FF2B5EF4-FFF2-40B4-BE49-F238E27FC236}">
                <a16:creationId xmlns:a16="http://schemas.microsoft.com/office/drawing/2014/main" id="{98438836-43EC-78A3-8DAF-0B4FD7E626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24964" y="2865141"/>
            <a:ext cx="1143455" cy="1143455"/>
          </a:xfrm>
          <a:prstGeom prst="rect">
            <a:avLst/>
          </a:prstGeom>
        </p:spPr>
      </p:pic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15B77382-59F7-9451-4F26-3986F0624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1194649"/>
              </p:ext>
            </p:extLst>
          </p:nvPr>
        </p:nvGraphicFramePr>
        <p:xfrm>
          <a:off x="852321" y="2227943"/>
          <a:ext cx="5033221" cy="3788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segmentací </a:t>
            </a:r>
          </a:p>
        </p:txBody>
      </p:sp>
      <p:pic>
        <p:nvPicPr>
          <p:cNvPr id="4" name="Obrázek 30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8239" y="1318441"/>
            <a:ext cx="1872208" cy="1800200"/>
          </a:xfrm>
          <a:prstGeom prst="rect">
            <a:avLst/>
          </a:prstGeom>
        </p:spPr>
      </p:pic>
      <p:pic>
        <p:nvPicPr>
          <p:cNvPr id="5" name="Obrázek 3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150" y="1409381"/>
            <a:ext cx="1743075" cy="1730405"/>
          </a:xfrm>
          <a:prstGeom prst="rect">
            <a:avLst/>
          </a:prstGeom>
        </p:spPr>
      </p:pic>
      <p:pic>
        <p:nvPicPr>
          <p:cNvPr id="6" name="Obrázek 32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043" y="4014520"/>
            <a:ext cx="1752600" cy="1739861"/>
          </a:xfrm>
          <a:prstGeom prst="rect">
            <a:avLst/>
          </a:prstGeom>
        </p:spPr>
      </p:pic>
      <p:pic>
        <p:nvPicPr>
          <p:cNvPr id="7" name="Obrázek 3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257" y="4014520"/>
            <a:ext cx="1724025" cy="1711493"/>
          </a:xfrm>
          <a:prstGeom prst="rect">
            <a:avLst/>
          </a:prstGeom>
        </p:spPr>
      </p:pic>
      <p:pic>
        <p:nvPicPr>
          <p:cNvPr id="8" name="Obrázek 34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9938" y="2499505"/>
            <a:ext cx="1733550" cy="1720949"/>
          </a:xfrm>
          <a:prstGeom prst="rect">
            <a:avLst/>
          </a:prstGeom>
        </p:spPr>
      </p:pic>
      <p:sp>
        <p:nvSpPr>
          <p:cNvPr id="9" name="TextovéPole 8"/>
          <p:cNvSpPr txBox="1"/>
          <p:nvPr/>
        </p:nvSpPr>
        <p:spPr>
          <a:xfrm>
            <a:off x="6300192" y="4250339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Plné pokrytí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1115616" y="5720044"/>
            <a:ext cx="1296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Tržní specializace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3581055" y="580690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Výrobková specializace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259632" y="3127345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Výběrová </a:t>
            </a:r>
          </a:p>
          <a:p>
            <a:r>
              <a:rPr lang="cs-CZ" dirty="0"/>
              <a:t>specializace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478733" y="314490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Soustředění se na 1 segment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849</TotalTime>
  <Words>516</Words>
  <Application>Microsoft Office PowerPoint</Application>
  <PresentationFormat>Předvádění na obrazovce (4:3)</PresentationFormat>
  <Paragraphs>57</Paragraphs>
  <Slides>10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Segmentace a spotřebitelské trhy</vt:lpstr>
      <vt:lpstr> Kotler, 2007</vt:lpstr>
      <vt:lpstr>Základní pojmy</vt:lpstr>
      <vt:lpstr>Segmentace trhu</vt:lpstr>
      <vt:lpstr>Segmentace trhu</vt:lpstr>
      <vt:lpstr>Segmentace na průmyslovém trhu</vt:lpstr>
      <vt:lpstr>Segmentace na spotřebitelském trhu</vt:lpstr>
      <vt:lpstr>Segmentace na spotřebitelském trhu</vt:lpstr>
      <vt:lpstr>Druhy segmentací 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>Petka</dc:creator>
  <cp:lastModifiedBy>Petra Koudelková</cp:lastModifiedBy>
  <cp:revision>9</cp:revision>
  <dcterms:created xsi:type="dcterms:W3CDTF">2017-10-16T19:33:27Z</dcterms:created>
  <dcterms:modified xsi:type="dcterms:W3CDTF">2023-11-02T08:29:23Z</dcterms:modified>
</cp:coreProperties>
</file>