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303" r:id="rId4"/>
    <p:sldId id="262" r:id="rId5"/>
    <p:sldId id="263" r:id="rId6"/>
    <p:sldId id="257" r:id="rId7"/>
    <p:sldId id="278" r:id="rId8"/>
    <p:sldId id="258" r:id="rId9"/>
    <p:sldId id="277" r:id="rId10"/>
    <p:sldId id="274" r:id="rId11"/>
    <p:sldId id="276" r:id="rId12"/>
    <p:sldId id="275" r:id="rId13"/>
    <p:sldId id="294" r:id="rId14"/>
    <p:sldId id="281" r:id="rId15"/>
    <p:sldId id="299" r:id="rId16"/>
    <p:sldId id="265" r:id="rId17"/>
    <p:sldId id="296" r:id="rId18"/>
    <p:sldId id="269" r:id="rId19"/>
    <p:sldId id="266" r:id="rId20"/>
    <p:sldId id="292" r:id="rId21"/>
    <p:sldId id="259" r:id="rId22"/>
    <p:sldId id="286" r:id="rId23"/>
    <p:sldId id="295" r:id="rId24"/>
    <p:sldId id="293" r:id="rId25"/>
    <p:sldId id="270" r:id="rId26"/>
    <p:sldId id="279" r:id="rId27"/>
    <p:sldId id="285" r:id="rId28"/>
    <p:sldId id="289" r:id="rId29"/>
    <p:sldId id="287" r:id="rId30"/>
    <p:sldId id="300" r:id="rId31"/>
    <p:sldId id="282" r:id="rId32"/>
    <p:sldId id="273" r:id="rId33"/>
    <p:sldId id="271" r:id="rId34"/>
    <p:sldId id="305" r:id="rId35"/>
    <p:sldId id="280" r:id="rId36"/>
    <p:sldId id="291" r:id="rId37"/>
    <p:sldId id="290" r:id="rId38"/>
    <p:sldId id="272" r:id="rId39"/>
    <p:sldId id="298" r:id="rId40"/>
    <p:sldId id="267" r:id="rId41"/>
    <p:sldId id="283" r:id="rId42"/>
    <p:sldId id="301" r:id="rId43"/>
    <p:sldId id="302" r:id="rId44"/>
    <p:sldId id="297" r:id="rId45"/>
    <p:sldId id="284" r:id="rId46"/>
    <p:sldId id="261"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DC72ADAB-D385-4DB2-BD17-B3E6C0D5C7C6}" type="datetimeFigureOut">
              <a:rPr lang="cs-CZ" smtClean="0"/>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336413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72ADAB-D385-4DB2-BD17-B3E6C0D5C7C6}" type="datetimeFigureOut">
              <a:rPr lang="cs-CZ" smtClean="0"/>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222050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72ADAB-D385-4DB2-BD17-B3E6C0D5C7C6}" type="datetimeFigureOut">
              <a:rPr lang="cs-CZ" smtClean="0"/>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249726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72ADAB-D385-4DB2-BD17-B3E6C0D5C7C6}" type="datetimeFigureOut">
              <a:rPr lang="cs-CZ" smtClean="0"/>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4516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C72ADAB-D385-4DB2-BD17-B3E6C0D5C7C6}" type="datetimeFigureOut">
              <a:rPr lang="cs-CZ" smtClean="0"/>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146938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72ADAB-D385-4DB2-BD17-B3E6C0D5C7C6}" type="datetimeFigureOut">
              <a:rPr lang="cs-CZ" smtClean="0"/>
              <a:t>16.10.2024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166154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72ADAB-D385-4DB2-BD17-B3E6C0D5C7C6}" type="datetimeFigureOut">
              <a:rPr lang="cs-CZ" smtClean="0"/>
              <a:t>16.10.2024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240193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72ADAB-D385-4DB2-BD17-B3E6C0D5C7C6}" type="datetimeFigureOut">
              <a:rPr lang="cs-CZ" smtClean="0"/>
              <a:t>16.10.2024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197618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72ADAB-D385-4DB2-BD17-B3E6C0D5C7C6}" type="datetimeFigureOut">
              <a:rPr lang="cs-CZ" smtClean="0"/>
              <a:t>16.10.2024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29584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C72ADAB-D385-4DB2-BD17-B3E6C0D5C7C6}" type="datetimeFigureOut">
              <a:rPr lang="cs-CZ" smtClean="0"/>
              <a:t>16.10.2024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35502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C72ADAB-D385-4DB2-BD17-B3E6C0D5C7C6}" type="datetimeFigureOut">
              <a:rPr lang="cs-CZ" smtClean="0"/>
              <a:t>16.10.2024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30ACF5-0FC8-4A75-8117-4D594A314CB7}" type="slidenum">
              <a:rPr lang="cs-CZ" smtClean="0"/>
              <a:t>‹#›</a:t>
            </a:fld>
            <a:endParaRPr lang="cs-CZ"/>
          </a:p>
        </p:txBody>
      </p:sp>
    </p:spTree>
    <p:extLst>
      <p:ext uri="{BB962C8B-B14F-4D97-AF65-F5344CB8AC3E}">
        <p14:creationId xmlns:p14="http://schemas.microsoft.com/office/powerpoint/2010/main" val="27307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2ADAB-D385-4DB2-BD17-B3E6C0D5C7C6}" type="datetimeFigureOut">
              <a:rPr lang="cs-CZ" smtClean="0"/>
              <a:t>16.10.2024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0ACF5-0FC8-4A75-8117-4D594A314CB7}" type="slidenum">
              <a:rPr lang="cs-CZ" smtClean="0"/>
              <a:t>‹#›</a:t>
            </a:fld>
            <a:endParaRPr lang="cs-CZ"/>
          </a:p>
        </p:txBody>
      </p:sp>
    </p:spTree>
    <p:extLst>
      <p:ext uri="{BB962C8B-B14F-4D97-AF65-F5344CB8AC3E}">
        <p14:creationId xmlns:p14="http://schemas.microsoft.com/office/powerpoint/2010/main" val="245971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Diplomní seminář</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73723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Mimo diskurz oboru </a:t>
            </a:r>
            <a:r>
              <a:rPr lang="cs-CZ" dirty="0" smtClean="0"/>
              <a:t>+ </a:t>
            </a:r>
            <a:r>
              <a:rPr lang="cs-CZ" dirty="0" smtClean="0">
                <a:solidFill>
                  <a:srgbClr val="00B0F0"/>
                </a:solidFill>
              </a:rPr>
              <a:t>hledám terén, jež by potvrdil předpoklad</a:t>
            </a:r>
            <a:r>
              <a:rPr lang="cs-CZ" dirty="0" smtClean="0"/>
              <a:t> + </a:t>
            </a:r>
            <a:r>
              <a:rPr lang="cs-CZ" dirty="0" smtClean="0">
                <a:solidFill>
                  <a:srgbClr val="00B050"/>
                </a:solidFill>
              </a:rPr>
              <a:t>moc široký záběr</a:t>
            </a:r>
            <a:endParaRPr lang="cs-CZ" dirty="0">
              <a:solidFill>
                <a:srgbClr val="00B050"/>
              </a:solidFill>
            </a:endParaRPr>
          </a:p>
        </p:txBody>
      </p:sp>
      <p:sp>
        <p:nvSpPr>
          <p:cNvPr id="3" name="Zástupný symbol pro obsah 2"/>
          <p:cNvSpPr>
            <a:spLocks noGrp="1"/>
          </p:cNvSpPr>
          <p:nvPr>
            <p:ph idx="1"/>
          </p:nvPr>
        </p:nvSpPr>
        <p:spPr>
          <a:xfrm>
            <a:off x="838200" y="1825624"/>
            <a:ext cx="10515600" cy="4870739"/>
          </a:xfrm>
        </p:spPr>
        <p:txBody>
          <a:bodyPr>
            <a:normAutofit fontScale="77500" lnSpcReduction="20000"/>
          </a:bodyPr>
          <a:lstStyle/>
          <a:p>
            <a:r>
              <a:rPr lang="cs-CZ" i="1" dirty="0"/>
              <a:t>Oblast zájmu jsou </a:t>
            </a:r>
            <a:r>
              <a:rPr lang="cs-CZ" b="1" i="1" dirty="0">
                <a:solidFill>
                  <a:srgbClr val="FF0000"/>
                </a:solidFill>
              </a:rPr>
              <a:t>subkultury jako nositelé myšlenky člověka, který transcenduje </a:t>
            </a:r>
            <a:r>
              <a:rPr lang="cs-CZ" i="1" dirty="0"/>
              <a:t>běžnou (</a:t>
            </a:r>
            <a:r>
              <a:rPr lang="cs-CZ" i="1" dirty="0" err="1"/>
              <a:t>mainstreamově</a:t>
            </a:r>
            <a:r>
              <a:rPr lang="cs-CZ" i="1" dirty="0"/>
              <a:t>-konzumní) realitu pomocí umění, hudby, společenství, sdílené erotiky nebo pomocí drog. Novodobé bohémství, které se chci snažit úžeji vymezit kolem výše uvedených témat. Novátorství, či jeho pocit.</a:t>
            </a:r>
          </a:p>
          <a:p>
            <a:r>
              <a:rPr lang="cs-CZ" b="1" i="1" dirty="0" smtClean="0"/>
              <a:t>Cíl </a:t>
            </a:r>
            <a:r>
              <a:rPr lang="cs-CZ" b="1" i="1" dirty="0"/>
              <a:t>výzkumu</a:t>
            </a:r>
            <a:r>
              <a:rPr lang="cs-CZ" i="1" dirty="0"/>
              <a:t>: popsat, </a:t>
            </a:r>
            <a:r>
              <a:rPr lang="cs-CZ" b="1" i="1" dirty="0">
                <a:solidFill>
                  <a:srgbClr val="00B0F0"/>
                </a:solidFill>
              </a:rPr>
              <a:t>nalézt terén, kde se napříč časem spojují nadšené práce výzkumníků a umělců 19. stol.</a:t>
            </a:r>
            <a:r>
              <a:rPr lang="cs-CZ" b="1" i="1" dirty="0"/>
              <a:t>, kteří objevují účinky látek a rozšířeného vědomí, jímž opojení přináší intelektuální stimul.</a:t>
            </a:r>
            <a:r>
              <a:rPr lang="cs-CZ" i="1" dirty="0"/>
              <a:t> Propojit ho s pozdějším </a:t>
            </a:r>
            <a:r>
              <a:rPr lang="cs-CZ" i="1" dirty="0" err="1"/>
              <a:t>světěm</a:t>
            </a:r>
            <a:r>
              <a:rPr lang="cs-CZ" i="1" dirty="0"/>
              <a:t>, výrazněji 50. a 60. let v Americe (</a:t>
            </a:r>
            <a:r>
              <a:rPr lang="cs-CZ" i="1" dirty="0" err="1"/>
              <a:t>beats</a:t>
            </a:r>
            <a:r>
              <a:rPr lang="cs-CZ" i="1" dirty="0"/>
              <a:t>, </a:t>
            </a:r>
            <a:r>
              <a:rPr lang="cs-CZ" i="1" dirty="0" err="1"/>
              <a:t>hippies</a:t>
            </a:r>
            <a:r>
              <a:rPr lang="cs-CZ" i="1" dirty="0"/>
              <a:t>), a také pak v Evropě. Berlín (východní – hudební subkultury 70. 80. let, inspirace ve filmu „B-</a:t>
            </a:r>
            <a:r>
              <a:rPr lang="cs-CZ" i="1" dirty="0" err="1"/>
              <a:t>movie</a:t>
            </a:r>
            <a:r>
              <a:rPr lang="cs-CZ" i="1" dirty="0"/>
              <a:t>“). Zajímá mě subkulturní myšlení a dění a vliv poezie, literatury nebo filozofie. Psané prameny, které popisují život vybraných skupin bohémů. Hudební scéna čtená jako manifest hodnot. </a:t>
            </a:r>
          </a:p>
          <a:p>
            <a:r>
              <a:rPr lang="cs-CZ" b="1" i="1" dirty="0">
                <a:solidFill>
                  <a:srgbClr val="00B050"/>
                </a:solidFill>
              </a:rPr>
              <a:t>Tento teoretický historický rámec pak propojit s nultými lety 21. století </a:t>
            </a:r>
            <a:r>
              <a:rPr lang="cs-CZ" i="1" dirty="0"/>
              <a:t>– rozmach internetu, zpočátku ve formě malých internetových komunit. Konkrétní komunita: kyberia.sk, nyx.cz. Účastníci </a:t>
            </a:r>
            <a:r>
              <a:rPr lang="cs-CZ" i="1" dirty="0" err="1"/>
              <a:t>párty</a:t>
            </a:r>
            <a:r>
              <a:rPr lang="cs-CZ" i="1" dirty="0"/>
              <a:t> a rave scény v Praze a </a:t>
            </a:r>
            <a:r>
              <a:rPr lang="cs-CZ" i="1" dirty="0" err="1"/>
              <a:t>Bratislave</a:t>
            </a:r>
            <a:r>
              <a:rPr lang="cs-CZ" i="1" dirty="0"/>
              <a:t>. Generace, která už komunismus zažila minimálně, generace přechodu mezi starým, analogovým světem, a novým světem kde existuje internet. Vliv </a:t>
            </a:r>
            <a:r>
              <a:rPr lang="cs-CZ" i="1" dirty="0" err="1"/>
              <a:t>Spiral</a:t>
            </a:r>
            <a:r>
              <a:rPr lang="cs-CZ" i="1" dirty="0"/>
              <a:t> </a:t>
            </a:r>
            <a:r>
              <a:rPr lang="cs-CZ" i="1" dirty="0" err="1"/>
              <a:t>tribe</a:t>
            </a:r>
            <a:r>
              <a:rPr lang="cs-CZ" i="1" dirty="0"/>
              <a:t>. </a:t>
            </a:r>
            <a:r>
              <a:rPr lang="cs-CZ" i="1" dirty="0" err="1"/>
              <a:t>Hakim</a:t>
            </a:r>
            <a:r>
              <a:rPr lang="cs-CZ" i="1" dirty="0"/>
              <a:t> Bey a koncept dočasných autonomních zón. Literatura vydávaná u nás ve vydavatelstvích jako </a:t>
            </a:r>
            <a:r>
              <a:rPr lang="cs-CZ" i="1" dirty="0" err="1"/>
              <a:t>Votobia</a:t>
            </a:r>
            <a:r>
              <a:rPr lang="cs-CZ" i="1" dirty="0"/>
              <a:t>, Maťa s tematikou bohémů, umělců, drog.</a:t>
            </a:r>
          </a:p>
          <a:p>
            <a:endParaRPr lang="cs-CZ" dirty="0"/>
          </a:p>
        </p:txBody>
      </p:sp>
      <p:pic>
        <p:nvPicPr>
          <p:cNvPr id="4" name="Picture 12" descr="Trychtýř plastový 14cm - Barva: Červený trychtýř :: www.nemeckadrogerie.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075876" y="5754255"/>
            <a:ext cx="997000" cy="84736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stretch>
            <a:fillRect/>
          </a:stretch>
        </p:blipFill>
        <p:spPr>
          <a:xfrm>
            <a:off x="11049366" y="4087141"/>
            <a:ext cx="1023510" cy="1459046"/>
          </a:xfrm>
          <a:prstGeom prst="rect">
            <a:avLst/>
          </a:prstGeom>
        </p:spPr>
      </p:pic>
    </p:spTree>
    <p:extLst>
      <p:ext uri="{BB962C8B-B14F-4D97-AF65-F5344CB8AC3E}">
        <p14:creationId xmlns:p14="http://schemas.microsoft.com/office/powerpoint/2010/main" val="342624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Obraz ženství: </a:t>
            </a:r>
            <a:r>
              <a:rPr lang="cs-CZ" dirty="0" smtClean="0">
                <a:solidFill>
                  <a:srgbClr val="00B050"/>
                </a:solidFill>
              </a:rPr>
              <a:t>proměny ženské role v průběhu století (19.-21.století?) </a:t>
            </a:r>
            <a:r>
              <a:rPr lang="cs-CZ" dirty="0" smtClean="0"/>
              <a:t>- Obrovská změna postavení ženy ve společnosti - Zviditelnění a </a:t>
            </a:r>
            <a:r>
              <a:rPr lang="cs-CZ" dirty="0" err="1" smtClean="0"/>
              <a:t>validizace</a:t>
            </a:r>
            <a:r>
              <a:rPr lang="cs-CZ" dirty="0" smtClean="0"/>
              <a:t> její role a statusu - určitě i nějaké zpochybnění tradičních </a:t>
            </a:r>
            <a:r>
              <a:rPr lang="cs-CZ" dirty="0" err="1" smtClean="0"/>
              <a:t>genederových</a:t>
            </a:r>
            <a:r>
              <a:rPr lang="cs-CZ" dirty="0" smtClean="0"/>
              <a:t> rolí - Rozbíjení </a:t>
            </a:r>
            <a:r>
              <a:rPr lang="cs-CZ" dirty="0" err="1" smtClean="0"/>
              <a:t>genederových</a:t>
            </a:r>
            <a:r>
              <a:rPr lang="cs-CZ" dirty="0" smtClean="0"/>
              <a:t> stereotypů - </a:t>
            </a:r>
            <a:r>
              <a:rPr lang="cs-CZ" dirty="0" err="1" smtClean="0"/>
              <a:t>Intersekcionalita</a:t>
            </a:r>
            <a:r>
              <a:rPr lang="cs-CZ" dirty="0" smtClean="0"/>
              <a:t> - Pociťuji jistou genderovou rovnost, kterou považuji za přirozenou a samozřejmou, která však ještě před pár desítkami let takovou samozřejmostí, pro valnou většinu žen absolutně nebyla. I fakt toho, že mám možnost se tímto tématem, na akademické půdě, z pozice ženy zabývat, by mohla být před sto lety naprosto nepředstavitelná. - Feminismus a jeho další větve jsou artikulovanými tématy a mám zájem se tímto směrem také vypravit.</a:t>
            </a:r>
          </a:p>
          <a:p>
            <a:endParaRPr lang="cs-CZ" dirty="0"/>
          </a:p>
        </p:txBody>
      </p:sp>
    </p:spTree>
    <p:extLst>
      <p:ext uri="{BB962C8B-B14F-4D97-AF65-F5344CB8AC3E}">
        <p14:creationId xmlns:p14="http://schemas.microsoft.com/office/powerpoint/2010/main" val="335879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FF0000"/>
                </a:solidFill>
              </a:rPr>
              <a:t>Mimo obor x ukotveno v </a:t>
            </a:r>
            <a:r>
              <a:rPr lang="cs-CZ" dirty="0" err="1" smtClean="0">
                <a:solidFill>
                  <a:srgbClr val="FF0000"/>
                </a:solidFill>
              </a:rPr>
              <a:t>gendrových</a:t>
            </a:r>
            <a:r>
              <a:rPr lang="cs-CZ" dirty="0" smtClean="0">
                <a:solidFill>
                  <a:srgbClr val="FF0000"/>
                </a:solidFill>
              </a:rPr>
              <a:t> studiích </a:t>
            </a:r>
            <a:r>
              <a:rPr lang="cs-CZ" dirty="0" smtClean="0"/>
              <a:t>+  </a:t>
            </a:r>
            <a:r>
              <a:rPr lang="cs-CZ" dirty="0" smtClean="0">
                <a:solidFill>
                  <a:srgbClr val="00B050"/>
                </a:solidFill>
              </a:rPr>
              <a:t>široký záběr </a:t>
            </a:r>
            <a:r>
              <a:rPr lang="cs-CZ" dirty="0" smtClean="0">
                <a:solidFill>
                  <a:srgbClr val="00B0F0"/>
                </a:solidFill>
              </a:rPr>
              <a:t>+ </a:t>
            </a:r>
            <a:r>
              <a:rPr lang="cs-CZ" dirty="0" smtClean="0">
                <a:solidFill>
                  <a:srgbClr val="7030A0"/>
                </a:solidFill>
              </a:rPr>
              <a:t>bez zvědavosti x </a:t>
            </a:r>
            <a:r>
              <a:rPr lang="cs-CZ" b="1" dirty="0" smtClean="0">
                <a:solidFill>
                  <a:srgbClr val="7030A0"/>
                </a:solidFill>
              </a:rPr>
              <a:t>fascinace teorií </a:t>
            </a:r>
            <a:r>
              <a:rPr lang="cs-CZ" dirty="0" smtClean="0">
                <a:solidFill>
                  <a:srgbClr val="7030A0"/>
                </a:solidFill>
              </a:rPr>
              <a:t>+ </a:t>
            </a:r>
            <a:r>
              <a:rPr lang="cs-CZ" b="1" dirty="0" smtClean="0">
                <a:solidFill>
                  <a:srgbClr val="FFC000"/>
                </a:solidFill>
              </a:rPr>
              <a:t>bez terénu</a:t>
            </a:r>
            <a:endParaRPr lang="cs-CZ" b="1" dirty="0">
              <a:solidFill>
                <a:srgbClr val="FFC000"/>
              </a:solidFill>
            </a:endParaRPr>
          </a:p>
        </p:txBody>
      </p:sp>
      <p:sp>
        <p:nvSpPr>
          <p:cNvPr id="3" name="Zástupný symbol pro obsah 2"/>
          <p:cNvSpPr>
            <a:spLocks noGrp="1"/>
          </p:cNvSpPr>
          <p:nvPr>
            <p:ph idx="1"/>
          </p:nvPr>
        </p:nvSpPr>
        <p:spPr>
          <a:xfrm>
            <a:off x="838200" y="1825625"/>
            <a:ext cx="9783618" cy="4351338"/>
          </a:xfrm>
        </p:spPr>
        <p:txBody>
          <a:bodyPr>
            <a:normAutofit fontScale="92500"/>
          </a:bodyPr>
          <a:lstStyle/>
          <a:p>
            <a:r>
              <a:rPr lang="cs-CZ" i="1" dirty="0" smtClean="0"/>
              <a:t>Obraz ženství: </a:t>
            </a:r>
            <a:r>
              <a:rPr lang="cs-CZ" i="1" dirty="0" smtClean="0">
                <a:solidFill>
                  <a:srgbClr val="00B050"/>
                </a:solidFill>
              </a:rPr>
              <a:t>proměny ženské role v průběhu století (19.-21.století?) </a:t>
            </a:r>
            <a:r>
              <a:rPr lang="cs-CZ" i="1" dirty="0" smtClean="0"/>
              <a:t>- Obrovská změna postavení ženy ve společnosti - Zviditelnění a </a:t>
            </a:r>
            <a:r>
              <a:rPr lang="cs-CZ" i="1" dirty="0" err="1" smtClean="0"/>
              <a:t>validizace</a:t>
            </a:r>
            <a:r>
              <a:rPr lang="cs-CZ" i="1" dirty="0" smtClean="0"/>
              <a:t> její role a statusu - určitě i nějaké zpochybnění tradičních </a:t>
            </a:r>
            <a:r>
              <a:rPr lang="cs-CZ" i="1" dirty="0" err="1" smtClean="0"/>
              <a:t>genederových</a:t>
            </a:r>
            <a:r>
              <a:rPr lang="cs-CZ" i="1" dirty="0" smtClean="0"/>
              <a:t> rolí - Rozbíjení </a:t>
            </a:r>
            <a:r>
              <a:rPr lang="cs-CZ" i="1" dirty="0" err="1" smtClean="0"/>
              <a:t>genederových</a:t>
            </a:r>
            <a:r>
              <a:rPr lang="cs-CZ" i="1" dirty="0" smtClean="0"/>
              <a:t> stereotypů - </a:t>
            </a:r>
            <a:r>
              <a:rPr lang="cs-CZ" i="1" dirty="0" err="1" smtClean="0"/>
              <a:t>Intersekcionalita</a:t>
            </a:r>
            <a:r>
              <a:rPr lang="cs-CZ" i="1" dirty="0" smtClean="0"/>
              <a:t> - Pociťuji jistou genderovou rovnost, kterou považuji za přirozenou a samozřejmou, která však ještě před pár desítkami let takovou samozřejmostí, pro valnou většinu žen absolutně nebyla. I fakt toho, že mám možnost se tímto tématem, na akademické půdě, z pozice ženy zabývat, by mohla být před sto lety naprosto nepředstavitelná. - Feminismus a jeho další větve jsou artikulovanými tématy a mám zájem se tímto směrem také vypravit.</a:t>
            </a:r>
            <a:endParaRPr lang="cs-CZ" i="1" dirty="0"/>
          </a:p>
        </p:txBody>
      </p:sp>
      <p:pic>
        <p:nvPicPr>
          <p:cNvPr id="4" name="Obrázek 3"/>
          <p:cNvPicPr>
            <a:picLocks noChangeAspect="1"/>
          </p:cNvPicPr>
          <p:nvPr/>
        </p:nvPicPr>
        <p:blipFill>
          <a:blip r:embed="rId2"/>
          <a:stretch>
            <a:fillRect/>
          </a:stretch>
        </p:blipFill>
        <p:spPr>
          <a:xfrm>
            <a:off x="9331171" y="5717309"/>
            <a:ext cx="2577390" cy="897387"/>
          </a:xfrm>
          <a:prstGeom prst="rect">
            <a:avLst/>
          </a:prstGeom>
        </p:spPr>
      </p:pic>
      <p:pic>
        <p:nvPicPr>
          <p:cNvPr id="5" name="Obrázek 4"/>
          <p:cNvPicPr>
            <a:picLocks noChangeAspect="1"/>
          </p:cNvPicPr>
          <p:nvPr/>
        </p:nvPicPr>
        <p:blipFill>
          <a:blip r:embed="rId3"/>
          <a:stretch>
            <a:fillRect/>
          </a:stretch>
        </p:blipFill>
        <p:spPr>
          <a:xfrm>
            <a:off x="10619866" y="4551571"/>
            <a:ext cx="1586481" cy="888429"/>
          </a:xfrm>
          <a:prstGeom prst="rect">
            <a:avLst/>
          </a:prstGeom>
        </p:spPr>
      </p:pic>
    </p:spTree>
    <p:extLst>
      <p:ext uri="{BB962C8B-B14F-4D97-AF65-F5344CB8AC3E}">
        <p14:creationId xmlns:p14="http://schemas.microsoft.com/office/powerpoint/2010/main" val="141446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Mimo obor – bez konceptu nedává smysl, popisné, bez potenciálu interpretace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Psychologizující</a:t>
            </a:r>
          </a:p>
          <a:p>
            <a:r>
              <a:rPr lang="cs-CZ" dirty="0" smtClean="0"/>
              <a:t>bez konceptu a terénu nedává smysl, popisné, bez potenciálu interpretace</a:t>
            </a:r>
            <a:endParaRPr lang="cs-CZ" i="1" u="sng" dirty="0"/>
          </a:p>
          <a:p>
            <a:endParaRPr lang="cs-CZ" i="1" u="sng" dirty="0" smtClean="0"/>
          </a:p>
          <a:p>
            <a:pPr marL="0" indent="0">
              <a:buNone/>
            </a:pPr>
            <a:r>
              <a:rPr lang="cs-CZ" i="1" u="sng" dirty="0" smtClean="0"/>
              <a:t>Úzkost </a:t>
            </a:r>
            <a:r>
              <a:rPr lang="cs-CZ" i="1" u="sng" dirty="0"/>
              <a:t>a medicínská antropologie</a:t>
            </a:r>
            <a:endParaRPr lang="cs-CZ" i="1" dirty="0"/>
          </a:p>
          <a:p>
            <a:pPr lvl="0"/>
            <a:r>
              <a:rPr lang="cs-CZ" i="1" dirty="0"/>
              <a:t>Úzkost jako chronický stav mysli a těla</a:t>
            </a:r>
          </a:p>
          <a:p>
            <a:pPr lvl="0"/>
            <a:r>
              <a:rPr lang="cs-CZ" i="1" dirty="0"/>
              <a:t>Projevy a dopady (+příčiny) úzkosti na sociální interakci, komunikaci, mezilidské vztahy, mají lidé i přes odlišné zkušenosti stejný problém s úzkostí</a:t>
            </a:r>
          </a:p>
          <a:p>
            <a:pPr lvl="0"/>
            <a:r>
              <a:rPr lang="cs-CZ" i="1" dirty="0"/>
              <a:t>Jsou tyto problémy spojeny jen s určitými skupinami lidí, týkají se </a:t>
            </a:r>
            <a:r>
              <a:rPr lang="cs-CZ" i="1" dirty="0" err="1"/>
              <a:t>každěho</a:t>
            </a:r>
            <a:r>
              <a:rPr lang="cs-CZ" i="1" dirty="0"/>
              <a:t> z nás</a:t>
            </a:r>
          </a:p>
          <a:p>
            <a:pPr lvl="0"/>
            <a:r>
              <a:rPr lang="cs-CZ" i="1" dirty="0"/>
              <a:t>Vyrovnávání se s úzkostí a </a:t>
            </a:r>
            <a:r>
              <a:rPr lang="cs-CZ" i="1" dirty="0" err="1"/>
              <a:t>přídruženými</a:t>
            </a:r>
            <a:r>
              <a:rPr lang="cs-CZ" i="1" dirty="0"/>
              <a:t> obtížemi</a:t>
            </a:r>
          </a:p>
        </p:txBody>
      </p:sp>
      <p:pic>
        <p:nvPicPr>
          <p:cNvPr id="4" name="Obrázek 3"/>
          <p:cNvPicPr>
            <a:picLocks noChangeAspect="1"/>
          </p:cNvPicPr>
          <p:nvPr/>
        </p:nvPicPr>
        <p:blipFill>
          <a:blip r:embed="rId2"/>
          <a:stretch>
            <a:fillRect/>
          </a:stretch>
        </p:blipFill>
        <p:spPr>
          <a:xfrm>
            <a:off x="9298166" y="1348509"/>
            <a:ext cx="2339395" cy="1556761"/>
          </a:xfrm>
          <a:prstGeom prst="rect">
            <a:avLst/>
          </a:prstGeom>
        </p:spPr>
      </p:pic>
      <p:pic>
        <p:nvPicPr>
          <p:cNvPr id="5" name="Obrázek 4"/>
          <p:cNvPicPr>
            <a:picLocks noChangeAspect="1"/>
          </p:cNvPicPr>
          <p:nvPr/>
        </p:nvPicPr>
        <p:blipFill>
          <a:blip r:embed="rId3"/>
          <a:stretch>
            <a:fillRect/>
          </a:stretch>
        </p:blipFill>
        <p:spPr>
          <a:xfrm>
            <a:off x="8261551" y="5263284"/>
            <a:ext cx="1833084" cy="1373044"/>
          </a:xfrm>
          <a:prstGeom prst="rect">
            <a:avLst/>
          </a:prstGeom>
        </p:spPr>
      </p:pic>
      <p:pic>
        <p:nvPicPr>
          <p:cNvPr id="6" name="Obrázek 5"/>
          <p:cNvPicPr>
            <a:picLocks noChangeAspect="1"/>
          </p:cNvPicPr>
          <p:nvPr/>
        </p:nvPicPr>
        <p:blipFill>
          <a:blip r:embed="rId4"/>
          <a:stretch>
            <a:fillRect/>
          </a:stretch>
        </p:blipFill>
        <p:spPr>
          <a:xfrm>
            <a:off x="4971608" y="5928079"/>
            <a:ext cx="2577390" cy="897387"/>
          </a:xfrm>
          <a:prstGeom prst="rect">
            <a:avLst/>
          </a:prstGeom>
        </p:spPr>
      </p:pic>
    </p:spTree>
    <p:extLst>
      <p:ext uri="{BB962C8B-B14F-4D97-AF65-F5344CB8AC3E}">
        <p14:creationId xmlns:p14="http://schemas.microsoft.com/office/powerpoint/2010/main" val="283448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Empirická x teoretická práce x angažovaná antropologie ? + </a:t>
            </a:r>
            <a:r>
              <a:rPr lang="cs-CZ" b="1" dirty="0" smtClean="0"/>
              <a:t>mimo obor</a:t>
            </a:r>
            <a:endParaRPr lang="cs-CZ" b="1" dirty="0"/>
          </a:p>
        </p:txBody>
      </p:sp>
      <p:sp>
        <p:nvSpPr>
          <p:cNvPr id="3" name="Zástupný symbol pro obsah 2"/>
          <p:cNvSpPr>
            <a:spLocks noGrp="1"/>
          </p:cNvSpPr>
          <p:nvPr>
            <p:ph idx="1"/>
          </p:nvPr>
        </p:nvSpPr>
        <p:spPr>
          <a:xfrm>
            <a:off x="985982" y="1834861"/>
            <a:ext cx="10367818" cy="4351338"/>
          </a:xfrm>
        </p:spPr>
        <p:txBody>
          <a:bodyPr>
            <a:normAutofit fontScale="85000" lnSpcReduction="20000"/>
          </a:bodyPr>
          <a:lstStyle/>
          <a:p>
            <a:r>
              <a:rPr lang="cs-CZ" i="1" dirty="0"/>
              <a:t>Jako jedno z možných témat mě napadlo sledovat téma mateřství a to, jak ovlivňuje sociální postavení ženy a jak se společnost staví k ženám, které se naopak </a:t>
            </a:r>
            <a:r>
              <a:rPr lang="cs-CZ" i="1" dirty="0">
                <a:solidFill>
                  <a:srgbClr val="00B050"/>
                </a:solidFill>
              </a:rPr>
              <a:t>rozhodly nebýt matkami</a:t>
            </a:r>
            <a:r>
              <a:rPr lang="cs-CZ" i="1" dirty="0"/>
              <a:t>, k čemuž mě inspirovala kniha Mateřství od kanadské spisovatelky Sheily </a:t>
            </a:r>
            <a:r>
              <a:rPr lang="cs-CZ" i="1" dirty="0" err="1"/>
              <a:t>Heti</a:t>
            </a:r>
            <a:r>
              <a:rPr lang="cs-CZ" i="1" dirty="0"/>
              <a:t>, kterou jsem nedávno četla. Zároveň je to ale velmi osobní téma a vzhledem k tomu, že některé ženy ani děti mít z nějakého důvodu nemohou, si nejsem jista, zda bych vůbec sehnala respondentky, které by se o tom se mnou chtěly otevřeně bavit. </a:t>
            </a:r>
            <a:endParaRPr lang="cs-CZ" i="1" dirty="0" smtClean="0"/>
          </a:p>
          <a:p>
            <a:r>
              <a:rPr lang="cs-CZ" i="1" dirty="0" smtClean="0"/>
              <a:t>Dalším </a:t>
            </a:r>
            <a:r>
              <a:rPr lang="cs-CZ" i="1" dirty="0"/>
              <a:t>možným tématem by pak bylo se zaměřit na to, </a:t>
            </a:r>
            <a:r>
              <a:rPr lang="cs-CZ" i="1" dirty="0">
                <a:solidFill>
                  <a:schemeClr val="accent2">
                    <a:lumMod val="75000"/>
                  </a:schemeClr>
                </a:solidFill>
              </a:rPr>
              <a:t>jak různé feministické teorie ovlivnily studium příbuzenství </a:t>
            </a:r>
            <a:r>
              <a:rPr lang="cs-CZ" i="1" dirty="0"/>
              <a:t>či </a:t>
            </a:r>
            <a:r>
              <a:rPr lang="cs-CZ" i="1" dirty="0">
                <a:solidFill>
                  <a:srgbClr val="FFC000"/>
                </a:solidFill>
              </a:rPr>
              <a:t>jak se mateřství měnilo v rámci rozvoje reprodukčních technologií.</a:t>
            </a:r>
            <a:r>
              <a:rPr lang="cs-CZ" i="1" dirty="0"/>
              <a:t> Celkově mě témata týkající žen a genderové rovnosti velmi baví a ráda se v této oblasti vzdělávám. </a:t>
            </a:r>
            <a:endParaRPr lang="cs-CZ" i="1" dirty="0" smtClean="0"/>
          </a:p>
          <a:p>
            <a:r>
              <a:rPr lang="cs-CZ" i="1" dirty="0" smtClean="0">
                <a:solidFill>
                  <a:srgbClr val="FF0000"/>
                </a:solidFill>
              </a:rPr>
              <a:t>Zároveň </a:t>
            </a:r>
            <a:r>
              <a:rPr lang="cs-CZ" i="1" dirty="0">
                <a:solidFill>
                  <a:srgbClr val="FF0000"/>
                </a:solidFill>
              </a:rPr>
              <a:t>si uvědomuji, že v této oblasti má naše společnost velké mezery a ženy jsou často ať už úmyslně či neúmyslně znevýhodňovány a opomíjeny, a to jak v každodenním </a:t>
            </a:r>
            <a:r>
              <a:rPr lang="cs-CZ" i="1" dirty="0" smtClean="0">
                <a:solidFill>
                  <a:srgbClr val="FF0000"/>
                </a:solidFill>
              </a:rPr>
              <a:t>životě</a:t>
            </a:r>
            <a:r>
              <a:rPr lang="cs-CZ" i="1" dirty="0">
                <a:solidFill>
                  <a:srgbClr val="FF0000"/>
                </a:solidFill>
              </a:rPr>
              <a:t>, tak i např. i ve zdravotnictví</a:t>
            </a:r>
            <a:r>
              <a:rPr lang="cs-CZ" i="1" dirty="0" smtClean="0">
                <a:solidFill>
                  <a:srgbClr val="FF0000"/>
                </a:solidFill>
              </a:rPr>
              <a:t>.</a:t>
            </a:r>
          </a:p>
          <a:p>
            <a:r>
              <a:rPr lang="cs-CZ" dirty="0" smtClean="0"/>
              <a:t>(Budilová Jakoubková poradí)</a:t>
            </a:r>
            <a:endParaRPr lang="cs-CZ" dirty="0"/>
          </a:p>
        </p:txBody>
      </p:sp>
      <p:pic>
        <p:nvPicPr>
          <p:cNvPr id="4" name="Obrázek 3"/>
          <p:cNvPicPr>
            <a:picLocks noChangeAspect="1"/>
          </p:cNvPicPr>
          <p:nvPr/>
        </p:nvPicPr>
        <p:blipFill>
          <a:blip r:embed="rId2"/>
          <a:stretch>
            <a:fillRect/>
          </a:stretch>
        </p:blipFill>
        <p:spPr>
          <a:xfrm>
            <a:off x="9331171" y="5863206"/>
            <a:ext cx="2577390" cy="897387"/>
          </a:xfrm>
          <a:prstGeom prst="rect">
            <a:avLst/>
          </a:prstGeom>
        </p:spPr>
      </p:pic>
      <p:pic>
        <p:nvPicPr>
          <p:cNvPr id="5" name="Obrázek 4"/>
          <p:cNvPicPr>
            <a:picLocks noChangeAspect="1"/>
          </p:cNvPicPr>
          <p:nvPr/>
        </p:nvPicPr>
        <p:blipFill>
          <a:blip r:embed="rId3"/>
          <a:stretch>
            <a:fillRect/>
          </a:stretch>
        </p:blipFill>
        <p:spPr>
          <a:xfrm>
            <a:off x="11049366" y="4087141"/>
            <a:ext cx="1023510" cy="1459046"/>
          </a:xfrm>
          <a:prstGeom prst="rect">
            <a:avLst/>
          </a:prstGeom>
        </p:spPr>
      </p:pic>
      <p:pic>
        <p:nvPicPr>
          <p:cNvPr id="6" name="Obrázek 5"/>
          <p:cNvPicPr>
            <a:picLocks noChangeAspect="1"/>
          </p:cNvPicPr>
          <p:nvPr/>
        </p:nvPicPr>
        <p:blipFill>
          <a:blip r:embed="rId4"/>
          <a:stretch>
            <a:fillRect/>
          </a:stretch>
        </p:blipFill>
        <p:spPr>
          <a:xfrm>
            <a:off x="10855968" y="882536"/>
            <a:ext cx="1216908" cy="1616303"/>
          </a:xfrm>
          <a:prstGeom prst="rect">
            <a:avLst/>
          </a:prstGeom>
        </p:spPr>
      </p:pic>
    </p:spTree>
    <p:extLst>
      <p:ext uri="{BB962C8B-B14F-4D97-AF65-F5344CB8AC3E}">
        <p14:creationId xmlns:p14="http://schemas.microsoft.com/office/powerpoint/2010/main" val="79689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Pokud teoretická, </a:t>
            </a:r>
            <a:r>
              <a:rPr lang="cs-CZ" b="1" dirty="0" smtClean="0">
                <a:solidFill>
                  <a:srgbClr val="FF0000"/>
                </a:solidFill>
              </a:rPr>
              <a:t>tak co je terén a co je tedy otázka?</a:t>
            </a:r>
            <a:endParaRPr lang="cs-CZ" b="1" dirty="0">
              <a:solidFill>
                <a:srgbClr val="FF0000"/>
              </a:solidFill>
            </a:endParaRPr>
          </a:p>
        </p:txBody>
      </p:sp>
      <p:sp>
        <p:nvSpPr>
          <p:cNvPr id="3" name="Zástupný symbol pro obsah 2"/>
          <p:cNvSpPr>
            <a:spLocks noGrp="1"/>
          </p:cNvSpPr>
          <p:nvPr>
            <p:ph idx="1"/>
          </p:nvPr>
        </p:nvSpPr>
        <p:spPr>
          <a:xfrm>
            <a:off x="838200" y="1825625"/>
            <a:ext cx="9626600" cy="4351338"/>
          </a:xfrm>
        </p:spPr>
        <p:txBody>
          <a:bodyPr>
            <a:normAutofit fontScale="77500" lnSpcReduction="20000"/>
          </a:bodyPr>
          <a:lstStyle/>
          <a:p>
            <a:pPr lvl="0"/>
            <a:r>
              <a:rPr lang="cs-CZ" sz="3600" i="1" dirty="0" smtClean="0"/>
              <a:t>Privilegovaná migrace  </a:t>
            </a:r>
          </a:p>
          <a:p>
            <a:pPr marL="342900" lvl="0" indent="-342900"/>
            <a:r>
              <a:rPr lang="cs-CZ" i="1" dirty="0" smtClean="0"/>
              <a:t>Gender (především tedy migrace žen)</a:t>
            </a:r>
          </a:p>
          <a:p>
            <a:pPr marL="342900" lvl="0" indent="-342900"/>
            <a:r>
              <a:rPr lang="cs-CZ" i="1" dirty="0" smtClean="0"/>
              <a:t>Ráda bych do toho zahrnula i „novodobější“ trend spirituality a návratu k tradičním hodnotám jako motivace pro privilegovanou migraci </a:t>
            </a:r>
          </a:p>
          <a:p>
            <a:pPr marL="342900" lvl="0" indent="-342900"/>
            <a:r>
              <a:rPr lang="cs-CZ" i="1" dirty="0" smtClean="0"/>
              <a:t>A možný vliv kolonialismu</a:t>
            </a:r>
          </a:p>
          <a:p>
            <a:pPr lvl="0"/>
            <a:endParaRPr lang="cs-CZ" i="1" dirty="0" smtClean="0"/>
          </a:p>
          <a:p>
            <a:pPr lvl="0"/>
            <a:r>
              <a:rPr lang="cs-CZ" i="1" dirty="0" smtClean="0"/>
              <a:t>Ráda bych aby bakalářská práce byla teoretickou studií</a:t>
            </a:r>
          </a:p>
          <a:p>
            <a:pPr lvl="0"/>
            <a:r>
              <a:rPr lang="cs-CZ" i="1" dirty="0" smtClean="0"/>
              <a:t>O privilegovanou migraci se zajímám už od prvního ročníku studia na fakultě. Migrace jako taková mě zajímá. Vypracovala jsem i pár seminárních prací, které se zabývají podobným tématem, takže věřím, že budu vědět, kde s výzkumem začít. Privilegovanou migraci s důrazem na ženy jsem zatím zpozorovala jen s ohledem na migraci za láskou. </a:t>
            </a:r>
            <a:r>
              <a:rPr lang="cs-CZ" b="1" i="1" dirty="0" smtClean="0"/>
              <a:t>Ráda bych však přidala, a více do hloubky prozkoumala, další možné důvody, proč by migrace mohla být pro ženy tak lákavá</a:t>
            </a:r>
          </a:p>
          <a:p>
            <a:endParaRPr lang="cs-CZ" dirty="0"/>
          </a:p>
        </p:txBody>
      </p:sp>
      <p:pic>
        <p:nvPicPr>
          <p:cNvPr id="20482" name="Picture 2" descr="vodoměrná lať - Zbozi.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1954646"/>
            <a:ext cx="217054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8843818" y="5844959"/>
            <a:ext cx="3080327"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Dát do lati</a:t>
            </a:r>
            <a:endParaRPr lang="cs-CZ" sz="3200" dirty="0">
              <a:solidFill>
                <a:schemeClr val="tx1"/>
              </a:solidFill>
            </a:endParaRPr>
          </a:p>
        </p:txBody>
      </p:sp>
    </p:spTree>
    <p:extLst>
      <p:ext uri="{BB962C8B-B14F-4D97-AF65-F5344CB8AC3E}">
        <p14:creationId xmlns:p14="http://schemas.microsoft.com/office/powerpoint/2010/main" val="405848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Předporozumění</a:t>
            </a:r>
            <a:endParaRPr lang="cs-CZ" dirty="0"/>
          </a:p>
        </p:txBody>
      </p:sp>
      <p:sp>
        <p:nvSpPr>
          <p:cNvPr id="3" name="Zástupný symbol pro obsah 2"/>
          <p:cNvSpPr>
            <a:spLocks noGrp="1"/>
          </p:cNvSpPr>
          <p:nvPr>
            <p:ph idx="1"/>
          </p:nvPr>
        </p:nvSpPr>
        <p:spPr/>
        <p:txBody>
          <a:bodyPr/>
          <a:lstStyle/>
          <a:p>
            <a:r>
              <a:rPr lang="cs-CZ" dirty="0" smtClean="0"/>
              <a:t>Osobní zkušenost – limita v uvažování </a:t>
            </a:r>
          </a:p>
          <a:p>
            <a:r>
              <a:rPr lang="cs-CZ" dirty="0" smtClean="0"/>
              <a:t>Zvědavost na druhé, jestli to mají stejně. </a:t>
            </a:r>
            <a:r>
              <a:rPr lang="cs-CZ" b="1" dirty="0" smtClean="0">
                <a:solidFill>
                  <a:srgbClr val="FF0000"/>
                </a:solidFill>
              </a:rPr>
              <a:t>Již dopředu zformulovaný závěr, </a:t>
            </a:r>
            <a:r>
              <a:rPr lang="cs-CZ" dirty="0" smtClean="0">
                <a:solidFill>
                  <a:srgbClr val="FF0000"/>
                </a:solidFill>
              </a:rPr>
              <a:t>absence znalosti oboru</a:t>
            </a:r>
          </a:p>
          <a:p>
            <a:r>
              <a:rPr lang="cs-CZ" b="1" i="1" dirty="0"/>
              <a:t>Studium jako </a:t>
            </a:r>
            <a:r>
              <a:rPr lang="cs-CZ" b="1" i="1" dirty="0" err="1"/>
              <a:t>lifestylová</a:t>
            </a:r>
            <a:r>
              <a:rPr lang="cs-CZ" b="1" i="1" dirty="0"/>
              <a:t> </a:t>
            </a:r>
            <a:r>
              <a:rPr lang="cs-CZ" b="1" i="1" dirty="0" smtClean="0"/>
              <a:t>migrace</a:t>
            </a:r>
            <a:r>
              <a:rPr lang="cs-CZ" i="1" dirty="0" smtClean="0"/>
              <a:t>: Pro </a:t>
            </a:r>
            <a:r>
              <a:rPr lang="cs-CZ" i="1" dirty="0"/>
              <a:t>některé </a:t>
            </a:r>
            <a:r>
              <a:rPr lang="cs-CZ" i="1" dirty="0" smtClean="0"/>
              <a:t>studenty </a:t>
            </a:r>
            <a:r>
              <a:rPr lang="cs-CZ" i="1" dirty="0"/>
              <a:t>takový způsob migrace </a:t>
            </a:r>
            <a:r>
              <a:rPr lang="cs-CZ" i="1" dirty="0" smtClean="0"/>
              <a:t>je věcí nejenom </a:t>
            </a:r>
            <a:r>
              <a:rPr lang="cs-CZ" i="1" dirty="0"/>
              <a:t>prestiže v </a:t>
            </a:r>
            <a:r>
              <a:rPr lang="cs-CZ" i="1" dirty="0" smtClean="0"/>
              <a:t>zemi </a:t>
            </a:r>
            <a:r>
              <a:rPr lang="cs-CZ" i="1" dirty="0"/>
              <a:t>původu, </a:t>
            </a:r>
            <a:r>
              <a:rPr lang="cs-CZ" i="1" dirty="0" smtClean="0"/>
              <a:t>protože získají dobré (oceňované) vzdělaní</a:t>
            </a:r>
            <a:r>
              <a:rPr lang="cs-CZ" i="1" dirty="0"/>
              <a:t>, ale taky způsob se přestěhovat navždy do cílové země. I když je to </a:t>
            </a:r>
            <a:r>
              <a:rPr lang="cs-CZ" i="1" dirty="0" smtClean="0"/>
              <a:t>studentská </a:t>
            </a:r>
            <a:r>
              <a:rPr lang="cs-CZ" i="1" dirty="0"/>
              <a:t>migrace, cílem může byt cokoliv. </a:t>
            </a:r>
            <a:r>
              <a:rPr lang="cs-CZ" i="1" dirty="0" smtClean="0"/>
              <a:t>(Moje </a:t>
            </a:r>
            <a:r>
              <a:rPr lang="cs-CZ" i="1" dirty="0"/>
              <a:t>myšlenky </a:t>
            </a:r>
            <a:r>
              <a:rPr lang="cs-CZ" i="1" dirty="0" smtClean="0"/>
              <a:t>vycházejí </a:t>
            </a:r>
            <a:r>
              <a:rPr lang="cs-CZ" i="1" dirty="0"/>
              <a:t>z osobní zkušenosti a taky z rozhovoru s různými studenty).</a:t>
            </a:r>
          </a:p>
          <a:p>
            <a:endParaRPr lang="cs-CZ" dirty="0"/>
          </a:p>
        </p:txBody>
      </p:sp>
      <p:pic>
        <p:nvPicPr>
          <p:cNvPr id="4" name="Picture 12" descr="Trychtýř plastový 14cm - Barva: Červený trychtýř :: www.nemeckadrogerie.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64" y="5320146"/>
            <a:ext cx="1507767" cy="1281476"/>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stretch>
            <a:fillRect/>
          </a:stretch>
        </p:blipFill>
        <p:spPr>
          <a:xfrm>
            <a:off x="10136892" y="5241697"/>
            <a:ext cx="1216908" cy="1616303"/>
          </a:xfrm>
          <a:prstGeom prst="rect">
            <a:avLst/>
          </a:prstGeom>
        </p:spPr>
      </p:pic>
      <p:pic>
        <p:nvPicPr>
          <p:cNvPr id="6" name="Obrázek 5"/>
          <p:cNvPicPr>
            <a:picLocks noChangeAspect="1"/>
          </p:cNvPicPr>
          <p:nvPr/>
        </p:nvPicPr>
        <p:blipFill>
          <a:blip r:embed="rId4"/>
          <a:stretch>
            <a:fillRect/>
          </a:stretch>
        </p:blipFill>
        <p:spPr>
          <a:xfrm>
            <a:off x="6472700" y="5274362"/>
            <a:ext cx="1833084" cy="1373044"/>
          </a:xfrm>
          <a:prstGeom prst="rect">
            <a:avLst/>
          </a:prstGeom>
        </p:spPr>
      </p:pic>
    </p:spTree>
    <p:extLst>
      <p:ext uri="{BB962C8B-B14F-4D97-AF65-F5344CB8AC3E}">
        <p14:creationId xmlns:p14="http://schemas.microsoft.com/office/powerpoint/2010/main" val="415372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Totéž</a:t>
            </a:r>
            <a:endParaRPr lang="cs-CZ" dirty="0"/>
          </a:p>
        </p:txBody>
      </p:sp>
      <p:sp>
        <p:nvSpPr>
          <p:cNvPr id="3" name="Zástupný symbol pro obsah 2"/>
          <p:cNvSpPr>
            <a:spLocks noGrp="1"/>
          </p:cNvSpPr>
          <p:nvPr>
            <p:ph idx="1"/>
          </p:nvPr>
        </p:nvSpPr>
        <p:spPr/>
        <p:txBody>
          <a:bodyPr>
            <a:normAutofit fontScale="92500" lnSpcReduction="20000"/>
          </a:bodyPr>
          <a:lstStyle/>
          <a:p>
            <a:endParaRPr lang="cs-CZ" b="1" dirty="0" smtClean="0"/>
          </a:p>
          <a:p>
            <a:r>
              <a:rPr lang="cs-CZ" dirty="0" smtClean="0"/>
              <a:t>Osobní zkušenost – limita v uvažování </a:t>
            </a:r>
          </a:p>
          <a:p>
            <a:r>
              <a:rPr lang="cs-CZ" dirty="0" smtClean="0"/>
              <a:t>Zvědavost na druhé, jestli to mají stejně. </a:t>
            </a:r>
            <a:r>
              <a:rPr lang="cs-CZ" b="1" dirty="0" smtClean="0">
                <a:solidFill>
                  <a:srgbClr val="FF0000"/>
                </a:solidFill>
              </a:rPr>
              <a:t>Již dopředu zformulovaný závěr, </a:t>
            </a:r>
            <a:r>
              <a:rPr lang="cs-CZ" dirty="0" smtClean="0">
                <a:solidFill>
                  <a:srgbClr val="FF0000"/>
                </a:solidFill>
              </a:rPr>
              <a:t>absence znalosti oboru, pojmů</a:t>
            </a:r>
          </a:p>
          <a:p>
            <a:endParaRPr lang="cs-CZ" b="1" dirty="0"/>
          </a:p>
          <a:p>
            <a:r>
              <a:rPr lang="cs-CZ" b="1" dirty="0" smtClean="0"/>
              <a:t>Socializační </a:t>
            </a:r>
            <a:r>
              <a:rPr lang="cs-CZ" b="1" dirty="0"/>
              <a:t>výzvy rusky mluvících migrantů v českém prostředí</a:t>
            </a:r>
            <a:endParaRPr lang="cs-CZ" dirty="0"/>
          </a:p>
          <a:p>
            <a:pPr lvl="0"/>
            <a:r>
              <a:rPr lang="cs-CZ" b="1" dirty="0"/>
              <a:t>Motivace</a:t>
            </a:r>
            <a:r>
              <a:rPr lang="cs-CZ" dirty="0"/>
              <a:t>: Téma pro mě vychází z mé vlastní zkušenosti, protože pocházím z Kazachstánu a jsem součástí rusky mluvící komunity v Česku. Mám osobní vztah k otázce jazykových bariér a integrace, protože jsem si sama prošla podobnými výzvami při adaptaci do českého prostředí. Často se v této komunitě vytváří sociální bubliny, které komplikují plnou integraci do české společnosti.</a:t>
            </a:r>
          </a:p>
          <a:p>
            <a:endParaRPr lang="cs-CZ" dirty="0"/>
          </a:p>
        </p:txBody>
      </p:sp>
    </p:spTree>
    <p:extLst>
      <p:ext uri="{BB962C8B-B14F-4D97-AF65-F5344CB8AC3E}">
        <p14:creationId xmlns:p14="http://schemas.microsoft.com/office/powerpoint/2010/main" val="393738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Předporozumění</a:t>
            </a:r>
            <a:endParaRPr lang="cs-CZ" dirty="0"/>
          </a:p>
        </p:txBody>
      </p:sp>
      <p:sp>
        <p:nvSpPr>
          <p:cNvPr id="3" name="Zástupný symbol pro obsah 2"/>
          <p:cNvSpPr>
            <a:spLocks noGrp="1"/>
          </p:cNvSpPr>
          <p:nvPr>
            <p:ph idx="1"/>
          </p:nvPr>
        </p:nvSpPr>
        <p:spPr>
          <a:xfrm>
            <a:off x="789709" y="1690688"/>
            <a:ext cx="9955637" cy="4351338"/>
          </a:xfrm>
        </p:spPr>
        <p:txBody>
          <a:bodyPr>
            <a:normAutofit fontScale="92500" lnSpcReduction="20000"/>
          </a:bodyPr>
          <a:lstStyle/>
          <a:p>
            <a:r>
              <a:rPr lang="cs-CZ" dirty="0" smtClean="0"/>
              <a:t>Předsudečnost, hodnocení, intervence</a:t>
            </a:r>
          </a:p>
          <a:p>
            <a:r>
              <a:rPr lang="cs-CZ" dirty="0" smtClean="0"/>
              <a:t>Morální převaha nad terénem, edukace společnosti</a:t>
            </a:r>
          </a:p>
          <a:p>
            <a:endParaRPr lang="cs-CZ" dirty="0" smtClean="0"/>
          </a:p>
          <a:p>
            <a:pPr marL="0" lvl="0" indent="0">
              <a:buNone/>
            </a:pPr>
            <a:r>
              <a:rPr lang="cs-CZ" i="1" dirty="0"/>
              <a:t>Tematika Indiánů, stereotypy ve společnosti </a:t>
            </a:r>
          </a:p>
          <a:p>
            <a:pPr marL="0" indent="0">
              <a:buNone/>
            </a:pPr>
            <a:r>
              <a:rPr lang="cs-CZ" i="1" dirty="0" smtClean="0"/>
              <a:t>Upřímně </a:t>
            </a:r>
            <a:r>
              <a:rPr lang="cs-CZ" i="1" dirty="0"/>
              <a:t>v tom ještě tápu, nemám vybrané žádné konkrétní téma ani zdroje, spíš jen takový nástřel. </a:t>
            </a:r>
            <a:r>
              <a:rPr lang="cs-CZ" i="1" dirty="0" smtClean="0"/>
              <a:t>Bavilo </a:t>
            </a:r>
            <a:r>
              <a:rPr lang="cs-CZ" i="1" dirty="0"/>
              <a:t>(a zajímalo) by mě to pojmout jako “vyvracení určitých stereotypů”, které se v naší společnosti objevují. Představovala jsem si </a:t>
            </a:r>
            <a:r>
              <a:rPr lang="cs-CZ" b="1" i="1" dirty="0">
                <a:solidFill>
                  <a:srgbClr val="FF0000"/>
                </a:solidFill>
              </a:rPr>
              <a:t>praktickou</a:t>
            </a:r>
            <a:r>
              <a:rPr lang="cs-CZ" i="1" dirty="0"/>
              <a:t> část formou rozhovorů se zaměřením na ony dané stereotypy.</a:t>
            </a:r>
            <a:br>
              <a:rPr lang="cs-CZ" i="1" dirty="0"/>
            </a:br>
            <a:r>
              <a:rPr lang="cs-CZ" i="1" dirty="0"/>
              <a:t>Ale je to pouze nápad, nic promyšlené ještě nemám.</a:t>
            </a:r>
          </a:p>
          <a:p>
            <a:pPr marL="0" indent="0">
              <a:buNone/>
            </a:pPr>
            <a:r>
              <a:rPr lang="cs-CZ" i="1" dirty="0"/>
              <a:t>S tímto mým nápadem jsem se ozvala panu doktorovi Martinu Heřmanskému, ale ještě mi na email neodpověděl, takže zatím nevím, na čem jsem. </a:t>
            </a:r>
          </a:p>
          <a:p>
            <a:pPr marL="0" indent="0">
              <a:buNone/>
            </a:pPr>
            <a:endParaRPr lang="cs-CZ" dirty="0" smtClean="0"/>
          </a:p>
        </p:txBody>
      </p:sp>
      <p:pic>
        <p:nvPicPr>
          <p:cNvPr id="4" name="Obrázek 3"/>
          <p:cNvPicPr>
            <a:picLocks noChangeAspect="1"/>
          </p:cNvPicPr>
          <p:nvPr/>
        </p:nvPicPr>
        <p:blipFill>
          <a:blip r:embed="rId2"/>
          <a:stretch>
            <a:fillRect/>
          </a:stretch>
        </p:blipFill>
        <p:spPr>
          <a:xfrm>
            <a:off x="10975092" y="4983080"/>
            <a:ext cx="1216908" cy="1616303"/>
          </a:xfrm>
          <a:prstGeom prst="rect">
            <a:avLst/>
          </a:prstGeom>
        </p:spPr>
      </p:pic>
      <p:pic>
        <p:nvPicPr>
          <p:cNvPr id="5" name="Obrázek 4"/>
          <p:cNvPicPr>
            <a:picLocks noChangeAspect="1"/>
          </p:cNvPicPr>
          <p:nvPr/>
        </p:nvPicPr>
        <p:blipFill>
          <a:blip r:embed="rId3"/>
          <a:stretch>
            <a:fillRect/>
          </a:stretch>
        </p:blipFill>
        <p:spPr>
          <a:xfrm>
            <a:off x="9819102" y="1971015"/>
            <a:ext cx="2311979" cy="1045236"/>
          </a:xfrm>
          <a:prstGeom prst="rect">
            <a:avLst/>
          </a:prstGeom>
        </p:spPr>
      </p:pic>
      <p:pic>
        <p:nvPicPr>
          <p:cNvPr id="6" name="Obrázek 5"/>
          <p:cNvPicPr>
            <a:picLocks noChangeAspect="1"/>
          </p:cNvPicPr>
          <p:nvPr/>
        </p:nvPicPr>
        <p:blipFill>
          <a:blip r:embed="rId4"/>
          <a:stretch>
            <a:fillRect/>
          </a:stretch>
        </p:blipFill>
        <p:spPr>
          <a:xfrm>
            <a:off x="10975092" y="3132295"/>
            <a:ext cx="1048245" cy="1494307"/>
          </a:xfrm>
          <a:prstGeom prst="rect">
            <a:avLst/>
          </a:prstGeom>
        </p:spPr>
      </p:pic>
      <p:pic>
        <p:nvPicPr>
          <p:cNvPr id="7" name="Obrázek 6"/>
          <p:cNvPicPr>
            <a:picLocks noChangeAspect="1"/>
          </p:cNvPicPr>
          <p:nvPr/>
        </p:nvPicPr>
        <p:blipFill>
          <a:blip r:embed="rId5"/>
          <a:stretch>
            <a:fillRect/>
          </a:stretch>
        </p:blipFill>
        <p:spPr>
          <a:xfrm>
            <a:off x="10603489" y="3657516"/>
            <a:ext cx="1448703" cy="1085129"/>
          </a:xfrm>
          <a:prstGeom prst="rect">
            <a:avLst/>
          </a:prstGeom>
        </p:spPr>
      </p:pic>
    </p:spTree>
    <p:extLst>
      <p:ext uri="{BB962C8B-B14F-4D97-AF65-F5344CB8AC3E}">
        <p14:creationId xmlns:p14="http://schemas.microsoft.com/office/powerpoint/2010/main" val="259711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Fascinace exotičnem</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Absentuje jiná zvědavost, teorie, pojmy,</a:t>
            </a:r>
          </a:p>
          <a:p>
            <a:r>
              <a:rPr lang="cs-CZ" i="1" dirty="0" smtClean="0"/>
              <a:t>Momentálně </a:t>
            </a:r>
            <a:r>
              <a:rPr lang="cs-CZ" i="1" dirty="0"/>
              <a:t>přemýšlím mezi dvěma tématy.</a:t>
            </a:r>
          </a:p>
          <a:p>
            <a:pPr lvl="0"/>
            <a:r>
              <a:rPr lang="cs-CZ" i="1" dirty="0"/>
              <a:t>Téma týkající se české/pražské </a:t>
            </a:r>
            <a:r>
              <a:rPr lang="cs-CZ" i="1" dirty="0" err="1"/>
              <a:t>cosplay</a:t>
            </a:r>
            <a:r>
              <a:rPr lang="cs-CZ" i="1" dirty="0"/>
              <a:t> </a:t>
            </a:r>
            <a:r>
              <a:rPr lang="cs-CZ" i="1" dirty="0" smtClean="0"/>
              <a:t>komunity: vím </a:t>
            </a:r>
            <a:r>
              <a:rPr lang="cs-CZ" i="1" dirty="0"/>
              <a:t>o různých </a:t>
            </a:r>
            <a:r>
              <a:rPr lang="cs-CZ" i="1" dirty="0" err="1"/>
              <a:t>cosplay</a:t>
            </a:r>
            <a:r>
              <a:rPr lang="cs-CZ" i="1" dirty="0"/>
              <a:t> akcích a kde se pořádají, takže by se mi dobře dělal </a:t>
            </a:r>
            <a:r>
              <a:rPr lang="cs-CZ" i="1" dirty="0" smtClean="0"/>
              <a:t>výzkum, kdysi </a:t>
            </a:r>
            <a:r>
              <a:rPr lang="cs-CZ" i="1" dirty="0"/>
              <a:t>jsem aktivně </a:t>
            </a:r>
            <a:r>
              <a:rPr lang="cs-CZ" i="1" dirty="0" err="1"/>
              <a:t>cosplayovala</a:t>
            </a:r>
            <a:r>
              <a:rPr lang="cs-CZ" i="1" dirty="0"/>
              <a:t> a už tehdy jsem si všímala věcí, které mi přišly pozoruhodné </a:t>
            </a:r>
          </a:p>
          <a:p>
            <a:pPr lvl="0"/>
            <a:r>
              <a:rPr lang="cs-CZ" i="1" dirty="0"/>
              <a:t>hodně věcí se (od doby kdy jsem </a:t>
            </a:r>
            <a:r>
              <a:rPr lang="cs-CZ" i="1" dirty="0" err="1"/>
              <a:t>cosplayovala</a:t>
            </a:r>
            <a:r>
              <a:rPr lang="cs-CZ" i="1" dirty="0"/>
              <a:t> já) změnilo, takže si nemyslím, že by se na mě nějak výrazně projevovala slepota ve známém prostředí</a:t>
            </a:r>
          </a:p>
          <a:p>
            <a:pPr lvl="0"/>
            <a:r>
              <a:rPr lang="cs-CZ" b="1" i="1" dirty="0"/>
              <a:t>stále mi přijde </a:t>
            </a:r>
            <a:r>
              <a:rPr lang="cs-CZ" b="1" i="1" dirty="0" err="1"/>
              <a:t>cosplay</a:t>
            </a:r>
            <a:r>
              <a:rPr lang="cs-CZ" b="1" i="1" dirty="0"/>
              <a:t> a </a:t>
            </a:r>
            <a:r>
              <a:rPr lang="cs-CZ" b="1" i="1" dirty="0" err="1"/>
              <a:t>cosplay</a:t>
            </a:r>
            <a:r>
              <a:rPr lang="cs-CZ" b="1" i="1" dirty="0"/>
              <a:t> komunita velmi zajímavá a vím, že lidé o ní mají malé povědomí</a:t>
            </a:r>
          </a:p>
          <a:p>
            <a:pPr lvl="0"/>
            <a:r>
              <a:rPr lang="cs-CZ" i="1" dirty="0"/>
              <a:t>Téma týkající se české/pražské </a:t>
            </a:r>
            <a:r>
              <a:rPr lang="cs-CZ" i="1" dirty="0" err="1"/>
              <a:t>kpop</a:t>
            </a:r>
            <a:r>
              <a:rPr lang="cs-CZ" i="1" dirty="0"/>
              <a:t> </a:t>
            </a:r>
            <a:r>
              <a:rPr lang="cs-CZ" i="1" dirty="0" err="1"/>
              <a:t>dance</a:t>
            </a:r>
            <a:r>
              <a:rPr lang="cs-CZ" i="1" dirty="0"/>
              <a:t> </a:t>
            </a:r>
            <a:r>
              <a:rPr lang="cs-CZ" i="1" dirty="0" err="1"/>
              <a:t>cover</a:t>
            </a:r>
            <a:r>
              <a:rPr lang="cs-CZ" i="1" dirty="0"/>
              <a:t> komunity:</a:t>
            </a:r>
          </a:p>
          <a:p>
            <a:pPr lvl="0"/>
            <a:r>
              <a:rPr lang="cs-CZ" i="1" dirty="0"/>
              <a:t>podobné důvody jako u </a:t>
            </a:r>
            <a:r>
              <a:rPr lang="cs-CZ" i="1" dirty="0" err="1"/>
              <a:t>cosplay</a:t>
            </a:r>
            <a:r>
              <a:rPr lang="cs-CZ" i="1" dirty="0"/>
              <a:t> komunity, akorát že tanci v </a:t>
            </a:r>
            <a:r>
              <a:rPr lang="cs-CZ" i="1" dirty="0" err="1"/>
              <a:t>kpop</a:t>
            </a:r>
            <a:r>
              <a:rPr lang="cs-CZ" i="1" dirty="0"/>
              <a:t> </a:t>
            </a:r>
            <a:r>
              <a:rPr lang="cs-CZ" i="1" dirty="0" err="1"/>
              <a:t>dance</a:t>
            </a:r>
            <a:r>
              <a:rPr lang="cs-CZ" i="1" dirty="0"/>
              <a:t> </a:t>
            </a:r>
            <a:r>
              <a:rPr lang="cs-CZ" i="1" dirty="0" err="1"/>
              <a:t>cover</a:t>
            </a:r>
            <a:r>
              <a:rPr lang="cs-CZ" i="1" dirty="0"/>
              <a:t> komunitě se věnuji aktivně poslední rok</a:t>
            </a:r>
          </a:p>
          <a:p>
            <a:endParaRPr lang="cs-CZ" i="1" dirty="0"/>
          </a:p>
        </p:txBody>
      </p:sp>
      <p:pic>
        <p:nvPicPr>
          <p:cNvPr id="4" name="Obrázek 3"/>
          <p:cNvPicPr>
            <a:picLocks noChangeAspect="1"/>
          </p:cNvPicPr>
          <p:nvPr/>
        </p:nvPicPr>
        <p:blipFill>
          <a:blip r:embed="rId2"/>
          <a:stretch>
            <a:fillRect/>
          </a:stretch>
        </p:blipFill>
        <p:spPr>
          <a:xfrm>
            <a:off x="6698475" y="5491669"/>
            <a:ext cx="1662218" cy="1245059"/>
          </a:xfrm>
          <a:prstGeom prst="rect">
            <a:avLst/>
          </a:prstGeom>
        </p:spPr>
      </p:pic>
      <p:pic>
        <p:nvPicPr>
          <p:cNvPr id="5" name="Obrázek 4"/>
          <p:cNvPicPr>
            <a:picLocks noChangeAspect="1"/>
          </p:cNvPicPr>
          <p:nvPr/>
        </p:nvPicPr>
        <p:blipFill>
          <a:blip r:embed="rId3"/>
          <a:stretch>
            <a:fillRect/>
          </a:stretch>
        </p:blipFill>
        <p:spPr>
          <a:xfrm>
            <a:off x="10975092" y="4983080"/>
            <a:ext cx="1216908" cy="1616303"/>
          </a:xfrm>
          <a:prstGeom prst="rect">
            <a:avLst/>
          </a:prstGeom>
        </p:spPr>
      </p:pic>
      <p:pic>
        <p:nvPicPr>
          <p:cNvPr id="6" name="Obrázek 5"/>
          <p:cNvPicPr>
            <a:picLocks noChangeAspect="1"/>
          </p:cNvPicPr>
          <p:nvPr/>
        </p:nvPicPr>
        <p:blipFill>
          <a:blip r:embed="rId4"/>
          <a:stretch>
            <a:fillRect/>
          </a:stretch>
        </p:blipFill>
        <p:spPr>
          <a:xfrm>
            <a:off x="8703216" y="5518945"/>
            <a:ext cx="1929353" cy="1080438"/>
          </a:xfrm>
          <a:prstGeom prst="rect">
            <a:avLst/>
          </a:prstGeom>
        </p:spPr>
      </p:pic>
      <p:pic>
        <p:nvPicPr>
          <p:cNvPr id="7" name="Obrázek 6"/>
          <p:cNvPicPr>
            <a:picLocks noChangeAspect="1"/>
          </p:cNvPicPr>
          <p:nvPr/>
        </p:nvPicPr>
        <p:blipFill>
          <a:blip r:embed="rId5"/>
          <a:stretch>
            <a:fillRect/>
          </a:stretch>
        </p:blipFill>
        <p:spPr>
          <a:xfrm>
            <a:off x="8360693" y="0"/>
            <a:ext cx="3736976" cy="2486788"/>
          </a:xfrm>
          <a:prstGeom prst="rect">
            <a:avLst/>
          </a:prstGeom>
        </p:spPr>
      </p:pic>
      <p:pic>
        <p:nvPicPr>
          <p:cNvPr id="8" name="Picture 12" descr="Trychtýř plastový 14cm - Barva: Červený trychtýř :: www.nemeckadrogerie.c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3820" y="5847789"/>
            <a:ext cx="1092132" cy="92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0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46836" y="365125"/>
            <a:ext cx="2606964" cy="1325563"/>
          </a:xfrm>
        </p:spPr>
        <p:txBody>
          <a:bodyPr/>
          <a:lstStyle/>
          <a:p>
            <a:r>
              <a:rPr lang="cs-CZ" dirty="0" smtClean="0"/>
              <a:t>Cíl BP</a:t>
            </a:r>
            <a:endParaRPr lang="cs-CZ" dirty="0"/>
          </a:p>
        </p:txBody>
      </p:sp>
      <p:pic>
        <p:nvPicPr>
          <p:cNvPr id="4" name="Zástupný symbol pro obsah 3"/>
          <p:cNvPicPr>
            <a:picLocks noGrp="1" noChangeAspect="1"/>
          </p:cNvPicPr>
          <p:nvPr>
            <p:ph idx="1"/>
          </p:nvPr>
        </p:nvPicPr>
        <p:blipFill>
          <a:blip r:embed="rId2"/>
          <a:stretch>
            <a:fillRect/>
          </a:stretch>
        </p:blipFill>
        <p:spPr>
          <a:xfrm>
            <a:off x="9065935" y="2905405"/>
            <a:ext cx="1592829" cy="1943686"/>
          </a:xfrm>
          <a:prstGeom prst="rect">
            <a:avLst/>
          </a:prstGeom>
        </p:spPr>
      </p:pic>
      <p:pic>
        <p:nvPicPr>
          <p:cNvPr id="2050" name="Picture 2" descr="Filcový slon tištěn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54" y="0"/>
            <a:ext cx="9679708" cy="72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0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Fascinace exotičnem x badatelský zájem</a:t>
            </a:r>
            <a:endParaRPr lang="cs-CZ" dirty="0"/>
          </a:p>
        </p:txBody>
      </p:sp>
      <p:sp>
        <p:nvSpPr>
          <p:cNvPr id="3" name="Zástupný symbol pro obsah 2"/>
          <p:cNvSpPr>
            <a:spLocks noGrp="1"/>
          </p:cNvSpPr>
          <p:nvPr>
            <p:ph idx="1"/>
          </p:nvPr>
        </p:nvSpPr>
        <p:spPr>
          <a:xfrm>
            <a:off x="932873" y="1424565"/>
            <a:ext cx="10141528" cy="4560599"/>
          </a:xfrm>
        </p:spPr>
        <p:txBody>
          <a:bodyPr>
            <a:normAutofit fontScale="62500" lnSpcReduction="20000"/>
          </a:bodyPr>
          <a:lstStyle/>
          <a:p>
            <a:pPr lvl="0"/>
            <a:r>
              <a:rPr lang="cs-CZ" i="1" dirty="0"/>
              <a:t>prvotní myšlenka bylo téma </a:t>
            </a:r>
            <a:r>
              <a:rPr lang="cs-CZ" i="1" dirty="0" err="1"/>
              <a:t>Onlyfans</a:t>
            </a:r>
            <a:r>
              <a:rPr lang="cs-CZ" i="1" dirty="0"/>
              <a:t> kultura, ale jelikož je to spíše široké téma, tak jsem se ho snažila zmenšit a zaměřit na nějakou část</a:t>
            </a:r>
          </a:p>
          <a:p>
            <a:pPr lvl="0"/>
            <a:r>
              <a:rPr lang="cs-CZ" i="1" dirty="0"/>
              <a:t>Chtěla bych se zaměřit na vytváření virtuální identity na </a:t>
            </a:r>
            <a:r>
              <a:rPr lang="cs-CZ" i="1" dirty="0" err="1"/>
              <a:t>onlyfans</a:t>
            </a:r>
            <a:r>
              <a:rPr lang="cs-CZ" i="1" dirty="0"/>
              <a:t> a jak s ní tvůrci zachází</a:t>
            </a:r>
          </a:p>
          <a:p>
            <a:pPr lvl="0"/>
            <a:r>
              <a:rPr lang="cs-CZ" i="1" dirty="0"/>
              <a:t>Zachází ve smyslu třeba jak ji proměňují, přizpůsobují publiku a jejich kontentu či trendům</a:t>
            </a:r>
          </a:p>
          <a:p>
            <a:pPr lvl="0"/>
            <a:r>
              <a:rPr lang="cs-CZ" i="1" dirty="0"/>
              <a:t>Mají svou virtuální identitu stejnou na všech sociálních sítích, na kterých působí? A jak si skrze svou </a:t>
            </a:r>
            <a:r>
              <a:rPr lang="cs-CZ" i="1" dirty="0" err="1"/>
              <a:t>performaci</a:t>
            </a:r>
            <a:r>
              <a:rPr lang="cs-CZ" i="1" dirty="0"/>
              <a:t> identity snaží získat publikum</a:t>
            </a:r>
          </a:p>
          <a:p>
            <a:pPr lvl="0"/>
            <a:r>
              <a:rPr lang="cs-CZ" i="1" dirty="0"/>
              <a:t>Jakými způsoby si snaží udržet své publikum (mění kvůli tomu virtuální identitu?) </a:t>
            </a:r>
          </a:p>
          <a:p>
            <a:pPr lvl="0"/>
            <a:r>
              <a:rPr lang="cs-CZ" i="1" dirty="0"/>
              <a:t>Mohla bych se dotknout i kategorií (obsah kontentu), které se na </a:t>
            </a:r>
            <a:r>
              <a:rPr lang="cs-CZ" i="1" dirty="0" err="1"/>
              <a:t>onlyfans</a:t>
            </a:r>
            <a:r>
              <a:rPr lang="cs-CZ" i="1" dirty="0"/>
              <a:t> objevují – ve smyslu explicitní/fetišizace a jestli jsou nějaké podoby v identitách a čím se případně snaží od sebe odlišit/zaujmout.</a:t>
            </a:r>
          </a:p>
          <a:p>
            <a:pPr lvl="0"/>
            <a:r>
              <a:rPr lang="cs-CZ" i="1" dirty="0"/>
              <a:t>Mění skrze trendy svůj kontent, a tedy i svou </a:t>
            </a:r>
            <a:r>
              <a:rPr lang="cs-CZ" i="1" dirty="0" err="1"/>
              <a:t>performaci</a:t>
            </a:r>
            <a:r>
              <a:rPr lang="cs-CZ" i="1" dirty="0"/>
              <a:t> identity?</a:t>
            </a:r>
          </a:p>
          <a:p>
            <a:pPr marL="0" indent="0">
              <a:buNone/>
            </a:pPr>
            <a:r>
              <a:rPr lang="cs-CZ" i="1" dirty="0"/>
              <a:t> </a:t>
            </a:r>
          </a:p>
          <a:p>
            <a:r>
              <a:rPr lang="cs-CZ" i="1" dirty="0" smtClean="0"/>
              <a:t>Myslím </a:t>
            </a:r>
            <a:r>
              <a:rPr lang="cs-CZ" i="1" dirty="0"/>
              <a:t>si, že by práce spíše stála na pozorování několik tvůrců, a sledovala bych jejich </a:t>
            </a:r>
            <a:r>
              <a:rPr lang="cs-CZ" i="1" dirty="0" err="1"/>
              <a:t>onlyfans</a:t>
            </a:r>
            <a:r>
              <a:rPr lang="cs-CZ" i="1" dirty="0"/>
              <a:t> a případně všechny sociální sítě, které se k tomu pojí. Sledovala bych jakým způsobem se prezentují a co se vše k té identitě pojí – kontent, publikum, marketing…</a:t>
            </a:r>
          </a:p>
          <a:p>
            <a:r>
              <a:rPr lang="cs-CZ" i="1" dirty="0"/>
              <a:t>Dále jsem přemýšlela nad virtuální </a:t>
            </a:r>
            <a:r>
              <a:rPr lang="cs-CZ" i="1" dirty="0" err="1"/>
              <a:t>materialitou</a:t>
            </a:r>
            <a:r>
              <a:rPr lang="cs-CZ" i="1" dirty="0"/>
              <a:t> a jejich hodnotou a významem, ale to nemám vůbec promyšlené, jakým směrem bych to směřovala. </a:t>
            </a:r>
            <a:r>
              <a:rPr lang="cs-CZ" dirty="0"/>
              <a:t> </a:t>
            </a:r>
          </a:p>
          <a:p>
            <a:endParaRPr lang="cs-CZ" dirty="0"/>
          </a:p>
        </p:txBody>
      </p:sp>
      <p:pic>
        <p:nvPicPr>
          <p:cNvPr id="4" name="Obrázek 3"/>
          <p:cNvPicPr>
            <a:picLocks noChangeAspect="1"/>
          </p:cNvPicPr>
          <p:nvPr/>
        </p:nvPicPr>
        <p:blipFill>
          <a:blip r:embed="rId2"/>
          <a:stretch>
            <a:fillRect/>
          </a:stretch>
        </p:blipFill>
        <p:spPr>
          <a:xfrm>
            <a:off x="6351431" y="5753194"/>
            <a:ext cx="1584025" cy="1054097"/>
          </a:xfrm>
          <a:prstGeom prst="rect">
            <a:avLst/>
          </a:prstGeom>
        </p:spPr>
      </p:pic>
      <p:pic>
        <p:nvPicPr>
          <p:cNvPr id="5" name="Obrázek 4"/>
          <p:cNvPicPr>
            <a:picLocks noChangeAspect="1"/>
          </p:cNvPicPr>
          <p:nvPr/>
        </p:nvPicPr>
        <p:blipFill>
          <a:blip r:embed="rId3"/>
          <a:stretch>
            <a:fillRect/>
          </a:stretch>
        </p:blipFill>
        <p:spPr>
          <a:xfrm>
            <a:off x="8524596" y="5726853"/>
            <a:ext cx="1929353" cy="1080438"/>
          </a:xfrm>
          <a:prstGeom prst="rect">
            <a:avLst/>
          </a:prstGeom>
        </p:spPr>
      </p:pic>
      <p:pic>
        <p:nvPicPr>
          <p:cNvPr id="6" name="Obrázek 5"/>
          <p:cNvPicPr>
            <a:picLocks noChangeAspect="1"/>
          </p:cNvPicPr>
          <p:nvPr/>
        </p:nvPicPr>
        <p:blipFill>
          <a:blip r:embed="rId4"/>
          <a:stretch>
            <a:fillRect/>
          </a:stretch>
        </p:blipFill>
        <p:spPr>
          <a:xfrm>
            <a:off x="10886402" y="5073190"/>
            <a:ext cx="1305598" cy="1734101"/>
          </a:xfrm>
          <a:prstGeom prst="rect">
            <a:avLst/>
          </a:prstGeom>
        </p:spPr>
      </p:pic>
      <p:sp>
        <p:nvSpPr>
          <p:cNvPr id="9" name="Obdélník 8"/>
          <p:cNvSpPr/>
          <p:nvPr/>
        </p:nvSpPr>
        <p:spPr>
          <a:xfrm>
            <a:off x="7996286" y="5985164"/>
            <a:ext cx="528310" cy="563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vs</a:t>
            </a:r>
            <a:endParaRPr lang="cs-CZ" dirty="0">
              <a:solidFill>
                <a:schemeClr val="tx1"/>
              </a:solidFill>
            </a:endParaRPr>
          </a:p>
        </p:txBody>
      </p:sp>
    </p:spTree>
    <p:extLst>
      <p:ext uri="{BB962C8B-B14F-4D97-AF65-F5344CB8AC3E}">
        <p14:creationId xmlns:p14="http://schemas.microsoft.com/office/powerpoint/2010/main" val="97045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Jinakost na první pohled</a:t>
            </a:r>
            <a:endParaRPr lang="cs-CZ" dirty="0"/>
          </a:p>
        </p:txBody>
      </p:sp>
      <p:sp>
        <p:nvSpPr>
          <p:cNvPr id="3" name="Zástupný symbol pro obsah 2"/>
          <p:cNvSpPr>
            <a:spLocks noGrp="1"/>
          </p:cNvSpPr>
          <p:nvPr>
            <p:ph idx="1"/>
          </p:nvPr>
        </p:nvSpPr>
        <p:spPr/>
        <p:txBody>
          <a:bodyPr/>
          <a:lstStyle/>
          <a:p>
            <a:r>
              <a:rPr lang="cs-CZ" dirty="0" err="1" smtClean="0"/>
              <a:t>Olynfans</a:t>
            </a:r>
            <a:r>
              <a:rPr lang="cs-CZ" dirty="0" smtClean="0"/>
              <a:t>, </a:t>
            </a:r>
            <a:r>
              <a:rPr lang="cs-CZ" dirty="0" err="1" smtClean="0"/>
              <a:t>cosplay</a:t>
            </a:r>
            <a:r>
              <a:rPr lang="cs-CZ" dirty="0" smtClean="0"/>
              <a:t> – co to je? Už to je </a:t>
            </a:r>
            <a:r>
              <a:rPr lang="cs-CZ" dirty="0" smtClean="0"/>
              <a:t>vzrušující </a:t>
            </a:r>
            <a:r>
              <a:rPr lang="cs-CZ" dirty="0" smtClean="0"/>
              <a:t>x jak ale na to</a:t>
            </a:r>
          </a:p>
          <a:p>
            <a:r>
              <a:rPr lang="cs-CZ" dirty="0" smtClean="0"/>
              <a:t>Jako když přijdu k hoře, kterou chci zdolat, a nemám ani mapu, ani cepín, ani kamaráda.</a:t>
            </a:r>
          </a:p>
          <a:p>
            <a:endParaRPr lang="cs-CZ" dirty="0"/>
          </a:p>
          <a:p>
            <a:r>
              <a:rPr lang="cs-CZ" dirty="0" smtClean="0"/>
              <a:t>Na jinakost to nelze urvat</a:t>
            </a:r>
          </a:p>
          <a:p>
            <a:endParaRPr lang="cs-CZ" dirty="0" smtClean="0"/>
          </a:p>
        </p:txBody>
      </p:sp>
    </p:spTree>
    <p:extLst>
      <p:ext uri="{BB962C8B-B14F-4D97-AF65-F5344CB8AC3E}">
        <p14:creationId xmlns:p14="http://schemas.microsoft.com/office/powerpoint/2010/main" val="51107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Osobní preference</a:t>
            </a:r>
            <a:endParaRPr lang="cs-CZ" dirty="0"/>
          </a:p>
        </p:txBody>
      </p:sp>
      <p:sp>
        <p:nvSpPr>
          <p:cNvPr id="3" name="Zástupný symbol pro obsah 2"/>
          <p:cNvSpPr>
            <a:spLocks noGrp="1"/>
          </p:cNvSpPr>
          <p:nvPr>
            <p:ph idx="1"/>
          </p:nvPr>
        </p:nvSpPr>
        <p:spPr>
          <a:xfrm>
            <a:off x="838200" y="1825625"/>
            <a:ext cx="9931400" cy="4351338"/>
          </a:xfrm>
        </p:spPr>
        <p:txBody>
          <a:bodyPr>
            <a:normAutofit fontScale="85000" lnSpcReduction="20000"/>
          </a:bodyPr>
          <a:lstStyle/>
          <a:p>
            <a:r>
              <a:rPr lang="cs-CZ" dirty="0" smtClean="0"/>
              <a:t>Neřeším své sny – plním úkol</a:t>
            </a:r>
          </a:p>
          <a:p>
            <a:r>
              <a:rPr lang="cs-CZ" dirty="0" smtClean="0"/>
              <a:t>Konzistence deskripce x interpretace</a:t>
            </a:r>
          </a:p>
          <a:p>
            <a:r>
              <a:rPr lang="cs-CZ" b="1" dirty="0" smtClean="0"/>
              <a:t>Relevantní reflexe</a:t>
            </a:r>
          </a:p>
          <a:p>
            <a:endParaRPr lang="cs-CZ" dirty="0" smtClean="0"/>
          </a:p>
          <a:p>
            <a:pPr lvl="0"/>
            <a:r>
              <a:rPr lang="cs-CZ" i="1" dirty="0" smtClean="0"/>
              <a:t>Původně </a:t>
            </a:r>
            <a:r>
              <a:rPr lang="cs-CZ" i="1" dirty="0"/>
              <a:t>jsem chtěla psát genealogickou práci v rámci rodiny, spojenou s migrací -&gt; rusko-italsko-německé kořeny -&gt; „Migrace a její vliv na rodinu a její identitu“</a:t>
            </a:r>
          </a:p>
          <a:p>
            <a:pPr lvl="0"/>
            <a:r>
              <a:rPr lang="cs-CZ" i="1" dirty="0"/>
              <a:t>Ale není dobré dělat výzkum ve známém prostředí, takže to mi trochu překazilo </a:t>
            </a:r>
            <a:r>
              <a:rPr lang="cs-CZ" i="1" dirty="0" smtClean="0"/>
              <a:t>plány. …. </a:t>
            </a:r>
            <a:endParaRPr lang="cs-CZ" i="1" dirty="0"/>
          </a:p>
          <a:p>
            <a:pPr lvl="0"/>
            <a:r>
              <a:rPr lang="cs-CZ" i="1" dirty="0" smtClean="0"/>
              <a:t>Upřímně </a:t>
            </a:r>
            <a:r>
              <a:rPr lang="cs-CZ" i="1" dirty="0"/>
              <a:t>se ale nechci úplně vzdát té genealogie, akorát úplně nevím jak to pojmout správně nebo spíš nejlépe; taky nevím, kdo by byl ochotný takovou práci vést, jelikož v těch přehledech nikdo s takovým zaměřením úplně nebyl</a:t>
            </a:r>
          </a:p>
          <a:p>
            <a:endParaRPr lang="cs-CZ" dirty="0"/>
          </a:p>
        </p:txBody>
      </p:sp>
      <p:pic>
        <p:nvPicPr>
          <p:cNvPr id="4" name="Obrázek 3"/>
          <p:cNvPicPr>
            <a:picLocks noChangeAspect="1"/>
          </p:cNvPicPr>
          <p:nvPr/>
        </p:nvPicPr>
        <p:blipFill>
          <a:blip r:embed="rId2"/>
          <a:stretch>
            <a:fillRect/>
          </a:stretch>
        </p:blipFill>
        <p:spPr>
          <a:xfrm>
            <a:off x="10938263" y="5288131"/>
            <a:ext cx="1048245" cy="1494307"/>
          </a:xfrm>
          <a:prstGeom prst="rect">
            <a:avLst/>
          </a:prstGeom>
        </p:spPr>
      </p:pic>
      <p:pic>
        <p:nvPicPr>
          <p:cNvPr id="5" name="Obrázek 4"/>
          <p:cNvPicPr>
            <a:picLocks noChangeAspect="1"/>
          </p:cNvPicPr>
          <p:nvPr/>
        </p:nvPicPr>
        <p:blipFill>
          <a:blip r:embed="rId3"/>
          <a:stretch>
            <a:fillRect/>
          </a:stretch>
        </p:blipFill>
        <p:spPr>
          <a:xfrm>
            <a:off x="9378034" y="5697309"/>
            <a:ext cx="1448703" cy="1085129"/>
          </a:xfrm>
          <a:prstGeom prst="rect">
            <a:avLst/>
          </a:prstGeom>
        </p:spPr>
      </p:pic>
      <p:pic>
        <p:nvPicPr>
          <p:cNvPr id="6" name="Obrázek 5"/>
          <p:cNvPicPr>
            <a:picLocks noChangeAspect="1"/>
          </p:cNvPicPr>
          <p:nvPr/>
        </p:nvPicPr>
        <p:blipFill>
          <a:blip r:embed="rId4"/>
          <a:stretch>
            <a:fillRect/>
          </a:stretch>
        </p:blipFill>
        <p:spPr>
          <a:xfrm>
            <a:off x="10769600" y="3475531"/>
            <a:ext cx="1216908" cy="1616303"/>
          </a:xfrm>
          <a:prstGeom prst="rect">
            <a:avLst/>
          </a:prstGeom>
        </p:spPr>
      </p:pic>
    </p:spTree>
    <p:extLst>
      <p:ext uri="{BB962C8B-B14F-4D97-AF65-F5344CB8AC3E}">
        <p14:creationId xmlns:p14="http://schemas.microsoft.com/office/powerpoint/2010/main" val="229327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 zvědavosti = ambice pouhého popisu</a:t>
            </a:r>
            <a:endParaRPr lang="cs-CZ" dirty="0"/>
          </a:p>
        </p:txBody>
      </p:sp>
      <p:sp>
        <p:nvSpPr>
          <p:cNvPr id="3" name="Zástupný symbol pro obsah 2"/>
          <p:cNvSpPr>
            <a:spLocks noGrp="1"/>
          </p:cNvSpPr>
          <p:nvPr>
            <p:ph idx="1"/>
          </p:nvPr>
        </p:nvSpPr>
        <p:spPr/>
        <p:txBody>
          <a:bodyPr/>
          <a:lstStyle/>
          <a:p>
            <a:r>
              <a:rPr lang="cs-CZ" dirty="0" smtClean="0"/>
              <a:t>Nedovolit, aby mne z toho podezřívali = potřebuji koncept (a terén)</a:t>
            </a:r>
          </a:p>
          <a:p>
            <a:r>
              <a:rPr lang="cs-CZ" dirty="0" smtClean="0"/>
              <a:t>V tomto pojetí spíše sociologické</a:t>
            </a:r>
          </a:p>
          <a:p>
            <a:endParaRPr lang="cs-CZ" dirty="0" smtClean="0"/>
          </a:p>
          <a:p>
            <a:r>
              <a:rPr lang="cs-CZ" i="1" u="sng" dirty="0"/>
              <a:t>Antropologie příbuzenství</a:t>
            </a:r>
            <a:endParaRPr lang="cs-CZ" i="1" dirty="0"/>
          </a:p>
          <a:p>
            <a:pPr lvl="0"/>
            <a:r>
              <a:rPr lang="cs-CZ" i="1" dirty="0"/>
              <a:t>Manželství/ partnerské vztahy a jejich fungování v dnešní době</a:t>
            </a:r>
          </a:p>
          <a:p>
            <a:pPr lvl="0"/>
            <a:r>
              <a:rPr lang="cs-CZ" i="1" dirty="0"/>
              <a:t>Způsoby a důvody soužití mladých párů </a:t>
            </a:r>
          </a:p>
          <a:p>
            <a:pPr lvl="0"/>
            <a:r>
              <a:rPr lang="cs-CZ" i="1" dirty="0"/>
              <a:t>Fungování a dynamika mladých rodin s dětmi</a:t>
            </a:r>
          </a:p>
          <a:p>
            <a:r>
              <a:rPr lang="cs-CZ" dirty="0"/>
              <a:t> </a:t>
            </a:r>
          </a:p>
          <a:p>
            <a:endParaRPr lang="cs-CZ" dirty="0"/>
          </a:p>
        </p:txBody>
      </p:sp>
      <p:pic>
        <p:nvPicPr>
          <p:cNvPr id="4" name="Obrázek 3"/>
          <p:cNvPicPr>
            <a:picLocks noChangeAspect="1"/>
          </p:cNvPicPr>
          <p:nvPr/>
        </p:nvPicPr>
        <p:blipFill>
          <a:blip r:embed="rId2"/>
          <a:stretch>
            <a:fillRect/>
          </a:stretch>
        </p:blipFill>
        <p:spPr>
          <a:xfrm>
            <a:off x="9378034" y="5697309"/>
            <a:ext cx="1448703" cy="1085129"/>
          </a:xfrm>
          <a:prstGeom prst="rect">
            <a:avLst/>
          </a:prstGeom>
        </p:spPr>
      </p:pic>
      <p:pic>
        <p:nvPicPr>
          <p:cNvPr id="5" name="Obrázek 4"/>
          <p:cNvPicPr>
            <a:picLocks noChangeAspect="1"/>
          </p:cNvPicPr>
          <p:nvPr/>
        </p:nvPicPr>
        <p:blipFill>
          <a:blip r:embed="rId3"/>
          <a:stretch>
            <a:fillRect/>
          </a:stretch>
        </p:blipFill>
        <p:spPr>
          <a:xfrm>
            <a:off x="7139142" y="5636744"/>
            <a:ext cx="1929353" cy="1080438"/>
          </a:xfrm>
          <a:prstGeom prst="rect">
            <a:avLst/>
          </a:prstGeom>
        </p:spPr>
      </p:pic>
      <p:pic>
        <p:nvPicPr>
          <p:cNvPr id="6" name="Obrázek 5"/>
          <p:cNvPicPr>
            <a:picLocks noChangeAspect="1"/>
          </p:cNvPicPr>
          <p:nvPr/>
        </p:nvPicPr>
        <p:blipFill>
          <a:blip r:embed="rId4"/>
          <a:stretch>
            <a:fillRect/>
          </a:stretch>
        </p:blipFill>
        <p:spPr>
          <a:xfrm>
            <a:off x="4415829" y="5636744"/>
            <a:ext cx="2311979" cy="1045236"/>
          </a:xfrm>
          <a:prstGeom prst="rect">
            <a:avLst/>
          </a:prstGeom>
        </p:spPr>
      </p:pic>
      <p:pic>
        <p:nvPicPr>
          <p:cNvPr id="7" name="Obrázek 6"/>
          <p:cNvPicPr>
            <a:picLocks noChangeAspect="1"/>
          </p:cNvPicPr>
          <p:nvPr/>
        </p:nvPicPr>
        <p:blipFill>
          <a:blip r:embed="rId5"/>
          <a:stretch>
            <a:fillRect/>
          </a:stretch>
        </p:blipFill>
        <p:spPr>
          <a:xfrm>
            <a:off x="10938263" y="5288131"/>
            <a:ext cx="1048245" cy="1494307"/>
          </a:xfrm>
          <a:prstGeom prst="rect">
            <a:avLst/>
          </a:prstGeom>
        </p:spPr>
      </p:pic>
      <p:pic>
        <p:nvPicPr>
          <p:cNvPr id="8" name="Obrázek 7"/>
          <p:cNvPicPr>
            <a:picLocks noChangeAspect="1"/>
          </p:cNvPicPr>
          <p:nvPr/>
        </p:nvPicPr>
        <p:blipFill>
          <a:blip r:embed="rId6"/>
          <a:stretch>
            <a:fillRect/>
          </a:stretch>
        </p:blipFill>
        <p:spPr>
          <a:xfrm>
            <a:off x="10853931" y="3569531"/>
            <a:ext cx="1216908" cy="1616303"/>
          </a:xfrm>
          <a:prstGeom prst="rect">
            <a:avLst/>
          </a:prstGeom>
        </p:spPr>
      </p:pic>
    </p:spTree>
    <p:extLst>
      <p:ext uri="{BB962C8B-B14F-4D97-AF65-F5344CB8AC3E}">
        <p14:creationId xmlns:p14="http://schemas.microsoft.com/office/powerpoint/2010/main" val="264400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Mnoho zajíců, myslivcova smrt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690688"/>
            <a:ext cx="5360991" cy="4351338"/>
          </a:xfrm>
        </p:spPr>
      </p:pic>
      <p:sp>
        <p:nvSpPr>
          <p:cNvPr id="5" name="Obdélník 4"/>
          <p:cNvSpPr/>
          <p:nvPr/>
        </p:nvSpPr>
        <p:spPr>
          <a:xfrm>
            <a:off x="979055" y="1690688"/>
            <a:ext cx="5116945" cy="4580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cs-CZ" sz="2400" i="1" dirty="0"/>
              <a:t>Privilegovaná </a:t>
            </a:r>
            <a:r>
              <a:rPr lang="cs-CZ" sz="2400" i="1" dirty="0" smtClean="0"/>
              <a:t>migrace  </a:t>
            </a:r>
          </a:p>
          <a:p>
            <a:pPr marL="342900" lvl="0" indent="-342900">
              <a:buFont typeface="Arial" panose="020B0604020202020204" pitchFamily="34" charset="0"/>
              <a:buChar char="•"/>
            </a:pPr>
            <a:r>
              <a:rPr lang="cs-CZ" sz="2400" i="1" dirty="0" smtClean="0"/>
              <a:t>Gender </a:t>
            </a:r>
            <a:r>
              <a:rPr lang="cs-CZ" sz="2400" i="1" dirty="0"/>
              <a:t>(především tedy migrace žen)</a:t>
            </a:r>
          </a:p>
          <a:p>
            <a:pPr marL="342900" lvl="0" indent="-342900">
              <a:buFont typeface="Arial" panose="020B0604020202020204" pitchFamily="34" charset="0"/>
              <a:buChar char="•"/>
            </a:pPr>
            <a:r>
              <a:rPr lang="cs-CZ" sz="2400" i="1" dirty="0"/>
              <a:t>Ráda bych do toho zahrnula i „novodobější“ trend spirituality a návratu k tradičním hodnotám jako motivace pro privilegovanou migraci </a:t>
            </a:r>
            <a:endParaRPr lang="cs-CZ" sz="2400" i="1" dirty="0" smtClean="0"/>
          </a:p>
          <a:p>
            <a:pPr marL="342900" lvl="0" indent="-342900">
              <a:buFont typeface="Arial" panose="020B0604020202020204" pitchFamily="34" charset="0"/>
              <a:buChar char="•"/>
            </a:pPr>
            <a:r>
              <a:rPr lang="cs-CZ" sz="2400" i="1" dirty="0" smtClean="0"/>
              <a:t>A </a:t>
            </a:r>
            <a:r>
              <a:rPr lang="cs-CZ" sz="2400" i="1" dirty="0"/>
              <a:t>možný vliv </a:t>
            </a:r>
            <a:r>
              <a:rPr lang="cs-CZ" sz="2400" i="1" dirty="0" smtClean="0"/>
              <a:t>kolonialismu</a:t>
            </a:r>
          </a:p>
          <a:p>
            <a:pPr lvl="0"/>
            <a:endParaRPr lang="cs-CZ" sz="2400" i="1" dirty="0"/>
          </a:p>
          <a:p>
            <a:pPr lvl="0"/>
            <a:r>
              <a:rPr lang="cs-CZ" sz="2400" i="1" dirty="0"/>
              <a:t>Ráda bych aby bakalářská práce byla teoretickou </a:t>
            </a:r>
            <a:r>
              <a:rPr lang="cs-CZ" sz="2400" i="1" dirty="0" smtClean="0"/>
              <a:t>studií</a:t>
            </a:r>
          </a:p>
          <a:p>
            <a:pPr lvl="0"/>
            <a:endParaRPr lang="cs-CZ" sz="2400" i="1" dirty="0"/>
          </a:p>
        </p:txBody>
      </p:sp>
    </p:spTree>
    <p:extLst>
      <p:ext uri="{BB962C8B-B14F-4D97-AF65-F5344CB8AC3E}">
        <p14:creationId xmlns:p14="http://schemas.microsoft.com/office/powerpoint/2010/main" val="202438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Orientace v oboru – přehršel konceptů</a:t>
            </a:r>
            <a:endParaRPr lang="cs-CZ" dirty="0"/>
          </a:p>
        </p:txBody>
      </p:sp>
      <p:sp>
        <p:nvSpPr>
          <p:cNvPr id="3" name="Zástupný symbol pro obsah 2"/>
          <p:cNvSpPr>
            <a:spLocks noGrp="1"/>
          </p:cNvSpPr>
          <p:nvPr>
            <p:ph idx="1"/>
          </p:nvPr>
        </p:nvSpPr>
        <p:spPr>
          <a:xfrm>
            <a:off x="838200" y="1825625"/>
            <a:ext cx="9451109" cy="4351338"/>
          </a:xfrm>
        </p:spPr>
        <p:txBody>
          <a:bodyPr>
            <a:normAutofit fontScale="70000" lnSpcReduction="20000"/>
          </a:bodyPr>
          <a:lstStyle/>
          <a:p>
            <a:r>
              <a:rPr lang="cs-CZ" dirty="0" smtClean="0"/>
              <a:t>Kladu relevantní otázky , relevantní k oboru, k teoriím</a:t>
            </a:r>
          </a:p>
          <a:p>
            <a:r>
              <a:rPr lang="cs-CZ" dirty="0" smtClean="0"/>
              <a:t>Pozor na pojmy</a:t>
            </a:r>
            <a:endParaRPr lang="cs-CZ" dirty="0"/>
          </a:p>
          <a:p>
            <a:r>
              <a:rPr lang="cs-CZ" dirty="0" smtClean="0"/>
              <a:t>Pozor na propojování nepropojitelného</a:t>
            </a:r>
          </a:p>
          <a:p>
            <a:endParaRPr lang="cs-CZ" dirty="0"/>
          </a:p>
          <a:p>
            <a:r>
              <a:rPr lang="cs-CZ" b="1" i="1" dirty="0">
                <a:solidFill>
                  <a:schemeClr val="bg1">
                    <a:lumMod val="75000"/>
                  </a:schemeClr>
                </a:solidFill>
              </a:rPr>
              <a:t>Motivace:</a:t>
            </a:r>
            <a:r>
              <a:rPr lang="cs-CZ" i="1" dirty="0">
                <a:solidFill>
                  <a:schemeClr val="bg1">
                    <a:lumMod val="75000"/>
                  </a:schemeClr>
                </a:solidFill>
              </a:rPr>
              <a:t> -K oblastem zájmu mám osobní motivaci a pouto jako člověk, který aktivně vytváří hudbu. Vznáším zájem o to co hudba vlastně znamená, jak se hodnotí, jakou hodnotu nabývá v odlišných sociálních realitách, nebo jakou má podobu ve srovnán s minulostí</a:t>
            </a:r>
            <a:r>
              <a:rPr lang="cs-CZ" i="1" dirty="0" smtClean="0">
                <a:solidFill>
                  <a:schemeClr val="bg1">
                    <a:lumMod val="75000"/>
                  </a:schemeClr>
                </a:solidFill>
              </a:rPr>
              <a:t>.</a:t>
            </a:r>
            <a:endParaRPr lang="cs-CZ" i="1" dirty="0">
              <a:solidFill>
                <a:schemeClr val="bg1">
                  <a:lumMod val="75000"/>
                </a:schemeClr>
              </a:solidFill>
            </a:endParaRPr>
          </a:p>
          <a:p>
            <a:r>
              <a:rPr lang="cs-CZ" i="1" dirty="0"/>
              <a:t>Přijde mi ovšem vhodnější zkoumat v bakalářské práci spíše vztah k hudbě v nějaké silněji ohraničené komunitě. Například při studiích subkultur, kde je hudba dle mého pohledu projednávána často pouze hraničně – jako určitá složka rituálu dané subkultury, atd. Myslím si, že by bylo zajímavé zaměřit se na to, </a:t>
            </a:r>
            <a:r>
              <a:rPr lang="cs-CZ" b="1" i="1" dirty="0"/>
              <a:t>když funkce hudby není takto silně vydefinovaná a viditelná aktéry</a:t>
            </a:r>
            <a:r>
              <a:rPr lang="cs-CZ" i="1" dirty="0"/>
              <a:t> – </a:t>
            </a:r>
            <a:r>
              <a:rPr lang="cs-CZ" i="1" dirty="0">
                <a:solidFill>
                  <a:srgbClr val="C00000"/>
                </a:solidFill>
              </a:rPr>
              <a:t>hudba </a:t>
            </a:r>
            <a:r>
              <a:rPr lang="cs-CZ" i="1" dirty="0" smtClean="0">
                <a:solidFill>
                  <a:srgbClr val="C00000"/>
                </a:solidFill>
              </a:rPr>
              <a:t>jako aktér, </a:t>
            </a:r>
            <a:r>
              <a:rPr lang="cs-CZ" i="1" dirty="0" smtClean="0">
                <a:solidFill>
                  <a:srgbClr val="00B050"/>
                </a:solidFill>
              </a:rPr>
              <a:t>společný jmenovatel aktérů , </a:t>
            </a:r>
            <a:r>
              <a:rPr lang="cs-CZ" i="1" dirty="0" smtClean="0">
                <a:solidFill>
                  <a:srgbClr val="FF0000"/>
                </a:solidFill>
              </a:rPr>
              <a:t>kulturní kapitál, </a:t>
            </a:r>
            <a:r>
              <a:rPr lang="cs-CZ" i="1" dirty="0" smtClean="0">
                <a:solidFill>
                  <a:srgbClr val="00B0F0"/>
                </a:solidFill>
              </a:rPr>
              <a:t>nebo </a:t>
            </a:r>
            <a:r>
              <a:rPr lang="cs-CZ" i="1" dirty="0">
                <a:solidFill>
                  <a:srgbClr val="00B0F0"/>
                </a:solidFill>
              </a:rPr>
              <a:t>třeba vymezující činitel pro aktéry dané </a:t>
            </a:r>
            <a:r>
              <a:rPr lang="cs-CZ" i="1" dirty="0" smtClean="0">
                <a:solidFill>
                  <a:srgbClr val="00B0F0"/>
                </a:solidFill>
              </a:rPr>
              <a:t>subkultury</a:t>
            </a:r>
            <a:r>
              <a:rPr lang="cs-CZ" i="1" dirty="0" smtClean="0"/>
              <a:t>.  </a:t>
            </a:r>
            <a:endParaRPr lang="cs-CZ" i="1" dirty="0"/>
          </a:p>
          <a:p>
            <a:r>
              <a:rPr lang="cs-CZ" i="1" dirty="0"/>
              <a:t> </a:t>
            </a:r>
          </a:p>
          <a:p>
            <a:endParaRPr lang="cs-CZ" dirty="0"/>
          </a:p>
        </p:txBody>
      </p:sp>
      <p:pic>
        <p:nvPicPr>
          <p:cNvPr id="4" name="Obrázek 3"/>
          <p:cNvPicPr>
            <a:picLocks noChangeAspect="1"/>
          </p:cNvPicPr>
          <p:nvPr/>
        </p:nvPicPr>
        <p:blipFill>
          <a:blip r:embed="rId2"/>
          <a:stretch>
            <a:fillRect/>
          </a:stretch>
        </p:blipFill>
        <p:spPr>
          <a:xfrm>
            <a:off x="9097818" y="5457537"/>
            <a:ext cx="1662218" cy="1245059"/>
          </a:xfrm>
          <a:prstGeom prst="rect">
            <a:avLst/>
          </a:prstGeom>
        </p:spPr>
      </p:pic>
      <p:pic>
        <p:nvPicPr>
          <p:cNvPr id="5" name="Obrázek 4"/>
          <p:cNvPicPr>
            <a:picLocks noChangeAspect="1"/>
          </p:cNvPicPr>
          <p:nvPr/>
        </p:nvPicPr>
        <p:blipFill>
          <a:blip r:embed="rId3"/>
          <a:stretch>
            <a:fillRect/>
          </a:stretch>
        </p:blipFill>
        <p:spPr>
          <a:xfrm>
            <a:off x="10975092" y="4983080"/>
            <a:ext cx="1216908" cy="1616303"/>
          </a:xfrm>
          <a:prstGeom prst="rect">
            <a:avLst/>
          </a:prstGeom>
        </p:spPr>
      </p:pic>
    </p:spTree>
    <p:extLst>
      <p:ext uri="{BB962C8B-B14F-4D97-AF65-F5344CB8AC3E}">
        <p14:creationId xmlns:p14="http://schemas.microsoft.com/office/powerpoint/2010/main" val="39970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Orientace v oboru – přehršel konceptů</a:t>
            </a:r>
            <a:endParaRPr lang="cs-CZ" dirty="0"/>
          </a:p>
        </p:txBody>
      </p:sp>
      <p:sp>
        <p:nvSpPr>
          <p:cNvPr id="3" name="Zástupný symbol pro obsah 2"/>
          <p:cNvSpPr>
            <a:spLocks noGrp="1"/>
          </p:cNvSpPr>
          <p:nvPr>
            <p:ph idx="1"/>
          </p:nvPr>
        </p:nvSpPr>
        <p:spPr>
          <a:xfrm>
            <a:off x="838200" y="1825625"/>
            <a:ext cx="9451109" cy="4351338"/>
          </a:xfrm>
        </p:spPr>
        <p:txBody>
          <a:bodyPr>
            <a:normAutofit fontScale="70000" lnSpcReduction="20000"/>
          </a:bodyPr>
          <a:lstStyle/>
          <a:p>
            <a:r>
              <a:rPr lang="cs-CZ" dirty="0" smtClean="0"/>
              <a:t>Kladu relevantní otázky , relevantní k oboru, k teoriím</a:t>
            </a:r>
          </a:p>
          <a:p>
            <a:r>
              <a:rPr lang="cs-CZ" dirty="0" smtClean="0"/>
              <a:t>Pozor na pojmy</a:t>
            </a:r>
            <a:endParaRPr lang="cs-CZ" dirty="0"/>
          </a:p>
          <a:p>
            <a:r>
              <a:rPr lang="cs-CZ" dirty="0" smtClean="0"/>
              <a:t>Pozor na propojování nepropojitelného = různé koncepty</a:t>
            </a:r>
          </a:p>
          <a:p>
            <a:endParaRPr lang="cs-CZ" dirty="0"/>
          </a:p>
          <a:p>
            <a:r>
              <a:rPr lang="cs-CZ" b="1" i="1" dirty="0">
                <a:solidFill>
                  <a:schemeClr val="bg1">
                    <a:lumMod val="75000"/>
                  </a:schemeClr>
                </a:solidFill>
              </a:rPr>
              <a:t>Motivace:</a:t>
            </a:r>
            <a:r>
              <a:rPr lang="cs-CZ" i="1" dirty="0">
                <a:solidFill>
                  <a:schemeClr val="bg1">
                    <a:lumMod val="75000"/>
                  </a:schemeClr>
                </a:solidFill>
              </a:rPr>
              <a:t> -K oblastem zájmu mám osobní motivaci a pouto jako člověk, který aktivně vytváří hudbu. Vznáším zájem o to co hudba vlastně znamená, jak se hodnotí, jakou hodnotu nabývá v odlišných sociálních realitách, nebo jakou má podobu ve srovnán s minulostí</a:t>
            </a:r>
            <a:r>
              <a:rPr lang="cs-CZ" i="1" dirty="0" smtClean="0">
                <a:solidFill>
                  <a:schemeClr val="bg1">
                    <a:lumMod val="75000"/>
                  </a:schemeClr>
                </a:solidFill>
              </a:rPr>
              <a:t>.</a:t>
            </a:r>
            <a:endParaRPr lang="cs-CZ" i="1" dirty="0">
              <a:solidFill>
                <a:schemeClr val="bg1">
                  <a:lumMod val="75000"/>
                </a:schemeClr>
              </a:solidFill>
            </a:endParaRPr>
          </a:p>
          <a:p>
            <a:r>
              <a:rPr lang="cs-CZ" i="1" dirty="0"/>
              <a:t>Přijde mi ovšem vhodnější zkoumat v bakalářské práci spíše vztah k hudbě v nějaké silněji ohraničené komunitě. Například při studiích subkultur, kde je hudba dle mého pohledu projednávána často pouze hraničně – jako určitá složka rituálu dané subkultury, atd. Myslím si, že by bylo zajímavé zaměřit se na to, </a:t>
            </a:r>
            <a:r>
              <a:rPr lang="cs-CZ" b="1" i="1" dirty="0"/>
              <a:t>když funkce hudby není takto silně vydefinovaná a viditelná aktéry</a:t>
            </a:r>
            <a:r>
              <a:rPr lang="cs-CZ" i="1" dirty="0"/>
              <a:t> – </a:t>
            </a:r>
            <a:r>
              <a:rPr lang="cs-CZ" i="1" dirty="0">
                <a:solidFill>
                  <a:srgbClr val="C00000"/>
                </a:solidFill>
              </a:rPr>
              <a:t>hudba jako </a:t>
            </a:r>
            <a:r>
              <a:rPr lang="cs-CZ" i="1" dirty="0" smtClean="0">
                <a:solidFill>
                  <a:srgbClr val="C00000"/>
                </a:solidFill>
              </a:rPr>
              <a:t>aktér </a:t>
            </a:r>
            <a:r>
              <a:rPr lang="cs-CZ" i="1" dirty="0" smtClean="0">
                <a:solidFill>
                  <a:srgbClr val="C00000"/>
                </a:solidFill>
              </a:rPr>
              <a:t>(</a:t>
            </a:r>
            <a:r>
              <a:rPr lang="cs-CZ" i="1" dirty="0" err="1" smtClean="0">
                <a:solidFill>
                  <a:srgbClr val="C00000"/>
                </a:solidFill>
              </a:rPr>
              <a:t>poststrukt</a:t>
            </a:r>
            <a:r>
              <a:rPr lang="cs-CZ" i="1" dirty="0" smtClean="0">
                <a:solidFill>
                  <a:srgbClr val="C00000"/>
                </a:solidFill>
              </a:rPr>
              <a:t>.), </a:t>
            </a:r>
            <a:r>
              <a:rPr lang="cs-CZ" i="1" dirty="0">
                <a:solidFill>
                  <a:srgbClr val="00B050"/>
                </a:solidFill>
              </a:rPr>
              <a:t>společný jmenovatel </a:t>
            </a:r>
            <a:r>
              <a:rPr lang="cs-CZ" i="1" dirty="0" smtClean="0">
                <a:solidFill>
                  <a:srgbClr val="00B050"/>
                </a:solidFill>
              </a:rPr>
              <a:t>aktérů (identita a praktika),</a:t>
            </a:r>
            <a:r>
              <a:rPr lang="cs-CZ" i="1" dirty="0" smtClean="0">
                <a:solidFill>
                  <a:srgbClr val="FF0000"/>
                </a:solidFill>
              </a:rPr>
              <a:t> </a:t>
            </a:r>
            <a:r>
              <a:rPr lang="cs-CZ" i="1" dirty="0">
                <a:solidFill>
                  <a:srgbClr val="FF0000"/>
                </a:solidFill>
              </a:rPr>
              <a:t>kulturní </a:t>
            </a:r>
            <a:r>
              <a:rPr lang="cs-CZ" i="1" dirty="0" smtClean="0">
                <a:solidFill>
                  <a:srgbClr val="FF0000"/>
                </a:solidFill>
              </a:rPr>
              <a:t>kapitál (hierarchie, moc, boj o uznání), </a:t>
            </a:r>
            <a:r>
              <a:rPr lang="cs-CZ" i="1" dirty="0">
                <a:solidFill>
                  <a:srgbClr val="00B0F0"/>
                </a:solidFill>
              </a:rPr>
              <a:t>nebo třeba vymezující činitel pro aktéry dané </a:t>
            </a:r>
            <a:r>
              <a:rPr lang="cs-CZ" i="1" dirty="0" smtClean="0">
                <a:solidFill>
                  <a:srgbClr val="00B0F0"/>
                </a:solidFill>
              </a:rPr>
              <a:t>subkultury (identita a hranice)</a:t>
            </a:r>
            <a:r>
              <a:rPr lang="cs-CZ" i="1" dirty="0" smtClean="0"/>
              <a:t>.  </a:t>
            </a:r>
            <a:endParaRPr lang="cs-CZ" i="1" dirty="0"/>
          </a:p>
          <a:p>
            <a:r>
              <a:rPr lang="cs-CZ" i="1" dirty="0"/>
              <a:t> </a:t>
            </a:r>
          </a:p>
          <a:p>
            <a:endParaRPr lang="cs-CZ" dirty="0"/>
          </a:p>
        </p:txBody>
      </p:sp>
      <p:pic>
        <p:nvPicPr>
          <p:cNvPr id="4" name="Obrázek 3"/>
          <p:cNvPicPr>
            <a:picLocks noChangeAspect="1"/>
          </p:cNvPicPr>
          <p:nvPr/>
        </p:nvPicPr>
        <p:blipFill>
          <a:blip r:embed="rId2"/>
          <a:stretch>
            <a:fillRect/>
          </a:stretch>
        </p:blipFill>
        <p:spPr>
          <a:xfrm>
            <a:off x="9107055" y="5523263"/>
            <a:ext cx="1525146" cy="1142387"/>
          </a:xfrm>
          <a:prstGeom prst="rect">
            <a:avLst/>
          </a:prstGeom>
        </p:spPr>
      </p:pic>
      <p:pic>
        <p:nvPicPr>
          <p:cNvPr id="5" name="Obrázek 4"/>
          <p:cNvPicPr>
            <a:picLocks noChangeAspect="1"/>
          </p:cNvPicPr>
          <p:nvPr/>
        </p:nvPicPr>
        <p:blipFill>
          <a:blip r:embed="rId3"/>
          <a:stretch>
            <a:fillRect/>
          </a:stretch>
        </p:blipFill>
        <p:spPr>
          <a:xfrm>
            <a:off x="10975092" y="5049347"/>
            <a:ext cx="1216908" cy="1616303"/>
          </a:xfrm>
          <a:prstGeom prst="rect">
            <a:avLst/>
          </a:prstGeom>
        </p:spPr>
      </p:pic>
      <p:pic>
        <p:nvPicPr>
          <p:cNvPr id="8" name="Obrázek 7"/>
          <p:cNvPicPr>
            <a:picLocks noChangeAspect="1"/>
          </p:cNvPicPr>
          <p:nvPr/>
        </p:nvPicPr>
        <p:blipFill>
          <a:blip r:embed="rId4"/>
          <a:stretch>
            <a:fillRect/>
          </a:stretch>
        </p:blipFill>
        <p:spPr>
          <a:xfrm>
            <a:off x="6251427" y="5863206"/>
            <a:ext cx="2577390" cy="897387"/>
          </a:xfrm>
          <a:prstGeom prst="rect">
            <a:avLst/>
          </a:prstGeom>
        </p:spPr>
      </p:pic>
    </p:spTree>
    <p:extLst>
      <p:ext uri="{BB962C8B-B14F-4D97-AF65-F5344CB8AC3E}">
        <p14:creationId xmlns:p14="http://schemas.microsoft.com/office/powerpoint/2010/main" val="2093542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 konceptu</a:t>
            </a:r>
            <a:endParaRPr lang="cs-CZ" dirty="0"/>
          </a:p>
        </p:txBody>
      </p:sp>
      <p:sp>
        <p:nvSpPr>
          <p:cNvPr id="3" name="Zástupný symbol pro obsah 2"/>
          <p:cNvSpPr>
            <a:spLocks noGrp="1"/>
          </p:cNvSpPr>
          <p:nvPr>
            <p:ph idx="1"/>
          </p:nvPr>
        </p:nvSpPr>
        <p:spPr>
          <a:xfrm>
            <a:off x="838200" y="1743942"/>
            <a:ext cx="10515600" cy="4712276"/>
          </a:xfrm>
        </p:spPr>
        <p:txBody>
          <a:bodyPr>
            <a:normAutofit fontScale="62500" lnSpcReduction="20000"/>
          </a:bodyPr>
          <a:lstStyle/>
          <a:p>
            <a:r>
              <a:rPr lang="cs-CZ" sz="3800" dirty="0" smtClean="0"/>
              <a:t>Absence konceptu neumožňuje držet zvědavost pohromadě</a:t>
            </a:r>
            <a:r>
              <a:rPr lang="cs-CZ" b="1" i="1" dirty="0" smtClean="0"/>
              <a:t>.</a:t>
            </a:r>
          </a:p>
          <a:p>
            <a:endParaRPr lang="cs-CZ" b="1" i="1" dirty="0"/>
          </a:p>
          <a:p>
            <a:r>
              <a:rPr lang="cs-CZ" b="1" i="1" dirty="0" smtClean="0"/>
              <a:t>OBLAST </a:t>
            </a:r>
            <a:r>
              <a:rPr lang="cs-CZ" b="1" i="1" dirty="0"/>
              <a:t>ZÁJMU </a:t>
            </a:r>
            <a:endParaRPr lang="cs-CZ" i="1" dirty="0"/>
          </a:p>
          <a:p>
            <a:r>
              <a:rPr lang="cs-CZ" i="1" dirty="0"/>
              <a:t>Momentálně v rámci mé bakalářské práce přemýšlím nad tím, že bych chtěla můj výzkum provádět ve středisku výchovné péče, dětským domovem. Už jsem tam měla na střední dva týdny praxe, tak si myslím, že by neměl být problém, kdybych tam znovu chtěla být/dělat výzkum. Instituci jsem zatím ještě nekontaktovala, raději bych nejprve zpětnou vazbu. Tím, že by šlo o děti, nebo zatím nad tím tak přemýšlím, že bych výzkum směřovala směrem k dětem tam, tak vím, že výzkumy s dětmi nejsou úplně doporučovány, ale myslím si, že by mohlo být popřípadě zajímavé dělat výzkum i s pracovníky střediska. </a:t>
            </a:r>
          </a:p>
          <a:p>
            <a:r>
              <a:rPr lang="cs-CZ" i="1" dirty="0"/>
              <a:t>Tématu jsem se už v některých svých seminárních pracích věnovala, spíše sem se ale </a:t>
            </a:r>
            <a:r>
              <a:rPr lang="cs-CZ" b="1" i="1" dirty="0"/>
              <a:t>zaměřovala na odchod dětí z ústavní péče. </a:t>
            </a:r>
          </a:p>
          <a:p>
            <a:r>
              <a:rPr lang="cs-CZ" b="1" i="1" dirty="0"/>
              <a:t>Na co bych se konkrétně chtěla zaměřit/ co mě zatím napadá (okruhy)</a:t>
            </a:r>
            <a:endParaRPr lang="cs-CZ" i="1" dirty="0"/>
          </a:p>
          <a:p>
            <a:pPr lvl="0"/>
            <a:r>
              <a:rPr lang="cs-CZ" i="1" dirty="0">
                <a:solidFill>
                  <a:srgbClr val="FF0000"/>
                </a:solidFill>
              </a:rPr>
              <a:t>Identita </a:t>
            </a:r>
            <a:r>
              <a:rPr lang="cs-CZ" i="1" dirty="0"/>
              <a:t>dětí, jak děti definují samy sebe, vliv prostředí na jejich identitu…</a:t>
            </a:r>
          </a:p>
          <a:p>
            <a:pPr lvl="0"/>
            <a:r>
              <a:rPr lang="cs-CZ" i="1" dirty="0"/>
              <a:t>Role pedagogů a vychovatelů ve výchovných ústavech, </a:t>
            </a:r>
            <a:r>
              <a:rPr lang="cs-CZ" i="1" dirty="0">
                <a:solidFill>
                  <a:srgbClr val="FFC000"/>
                </a:solidFill>
              </a:rPr>
              <a:t>jejich přístup k práci</a:t>
            </a:r>
          </a:p>
          <a:p>
            <a:pPr lvl="0"/>
            <a:r>
              <a:rPr lang="cs-CZ" i="1" dirty="0">
                <a:solidFill>
                  <a:srgbClr val="00B050"/>
                </a:solidFill>
              </a:rPr>
              <a:t>Programy na podporu </a:t>
            </a:r>
            <a:r>
              <a:rPr lang="cs-CZ" i="1" dirty="0"/>
              <a:t>při odchodu dětí z péče, příprava na život po odchodu, spolupráce s dalšími institucemi</a:t>
            </a:r>
          </a:p>
          <a:p>
            <a:pPr lvl="0"/>
            <a:r>
              <a:rPr lang="cs-CZ" i="1" dirty="0">
                <a:solidFill>
                  <a:srgbClr val="7030A0"/>
                </a:solidFill>
              </a:rPr>
              <a:t>Hierarchie v ústavní péči, </a:t>
            </a:r>
          </a:p>
          <a:p>
            <a:endParaRPr lang="cs-CZ" dirty="0"/>
          </a:p>
        </p:txBody>
      </p:sp>
      <p:pic>
        <p:nvPicPr>
          <p:cNvPr id="6" name="Obrázek 5"/>
          <p:cNvPicPr>
            <a:picLocks noChangeAspect="1"/>
          </p:cNvPicPr>
          <p:nvPr/>
        </p:nvPicPr>
        <p:blipFill>
          <a:blip r:embed="rId2"/>
          <a:stretch>
            <a:fillRect/>
          </a:stretch>
        </p:blipFill>
        <p:spPr>
          <a:xfrm>
            <a:off x="9107055" y="5523263"/>
            <a:ext cx="1525146" cy="1142387"/>
          </a:xfrm>
          <a:prstGeom prst="rect">
            <a:avLst/>
          </a:prstGeom>
        </p:spPr>
      </p:pic>
      <p:pic>
        <p:nvPicPr>
          <p:cNvPr id="7" name="Obrázek 6"/>
          <p:cNvPicPr>
            <a:picLocks noChangeAspect="1"/>
          </p:cNvPicPr>
          <p:nvPr/>
        </p:nvPicPr>
        <p:blipFill>
          <a:blip r:embed="rId3"/>
          <a:stretch>
            <a:fillRect/>
          </a:stretch>
        </p:blipFill>
        <p:spPr>
          <a:xfrm>
            <a:off x="10745346" y="5114002"/>
            <a:ext cx="1216908" cy="1616303"/>
          </a:xfrm>
          <a:prstGeom prst="rect">
            <a:avLst/>
          </a:prstGeom>
        </p:spPr>
      </p:pic>
      <p:pic>
        <p:nvPicPr>
          <p:cNvPr id="8" name="Obrázek 7"/>
          <p:cNvPicPr>
            <a:picLocks noChangeAspect="1"/>
          </p:cNvPicPr>
          <p:nvPr/>
        </p:nvPicPr>
        <p:blipFill>
          <a:blip r:embed="rId4"/>
          <a:stretch>
            <a:fillRect/>
          </a:stretch>
        </p:blipFill>
        <p:spPr>
          <a:xfrm>
            <a:off x="8516685" y="0"/>
            <a:ext cx="3580983" cy="2382982"/>
          </a:xfrm>
          <a:prstGeom prst="rect">
            <a:avLst/>
          </a:prstGeom>
        </p:spPr>
      </p:pic>
      <p:sp>
        <p:nvSpPr>
          <p:cNvPr id="9" name="Obdélník 8"/>
          <p:cNvSpPr/>
          <p:nvPr/>
        </p:nvSpPr>
        <p:spPr>
          <a:xfrm>
            <a:off x="9679709" y="311871"/>
            <a:ext cx="1477818" cy="62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dotáhnout</a:t>
            </a:r>
            <a:endParaRPr lang="cs-CZ" dirty="0"/>
          </a:p>
        </p:txBody>
      </p:sp>
    </p:spTree>
    <p:extLst>
      <p:ext uri="{BB962C8B-B14F-4D97-AF65-F5344CB8AC3E}">
        <p14:creationId xmlns:p14="http://schemas.microsoft.com/office/powerpoint/2010/main" val="190325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 konceptu 2, pozor na jazyk</a:t>
            </a:r>
            <a:endParaRPr lang="cs-CZ" dirty="0"/>
          </a:p>
        </p:txBody>
      </p:sp>
      <p:sp>
        <p:nvSpPr>
          <p:cNvPr id="3" name="Zástupný symbol pro obsah 2"/>
          <p:cNvSpPr>
            <a:spLocks noGrp="1"/>
          </p:cNvSpPr>
          <p:nvPr>
            <p:ph idx="1"/>
          </p:nvPr>
        </p:nvSpPr>
        <p:spPr/>
        <p:txBody>
          <a:bodyPr>
            <a:normAutofit fontScale="47500" lnSpcReduction="20000"/>
          </a:bodyPr>
          <a:lstStyle/>
          <a:p>
            <a:r>
              <a:rPr lang="cs-CZ" dirty="0"/>
              <a:t>Terén: Raketová základna Bratronice</a:t>
            </a:r>
          </a:p>
          <a:p>
            <a:r>
              <a:rPr lang="cs-CZ" dirty="0"/>
              <a:t> </a:t>
            </a:r>
          </a:p>
          <a:p>
            <a:pPr lvl="0"/>
            <a:r>
              <a:rPr lang="cs-CZ" dirty="0"/>
              <a:t>Výzkum postapokalyptického světa</a:t>
            </a:r>
          </a:p>
          <a:p>
            <a:pPr lvl="0"/>
            <a:r>
              <a:rPr lang="cs-CZ" dirty="0"/>
              <a:t>Původně jsem uvažovala o propojení výzkumu s hudbou, pak mě ale vyloženě oslovila propracovaná vizuální stránka prostoru i účastníků</a:t>
            </a:r>
          </a:p>
          <a:p>
            <a:pPr lvl="0"/>
            <a:r>
              <a:rPr lang="cs-CZ" dirty="0"/>
              <a:t>Již jsem měla první schůzku s Oldřichem Poděbradským (v úterý 8. října)</a:t>
            </a:r>
          </a:p>
          <a:p>
            <a:pPr lvl="0"/>
            <a:r>
              <a:rPr lang="cs-CZ" dirty="0"/>
              <a:t>Velice jsem stála o to, aby mou práci vedl právě on, jelikož vím, že prostory Základny zná a mohl by mi udat směr, jakým se vydat</a:t>
            </a:r>
          </a:p>
          <a:p>
            <a:pPr lvl="0"/>
            <a:r>
              <a:rPr lang="cs-CZ" dirty="0"/>
              <a:t>Společně jsme se shodli na tom, že více než hudební stránka je na akcích na Základně důležitý právě onen vizuál, kostýmy, kulisy, prostory…</a:t>
            </a:r>
          </a:p>
          <a:p>
            <a:pPr lvl="0"/>
            <a:r>
              <a:rPr lang="cs-CZ" dirty="0"/>
              <a:t>Další věcí, která mě fascinuje a chtěla bych ji probádat, je potom motivace účastníků.</a:t>
            </a:r>
          </a:p>
          <a:p>
            <a:pPr lvl="0"/>
            <a:r>
              <a:rPr lang="cs-CZ" dirty="0"/>
              <a:t>Proto mi O. Poděbradský navrhl, abychom si domluvili společnou konzultaci s panem Heřmanským, jelikož právě on se zajímá u nás nejvíce o subkultury, a probrali s ním, jestli by mi mohl pomoci při výběru vhodné literatury atd. popřípadě jestli by mi celou práci nevedl. Jinak O. Poděbradský mi řekl, že by mi práci vést mohl, jen nemá tolik v malíku právě vhodnou literaturu a podklady, jelikož se zajímá spíše o hudební výzkumy</a:t>
            </a:r>
          </a:p>
          <a:p>
            <a:pPr lvl="0"/>
            <a:r>
              <a:rPr lang="cs-CZ" dirty="0"/>
              <a:t>Teď mám tedy v plánu ozvat se M. Heřmanskému a uvidím, co z konzultace vzejde.</a:t>
            </a:r>
          </a:p>
          <a:p>
            <a:pPr lvl="0"/>
            <a:r>
              <a:rPr lang="cs-CZ" dirty="0"/>
              <a:t>Na Základně v Bratronicích jsem osobně byla pouze jednou – a to jako výpomoc ve </a:t>
            </a:r>
            <a:r>
              <a:rPr lang="cs-CZ" dirty="0" err="1"/>
              <a:t>Pho</a:t>
            </a:r>
            <a:r>
              <a:rPr lang="cs-CZ" dirty="0"/>
              <a:t> stánku – čili se považuji rozhodně za outsidera</a:t>
            </a:r>
          </a:p>
          <a:p>
            <a:pPr lvl="0"/>
            <a:r>
              <a:rPr lang="cs-CZ" dirty="0"/>
              <a:t>Zároveň ale můj bratr je zde v Radě – což znamená, že je mezi těmi nejdůležitějšími tam, což by mi mohlo pomoci k tomu se dostat k lidem, kteří pro můj výzkum budou podstatní.</a:t>
            </a:r>
          </a:p>
          <a:p>
            <a:endParaRPr lang="cs-CZ" dirty="0"/>
          </a:p>
        </p:txBody>
      </p:sp>
      <p:pic>
        <p:nvPicPr>
          <p:cNvPr id="4" name="Obrázek 3"/>
          <p:cNvPicPr>
            <a:picLocks noChangeAspect="1"/>
          </p:cNvPicPr>
          <p:nvPr/>
        </p:nvPicPr>
        <p:blipFill>
          <a:blip r:embed="rId2"/>
          <a:stretch>
            <a:fillRect/>
          </a:stretch>
        </p:blipFill>
        <p:spPr>
          <a:xfrm>
            <a:off x="8516685" y="0"/>
            <a:ext cx="3580983" cy="2382982"/>
          </a:xfrm>
          <a:prstGeom prst="rect">
            <a:avLst/>
          </a:prstGeom>
        </p:spPr>
      </p:pic>
    </p:spTree>
    <p:extLst>
      <p:ext uri="{BB962C8B-B14F-4D97-AF65-F5344CB8AC3E}">
        <p14:creationId xmlns:p14="http://schemas.microsoft.com/office/powerpoint/2010/main" val="13617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Sociální realita x antropologický problém</a:t>
            </a:r>
            <a:endParaRPr lang="cs-CZ" dirty="0"/>
          </a:p>
        </p:txBody>
      </p:sp>
      <p:sp>
        <p:nvSpPr>
          <p:cNvPr id="3" name="Zástupný symbol pro obsah 2"/>
          <p:cNvSpPr>
            <a:spLocks noGrp="1"/>
          </p:cNvSpPr>
          <p:nvPr>
            <p:ph idx="1"/>
          </p:nvPr>
        </p:nvSpPr>
        <p:spPr/>
        <p:txBody>
          <a:bodyPr/>
          <a:lstStyle/>
          <a:p>
            <a:r>
              <a:rPr lang="cs-CZ" dirty="0" smtClean="0"/>
              <a:t>Čemu chci porozumět, co chci rozvíjet</a:t>
            </a:r>
          </a:p>
          <a:p>
            <a:endParaRPr lang="cs-CZ" dirty="0"/>
          </a:p>
          <a:p>
            <a:r>
              <a:rPr lang="cs-CZ" dirty="0" smtClean="0"/>
              <a:t>Procesu odchodu z ústavní péče x budování identity člověka </a:t>
            </a:r>
            <a:r>
              <a:rPr lang="cs-CZ" dirty="0" smtClean="0"/>
              <a:t>odcházejícího </a:t>
            </a:r>
            <a:r>
              <a:rPr lang="cs-CZ" dirty="0" smtClean="0"/>
              <a:t>z ústavní péče</a:t>
            </a:r>
          </a:p>
          <a:p>
            <a:r>
              <a:rPr lang="cs-CZ" dirty="0" smtClean="0"/>
              <a:t>Aktérství hudby x jak hudba se spolupodílí na sociální realitě klubu</a:t>
            </a:r>
          </a:p>
          <a:p>
            <a:endParaRPr lang="cs-CZ" dirty="0"/>
          </a:p>
        </p:txBody>
      </p:sp>
      <p:pic>
        <p:nvPicPr>
          <p:cNvPr id="5" name="Obrázek 4"/>
          <p:cNvPicPr>
            <a:picLocks noChangeAspect="1"/>
          </p:cNvPicPr>
          <p:nvPr/>
        </p:nvPicPr>
        <p:blipFill>
          <a:blip r:embed="rId2"/>
          <a:stretch>
            <a:fillRect/>
          </a:stretch>
        </p:blipFill>
        <p:spPr>
          <a:xfrm>
            <a:off x="6765419" y="4442547"/>
            <a:ext cx="4906026" cy="2281526"/>
          </a:xfrm>
          <a:prstGeom prst="rect">
            <a:avLst/>
          </a:prstGeom>
        </p:spPr>
      </p:pic>
    </p:spTree>
    <p:extLst>
      <p:ext uri="{BB962C8B-B14F-4D97-AF65-F5344CB8AC3E}">
        <p14:creationId xmlns:p14="http://schemas.microsoft.com/office/powerpoint/2010/main" val="37400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antropologa/bakalářské práce</a:t>
            </a:r>
          </a:p>
        </p:txBody>
      </p:sp>
      <p:sp>
        <p:nvSpPr>
          <p:cNvPr id="3" name="Zástupný symbol pro obsah 2"/>
          <p:cNvSpPr>
            <a:spLocks noGrp="1"/>
          </p:cNvSpPr>
          <p:nvPr>
            <p:ph idx="1"/>
          </p:nvPr>
        </p:nvSpPr>
        <p:spPr/>
        <p:txBody>
          <a:bodyPr>
            <a:normAutofit fontScale="77500" lnSpcReduction="20000"/>
          </a:bodyPr>
          <a:lstStyle/>
          <a:p>
            <a:r>
              <a:rPr lang="cs-CZ" dirty="0"/>
              <a:t>Porozumět sociální realitě</a:t>
            </a:r>
          </a:p>
          <a:p>
            <a:r>
              <a:rPr lang="cs-CZ" dirty="0"/>
              <a:t>Dokázat ji popsat a interpretovat (antropologie = věda deskriptivní a </a:t>
            </a:r>
            <a:r>
              <a:rPr lang="cs-CZ" dirty="0" err="1"/>
              <a:t>interpretativní</a:t>
            </a:r>
            <a:r>
              <a:rPr lang="cs-CZ" dirty="0"/>
              <a:t>)</a:t>
            </a:r>
          </a:p>
          <a:p>
            <a:pPr lvl="1"/>
            <a:r>
              <a:rPr lang="cs-CZ" dirty="0"/>
              <a:t>Interpretovat ≠ hodnotit !!! (jak na úrovni výzkumných otázek, tak výsledků výzkumu) </a:t>
            </a:r>
          </a:p>
          <a:p>
            <a:endParaRPr lang="cs-CZ" dirty="0"/>
          </a:p>
          <a:p>
            <a:r>
              <a:rPr lang="cs-CZ" dirty="0"/>
              <a:t>Co je sociální realita, které chci porozumět?</a:t>
            </a:r>
          </a:p>
          <a:p>
            <a:r>
              <a:rPr lang="cs-CZ" dirty="0"/>
              <a:t>Resp. kde ji antropolog hledá/kam ji umisťuje?</a:t>
            </a:r>
          </a:p>
          <a:p>
            <a:pPr marL="0" indent="0">
              <a:buNone/>
            </a:pPr>
            <a:r>
              <a:rPr lang="cs-CZ" dirty="0"/>
              <a:t>= realita je vše kolem nás, ale výzkumník si vybírá</a:t>
            </a:r>
          </a:p>
          <a:p>
            <a:pPr marL="0" indent="0">
              <a:buNone/>
            </a:pPr>
            <a:r>
              <a:rPr lang="cs-CZ" dirty="0"/>
              <a:t>= natáčí úhel pohledu</a:t>
            </a:r>
          </a:p>
          <a:p>
            <a:pPr marL="0" indent="0">
              <a:buNone/>
            </a:pPr>
            <a:endParaRPr lang="cs-CZ" dirty="0"/>
          </a:p>
          <a:p>
            <a:pPr marL="0" indent="0">
              <a:buNone/>
            </a:pPr>
            <a:r>
              <a:rPr lang="cs-CZ" dirty="0"/>
              <a:t>„jak různé mohou </a:t>
            </a:r>
            <a:r>
              <a:rPr lang="cs-CZ" b="1" dirty="0">
                <a:solidFill>
                  <a:srgbClr val="FF0000"/>
                </a:solidFill>
              </a:rPr>
              <a:t>být</a:t>
            </a:r>
            <a:r>
              <a:rPr lang="cs-CZ" dirty="0"/>
              <a:t> naše životy“ x </a:t>
            </a:r>
          </a:p>
          <a:p>
            <a:pPr marL="0" indent="0">
              <a:buNone/>
            </a:pPr>
            <a:r>
              <a:rPr lang="cs-CZ" dirty="0"/>
              <a:t>„jak různé může </a:t>
            </a:r>
            <a:r>
              <a:rPr lang="cs-CZ" b="1" dirty="0">
                <a:solidFill>
                  <a:srgbClr val="FF0000"/>
                </a:solidFill>
              </a:rPr>
              <a:t>být rozumění </a:t>
            </a:r>
            <a:r>
              <a:rPr lang="cs-CZ" dirty="0"/>
              <a:t>našim životům“ (s. 259)</a:t>
            </a:r>
          </a:p>
          <a:p>
            <a:pPr marL="0" indent="0">
              <a:buNone/>
            </a:pPr>
            <a:r>
              <a:rPr lang="cs-CZ" dirty="0">
                <a:solidFill>
                  <a:srgbClr val="FF0000"/>
                </a:solidFill>
              </a:rPr>
              <a:t>Ono porozumění ale není triviální, není hodnotící x analytické, reflexivní, holistické…</a:t>
            </a:r>
          </a:p>
        </p:txBody>
      </p:sp>
    </p:spTree>
    <p:extLst>
      <p:ext uri="{BB962C8B-B14F-4D97-AF65-F5344CB8AC3E}">
        <p14:creationId xmlns:p14="http://schemas.microsoft.com/office/powerpoint/2010/main" val="1156504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Vyčerpanost tématu</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Už mnohokrát řešeno, bez potenciálu přinést něco nové</a:t>
            </a:r>
          </a:p>
          <a:p>
            <a:r>
              <a:rPr lang="cs-CZ" dirty="0" smtClean="0"/>
              <a:t>Pochopitelné, dané malou zběhlostí v oboru</a:t>
            </a:r>
          </a:p>
          <a:p>
            <a:endParaRPr lang="cs-CZ" dirty="0"/>
          </a:p>
          <a:p>
            <a:r>
              <a:rPr lang="cs-CZ" i="1" dirty="0"/>
              <a:t>Rád bych zkoumal </a:t>
            </a:r>
            <a:r>
              <a:rPr lang="cs-CZ" b="1" i="1" dirty="0"/>
              <a:t>česko-slovenskou </a:t>
            </a:r>
            <a:r>
              <a:rPr lang="cs-CZ" b="1" i="1" dirty="0" err="1"/>
              <a:t>esportovou</a:t>
            </a:r>
            <a:r>
              <a:rPr lang="cs-CZ" b="1" i="1" dirty="0"/>
              <a:t> komunitu poloprofesionálních hráčů ve hře </a:t>
            </a:r>
            <a:r>
              <a:rPr lang="cs-CZ" b="1" i="1" dirty="0" err="1"/>
              <a:t>Clash</a:t>
            </a:r>
            <a:r>
              <a:rPr lang="cs-CZ" b="1" i="1" dirty="0"/>
              <a:t> </a:t>
            </a:r>
            <a:r>
              <a:rPr lang="cs-CZ" b="1" i="1" dirty="0" err="1"/>
              <a:t>Royale</a:t>
            </a:r>
            <a:r>
              <a:rPr lang="cs-CZ" b="1" i="1" dirty="0"/>
              <a:t> </a:t>
            </a:r>
            <a:r>
              <a:rPr lang="cs-CZ" i="1" dirty="0"/>
              <a:t>(první mobilní hra, která byla průkopníkem kompetitivního hraní na scéně a zároveň první mobilní hrou, která dostala své místo na turnajích v CZ/SK). </a:t>
            </a:r>
          </a:p>
          <a:p>
            <a:r>
              <a:rPr lang="cs-CZ" b="1" i="1" dirty="0"/>
              <a:t>Mou motivací je</a:t>
            </a:r>
            <a:r>
              <a:rPr lang="cs-CZ" i="1" dirty="0"/>
              <a:t>, že </a:t>
            </a:r>
            <a:r>
              <a:rPr lang="cs-CZ" b="1" i="1" dirty="0"/>
              <a:t>jsem byl</a:t>
            </a:r>
            <a:r>
              <a:rPr lang="cs-CZ" i="1" dirty="0"/>
              <a:t> sám chvíli </a:t>
            </a:r>
            <a:r>
              <a:rPr lang="cs-CZ" b="1" i="1" dirty="0"/>
              <a:t>součástí této komunity</a:t>
            </a:r>
            <a:r>
              <a:rPr lang="cs-CZ" i="1" dirty="0"/>
              <a:t> a mám velké množství kontaktů (i několik </a:t>
            </a:r>
            <a:r>
              <a:rPr lang="cs-CZ" i="1" dirty="0" err="1"/>
              <a:t>předdomluvených</a:t>
            </a:r>
            <a:r>
              <a:rPr lang="cs-CZ" i="1" dirty="0"/>
              <a:t> respondentů k rozhovorům), avšak má participace v komunitě nebyla natolik velká, aby tím byl výzkum negativně ovlivněn.</a:t>
            </a:r>
          </a:p>
          <a:p>
            <a:r>
              <a:rPr lang="cs-CZ" i="1" dirty="0"/>
              <a:t>Rád bych zkoumal tuto skupinu poloprofesionálních hráčů a jejich zpětné vztahování se ke hře. Vím, že část komunity u hry stále zůstala a hraje ji kompetitivně v zahraničí, někdo jí hraje už jen občas pro zábavu, jiní jí nehrají vůbec a část využila strategie a zkušenosti z této hry, aby začali hrát kompetitivně jiné hry, ve kterých se jim doteď daří.</a:t>
            </a:r>
          </a:p>
          <a:p>
            <a:r>
              <a:rPr lang="cs-CZ" i="1" dirty="0"/>
              <a:t>Napadlo mě zkoumat </a:t>
            </a:r>
            <a:r>
              <a:rPr lang="cs-CZ" b="1" i="1" dirty="0"/>
              <a:t>Identitu hráče </a:t>
            </a:r>
            <a:r>
              <a:rPr lang="cs-CZ" i="1" dirty="0"/>
              <a:t>(osobní a herní identita)</a:t>
            </a:r>
            <a:r>
              <a:rPr lang="cs-CZ" b="1" i="1" dirty="0"/>
              <a:t>, čas </a:t>
            </a:r>
            <a:r>
              <a:rPr lang="cs-CZ" i="1" dirty="0"/>
              <a:t>(nostalgie, věk hráčů?), </a:t>
            </a:r>
            <a:r>
              <a:rPr lang="cs-CZ" b="1" i="1" dirty="0"/>
              <a:t>herní komunita a sociální vazby </a:t>
            </a:r>
            <a:r>
              <a:rPr lang="cs-CZ" i="1" dirty="0"/>
              <a:t>(virtuální přátelství, využívání získaných kontaktů, hra jako útěk od reality?), </a:t>
            </a:r>
            <a:r>
              <a:rPr lang="cs-CZ" b="1" i="1" dirty="0"/>
              <a:t>vliv </a:t>
            </a:r>
            <a:r>
              <a:rPr lang="cs-CZ" b="1" i="1" dirty="0" err="1"/>
              <a:t>esportu</a:t>
            </a:r>
            <a:r>
              <a:rPr lang="cs-CZ" b="1" i="1" dirty="0"/>
              <a:t> na jejich budoucnost</a:t>
            </a:r>
            <a:r>
              <a:rPr lang="cs-CZ" i="1" dirty="0"/>
              <a:t> (jestli hrají dále hry nebo jim to pomohlo k transformaci osoby), ale toto jsou jen nápady, které dost pravděpodobně pozměním </a:t>
            </a:r>
            <a:r>
              <a:rPr lang="cs-CZ" dirty="0"/>
              <a:t>podle přečtené literatury</a:t>
            </a:r>
            <a:r>
              <a:rPr lang="cs-CZ" i="1" dirty="0"/>
              <a:t>.</a:t>
            </a:r>
          </a:p>
          <a:p>
            <a:endParaRPr lang="cs-CZ" dirty="0"/>
          </a:p>
        </p:txBody>
      </p:sp>
    </p:spTree>
    <p:extLst>
      <p:ext uri="{BB962C8B-B14F-4D97-AF65-F5344CB8AC3E}">
        <p14:creationId xmlns:p14="http://schemas.microsoft.com/office/powerpoint/2010/main" val="193934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Není jasné, co je předmětem zájmu</a:t>
            </a:r>
            <a:endParaRPr lang="cs-CZ" dirty="0"/>
          </a:p>
        </p:txBody>
      </p:sp>
      <p:sp>
        <p:nvSpPr>
          <p:cNvPr id="3" name="Zástupný symbol pro obsah 2"/>
          <p:cNvSpPr>
            <a:spLocks noGrp="1"/>
          </p:cNvSpPr>
          <p:nvPr>
            <p:ph idx="1"/>
          </p:nvPr>
        </p:nvSpPr>
        <p:spPr/>
        <p:txBody>
          <a:bodyPr>
            <a:normAutofit fontScale="62500" lnSpcReduction="20000"/>
          </a:bodyPr>
          <a:lstStyle/>
          <a:p>
            <a:r>
              <a:rPr lang="cs-CZ" i="1" dirty="0"/>
              <a:t>Pro bakalářský překlad jsem si zvolila knihu Davida F. </a:t>
            </a:r>
            <a:r>
              <a:rPr lang="cs-CZ" i="1" dirty="0" err="1"/>
              <a:t>Lancyho</a:t>
            </a:r>
            <a:r>
              <a:rPr lang="cs-CZ" i="1" dirty="0"/>
              <a:t> </a:t>
            </a:r>
            <a:r>
              <a:rPr lang="cs-CZ" i="1" dirty="0" err="1"/>
              <a:t>Raising</a:t>
            </a:r>
            <a:r>
              <a:rPr lang="cs-CZ" i="1" dirty="0"/>
              <a:t> </a:t>
            </a:r>
            <a:r>
              <a:rPr lang="cs-CZ" i="1" dirty="0" err="1"/>
              <a:t>children</a:t>
            </a:r>
            <a:r>
              <a:rPr lang="cs-CZ" i="1" dirty="0"/>
              <a:t>, </a:t>
            </a:r>
            <a:r>
              <a:rPr lang="cs-CZ" i="1" dirty="0" err="1"/>
              <a:t>surprising</a:t>
            </a:r>
            <a:r>
              <a:rPr lang="cs-CZ" i="1" dirty="0"/>
              <a:t> </a:t>
            </a:r>
            <a:r>
              <a:rPr lang="cs-CZ" i="1" dirty="0" err="1"/>
              <a:t>insights</a:t>
            </a:r>
            <a:r>
              <a:rPr lang="cs-CZ" i="1" dirty="0"/>
              <a:t> </a:t>
            </a:r>
            <a:r>
              <a:rPr lang="cs-CZ" i="1" dirty="0" err="1"/>
              <a:t>from</a:t>
            </a:r>
            <a:r>
              <a:rPr lang="cs-CZ" i="1" dirty="0"/>
              <a:t> </a:t>
            </a:r>
            <a:r>
              <a:rPr lang="cs-CZ" i="1" dirty="0" err="1"/>
              <a:t>other</a:t>
            </a:r>
            <a:r>
              <a:rPr lang="cs-CZ" i="1" dirty="0"/>
              <a:t> </a:t>
            </a:r>
            <a:r>
              <a:rPr lang="cs-CZ" i="1" dirty="0" err="1"/>
              <a:t>cultures</a:t>
            </a:r>
            <a:r>
              <a:rPr lang="cs-CZ" i="1" dirty="0"/>
              <a:t>. Autor v knize popisuje rozdíl v přístupu k nejmladší generaci, který je patrný v porovnání současných západních společností a těch agrárních a historických. Tento rozdíl vyobrazuje v termínech </a:t>
            </a:r>
            <a:r>
              <a:rPr lang="cs-CZ" i="1" dirty="0" err="1"/>
              <a:t>neontokracie</a:t>
            </a:r>
            <a:r>
              <a:rPr lang="cs-CZ" i="1" dirty="0"/>
              <a:t> vs. gerontokracie. Pojem </a:t>
            </a:r>
            <a:r>
              <a:rPr lang="cs-CZ" i="1" dirty="0" err="1"/>
              <a:t>neontokracie</a:t>
            </a:r>
            <a:r>
              <a:rPr lang="cs-CZ" i="1" dirty="0"/>
              <a:t> můžeme chápat jako postavení nejmladší generace na vrchol společnosti co do váženosti a péče. Z toho i z mé osobní zkušenosti vycházejí moje úvahy o tématu pro bakalářskou práci. Vzhledem k tomu, že nejstarší generace v naší společnosti pravděpodobně prožila tento posun od gerontokracie k </a:t>
            </a:r>
            <a:r>
              <a:rPr lang="cs-CZ" i="1" dirty="0" err="1"/>
              <a:t>neontokracii</a:t>
            </a:r>
            <a:r>
              <a:rPr lang="cs-CZ" i="1" dirty="0"/>
              <a:t>, ráda bych uskutečnila rozhovory právě s nimi a chtěla bych sledovat tato témata</a:t>
            </a:r>
            <a:r>
              <a:rPr lang="cs-CZ" i="1" dirty="0" smtClean="0"/>
              <a:t>:</a:t>
            </a:r>
          </a:p>
          <a:p>
            <a:endParaRPr lang="cs-CZ" i="1" dirty="0"/>
          </a:p>
          <a:p>
            <a:pPr lvl="0">
              <a:spcBef>
                <a:spcPts val="300"/>
              </a:spcBef>
            </a:pPr>
            <a:r>
              <a:rPr lang="cs-CZ" sz="2500" i="1" dirty="0"/>
              <a:t>Jak byli prarodiče vychováváni, zda následně sledovali výchovný model svých rodičů při výchově vlastních dětí?</a:t>
            </a:r>
          </a:p>
          <a:p>
            <a:pPr lvl="0">
              <a:spcBef>
                <a:spcPts val="300"/>
              </a:spcBef>
            </a:pPr>
            <a:r>
              <a:rPr lang="cs-CZ" sz="2500" i="1" dirty="0"/>
              <a:t>Zda jejich děti sledují ten samý model?</a:t>
            </a:r>
          </a:p>
          <a:p>
            <a:pPr lvl="0">
              <a:spcBef>
                <a:spcPts val="300"/>
              </a:spcBef>
            </a:pPr>
            <a:r>
              <a:rPr lang="cs-CZ" sz="2500" i="1" dirty="0"/>
              <a:t>Pokud ne, jak to prarodiče vnímají a zda to přináší neshody?</a:t>
            </a:r>
          </a:p>
          <a:p>
            <a:pPr lvl="0">
              <a:spcBef>
                <a:spcPts val="300"/>
              </a:spcBef>
            </a:pPr>
            <a:r>
              <a:rPr lang="cs-CZ" sz="2500" i="1" dirty="0"/>
              <a:t>Jakým způsobem je vyjednávána následná výchova, pokud prarodiče tráví čas vnoučaty?</a:t>
            </a:r>
          </a:p>
          <a:p>
            <a:pPr lvl="0">
              <a:spcBef>
                <a:spcPts val="300"/>
              </a:spcBef>
            </a:pPr>
            <a:r>
              <a:rPr lang="cs-CZ" sz="2500" i="1" dirty="0"/>
              <a:t>Dá se vysledovat, zda je odlišná výchova vnoučat podlehnutím trendům, nebo je to způsobeno ztrátou důvěry v tradiční výchovné metody?</a:t>
            </a:r>
          </a:p>
          <a:p>
            <a:pPr lvl="0">
              <a:spcBef>
                <a:spcPts val="300"/>
              </a:spcBef>
            </a:pPr>
            <a:r>
              <a:rPr lang="cs-CZ" sz="2500" i="1" dirty="0"/>
              <a:t>Dají se vysledovat i případné genderové odlišnosti – zda např. k babičkám proniká </a:t>
            </a:r>
            <a:r>
              <a:rPr lang="cs-CZ" sz="2500" i="1" dirty="0" err="1"/>
              <a:t>neontokracie</a:t>
            </a:r>
            <a:r>
              <a:rPr lang="cs-CZ" sz="2500" i="1" dirty="0"/>
              <a:t> snáz?</a:t>
            </a:r>
          </a:p>
          <a:p>
            <a:r>
              <a:rPr lang="cs-CZ" i="1" dirty="0"/>
              <a:t> </a:t>
            </a:r>
          </a:p>
          <a:p>
            <a:r>
              <a:rPr lang="cs-CZ" i="1" dirty="0"/>
              <a:t>Jako vedoucího </a:t>
            </a:r>
            <a:r>
              <a:rPr lang="cs-CZ" i="1" dirty="0" err="1"/>
              <a:t>bc</a:t>
            </a:r>
            <a:r>
              <a:rPr lang="cs-CZ" i="1" dirty="0"/>
              <a:t> práce bych ráda oslovila paní doktorku Ezzeddine, paní doktorku Bittnerovou či paní docentku </a:t>
            </a:r>
            <a:r>
              <a:rPr lang="cs-CZ" i="1" dirty="0" err="1"/>
              <a:t>Jakobukovou</a:t>
            </a:r>
            <a:r>
              <a:rPr lang="cs-CZ" i="1" dirty="0"/>
              <a:t> Budilovou.</a:t>
            </a:r>
          </a:p>
          <a:p>
            <a:endParaRPr lang="cs-CZ" i="1" dirty="0"/>
          </a:p>
        </p:txBody>
      </p:sp>
      <p:pic>
        <p:nvPicPr>
          <p:cNvPr id="5" name="Obrázek 4"/>
          <p:cNvPicPr>
            <a:picLocks noChangeAspect="1"/>
          </p:cNvPicPr>
          <p:nvPr/>
        </p:nvPicPr>
        <p:blipFill>
          <a:blip r:embed="rId2"/>
          <a:stretch>
            <a:fillRect/>
          </a:stretch>
        </p:blipFill>
        <p:spPr>
          <a:xfrm>
            <a:off x="11013193" y="3942701"/>
            <a:ext cx="1216908" cy="1616303"/>
          </a:xfrm>
          <a:prstGeom prst="rect">
            <a:avLst/>
          </a:prstGeom>
        </p:spPr>
      </p:pic>
      <p:pic>
        <p:nvPicPr>
          <p:cNvPr id="6" name="Obrázek 5"/>
          <p:cNvPicPr>
            <a:picLocks noChangeAspect="1"/>
          </p:cNvPicPr>
          <p:nvPr/>
        </p:nvPicPr>
        <p:blipFill>
          <a:blip r:embed="rId3"/>
          <a:stretch>
            <a:fillRect/>
          </a:stretch>
        </p:blipFill>
        <p:spPr>
          <a:xfrm>
            <a:off x="9384855" y="5863206"/>
            <a:ext cx="2577390" cy="897387"/>
          </a:xfrm>
          <a:prstGeom prst="rect">
            <a:avLst/>
          </a:prstGeom>
        </p:spPr>
      </p:pic>
      <p:pic>
        <p:nvPicPr>
          <p:cNvPr id="7" name="Picture 12" descr="Trychtýř plastový 14cm - Barva: Červený trychtýř :: www.nemeckadrogerie.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3903" y="2886344"/>
            <a:ext cx="1027575" cy="873353"/>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10557164" y="471055"/>
            <a:ext cx="1330036"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dotáhnout</a:t>
            </a:r>
            <a:endParaRPr lang="cs-CZ" dirty="0"/>
          </a:p>
        </p:txBody>
      </p:sp>
    </p:spTree>
    <p:extLst>
      <p:ext uri="{BB962C8B-B14F-4D97-AF65-F5344CB8AC3E}">
        <p14:creationId xmlns:p14="http://schemas.microsoft.com/office/powerpoint/2010/main" val="3523873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Deskripce x interpretace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 </a:t>
            </a:r>
            <a:r>
              <a:rPr lang="cs-CZ" dirty="0" smtClean="0"/>
              <a:t>v textu třeba odlišit</a:t>
            </a:r>
          </a:p>
          <a:p>
            <a:r>
              <a:rPr lang="cs-CZ" dirty="0" smtClean="0"/>
              <a:t>Různé koncepty trochu identifikovány ale hodí se daný koncept pro porozumění sociální realitě? </a:t>
            </a:r>
            <a:endParaRPr lang="cs-CZ" dirty="0"/>
          </a:p>
          <a:p>
            <a:r>
              <a:rPr lang="cs-CZ" i="1" dirty="0" smtClean="0"/>
              <a:t>Ve </a:t>
            </a:r>
            <a:r>
              <a:rPr lang="cs-CZ" i="1" dirty="0"/>
              <a:t>své bakalářské práci bych se ráda zaměřila na terénní výzkum komunity návštěvníků malého fitness centra na maloměstě v podhůří Jeseníků. V rámci své práce bych směřovala buď </a:t>
            </a:r>
            <a:r>
              <a:rPr lang="cs-CZ" b="1" i="1" dirty="0">
                <a:solidFill>
                  <a:srgbClr val="00B050"/>
                </a:solidFill>
              </a:rPr>
              <a:t>k otázce životního stylu fitness subkultury </a:t>
            </a:r>
            <a:r>
              <a:rPr lang="cs-CZ" i="1" dirty="0"/>
              <a:t>nebo </a:t>
            </a:r>
            <a:r>
              <a:rPr lang="cs-CZ" i="1" dirty="0">
                <a:solidFill>
                  <a:srgbClr val="00B050"/>
                </a:solidFill>
              </a:rPr>
              <a:t>ke konstrukci identity návštěvníka posilovny</a:t>
            </a:r>
            <a:r>
              <a:rPr lang="cs-CZ" i="1" dirty="0">
                <a:solidFill>
                  <a:srgbClr val="00B0F0"/>
                </a:solidFill>
              </a:rPr>
              <a:t>. </a:t>
            </a:r>
            <a:r>
              <a:rPr lang="cs-CZ" i="1" dirty="0"/>
              <a:t>Dále mě také zajímá, jaká se v rámci daného </a:t>
            </a:r>
            <a:r>
              <a:rPr lang="cs-CZ" i="1" dirty="0">
                <a:solidFill>
                  <a:srgbClr val="00B0F0"/>
                </a:solidFill>
              </a:rPr>
              <a:t>místa tvoří komunita; jaké jsou motivace a vztahy mezi členy; genderové rozlišení ve cvičeních atd</a:t>
            </a:r>
            <a:r>
              <a:rPr lang="cs-CZ" i="1" dirty="0"/>
              <a:t>. Jako </a:t>
            </a:r>
            <a:r>
              <a:rPr lang="cs-CZ" b="1" i="1" dirty="0">
                <a:solidFill>
                  <a:srgbClr val="C00000"/>
                </a:solidFill>
              </a:rPr>
              <a:t>epistemologicko-metodologický přístup bych ráda použila etnografii </a:t>
            </a:r>
            <a:r>
              <a:rPr lang="cs-CZ" i="1" dirty="0"/>
              <a:t>(+ zúčastněné pozorování; v některých případech využít </a:t>
            </a:r>
            <a:r>
              <a:rPr lang="cs-CZ" i="1" dirty="0" err="1"/>
              <a:t>polostrukturované</a:t>
            </a:r>
            <a:r>
              <a:rPr lang="cs-CZ" i="1" dirty="0"/>
              <a:t> rozhovory). </a:t>
            </a:r>
            <a:endParaRPr lang="cs-CZ" i="1" dirty="0" smtClean="0"/>
          </a:p>
          <a:p>
            <a:r>
              <a:rPr lang="cs-CZ" b="1" dirty="0" smtClean="0"/>
              <a:t>Halbich, tělo </a:t>
            </a:r>
            <a:endParaRPr lang="cs-CZ" b="1" dirty="0"/>
          </a:p>
        </p:txBody>
      </p:sp>
      <p:pic>
        <p:nvPicPr>
          <p:cNvPr id="4" name="Obrázek 3"/>
          <p:cNvPicPr>
            <a:picLocks noChangeAspect="1"/>
          </p:cNvPicPr>
          <p:nvPr/>
        </p:nvPicPr>
        <p:blipFill>
          <a:blip r:embed="rId2"/>
          <a:stretch>
            <a:fillRect/>
          </a:stretch>
        </p:blipFill>
        <p:spPr>
          <a:xfrm>
            <a:off x="10975092" y="5183189"/>
            <a:ext cx="1216908" cy="1616303"/>
          </a:xfrm>
          <a:prstGeom prst="rect">
            <a:avLst/>
          </a:prstGeom>
        </p:spPr>
      </p:pic>
      <p:pic>
        <p:nvPicPr>
          <p:cNvPr id="5" name="Obrázek 4"/>
          <p:cNvPicPr>
            <a:picLocks noChangeAspect="1"/>
          </p:cNvPicPr>
          <p:nvPr/>
        </p:nvPicPr>
        <p:blipFill>
          <a:blip r:embed="rId3"/>
          <a:stretch>
            <a:fillRect/>
          </a:stretch>
        </p:blipFill>
        <p:spPr>
          <a:xfrm>
            <a:off x="9513455" y="5838086"/>
            <a:ext cx="1283526" cy="961406"/>
          </a:xfrm>
          <a:prstGeom prst="rect">
            <a:avLst/>
          </a:prstGeom>
        </p:spPr>
      </p:pic>
      <p:pic>
        <p:nvPicPr>
          <p:cNvPr id="6" name="Obrázek 5"/>
          <p:cNvPicPr>
            <a:picLocks noChangeAspect="1"/>
          </p:cNvPicPr>
          <p:nvPr/>
        </p:nvPicPr>
        <p:blipFill>
          <a:blip r:embed="rId4"/>
          <a:stretch>
            <a:fillRect/>
          </a:stretch>
        </p:blipFill>
        <p:spPr>
          <a:xfrm>
            <a:off x="11168490" y="3422123"/>
            <a:ext cx="1023510" cy="1459046"/>
          </a:xfrm>
          <a:prstGeom prst="rect">
            <a:avLst/>
          </a:prstGeom>
        </p:spPr>
      </p:pic>
      <p:sp>
        <p:nvSpPr>
          <p:cNvPr id="7" name="Obdélník 6"/>
          <p:cNvSpPr/>
          <p:nvPr/>
        </p:nvSpPr>
        <p:spPr>
          <a:xfrm>
            <a:off x="10557164" y="471055"/>
            <a:ext cx="1330036"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dotáhnout</a:t>
            </a:r>
            <a:endParaRPr lang="cs-CZ" dirty="0"/>
          </a:p>
        </p:txBody>
      </p:sp>
    </p:spTree>
    <p:extLst>
      <p:ext uri="{BB962C8B-B14F-4D97-AF65-F5344CB8AC3E}">
        <p14:creationId xmlns:p14="http://schemas.microsoft.com/office/powerpoint/2010/main" val="255142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10959525" cy="1325563"/>
          </a:xfrm>
        </p:spPr>
        <p:txBody>
          <a:bodyPr/>
          <a:lstStyle/>
          <a:p>
            <a:r>
              <a:rPr lang="cs-CZ" dirty="0" smtClean="0"/>
              <a:t>Chybí terén – </a:t>
            </a:r>
            <a:r>
              <a:rPr lang="cs-CZ" sz="2400" dirty="0" smtClean="0"/>
              <a:t>někteří jsou si toho vědomi, ale bez terénu nelze dělat projekt</a:t>
            </a:r>
            <a:endParaRPr lang="cs-CZ" sz="2400" dirty="0"/>
          </a:p>
        </p:txBody>
      </p:sp>
      <p:sp>
        <p:nvSpPr>
          <p:cNvPr id="3" name="Zástupný symbol pro obsah 2"/>
          <p:cNvSpPr>
            <a:spLocks noGrp="1"/>
          </p:cNvSpPr>
          <p:nvPr>
            <p:ph idx="1"/>
          </p:nvPr>
        </p:nvSpPr>
        <p:spPr/>
        <p:txBody>
          <a:bodyPr>
            <a:normAutofit fontScale="77500" lnSpcReduction="20000"/>
          </a:bodyPr>
          <a:lstStyle/>
          <a:p>
            <a:r>
              <a:rPr lang="cs-CZ" dirty="0"/>
              <a:t>T</a:t>
            </a:r>
            <a:r>
              <a:rPr lang="cs-CZ" i="1" dirty="0" smtClean="0"/>
              <a:t>éž promýšlím psát BP směrem k duševnímu zdraví -&gt; konkretizovat například na romskou komunitu -&gt; „Duševní zdraví a stigma v romské komunitě“, nebo téma na kontroverzní a různé názory k očkování proti COVID - 19</a:t>
            </a:r>
          </a:p>
          <a:p>
            <a:r>
              <a:rPr lang="cs-CZ" b="1" i="1" dirty="0"/>
              <a:t>Proč se více lidí rozhoduje být single, měnící se dynamika partnerských </a:t>
            </a:r>
            <a:r>
              <a:rPr lang="cs-CZ" b="1" i="1" dirty="0" smtClean="0"/>
              <a:t>vztahů</a:t>
            </a:r>
          </a:p>
          <a:p>
            <a:r>
              <a:rPr lang="sk-SK" dirty="0">
                <a:solidFill>
                  <a:srgbClr val="00B050"/>
                </a:solidFill>
              </a:rPr>
              <a:t>Veľkou oblasťou záujmu je pre mňa antropológia a priestor a teoretické prístupy ako:</a:t>
            </a:r>
            <a:endParaRPr lang="cs-CZ" dirty="0">
              <a:solidFill>
                <a:srgbClr val="00B050"/>
              </a:solidFill>
            </a:endParaRPr>
          </a:p>
          <a:p>
            <a:pPr lvl="1"/>
            <a:r>
              <a:rPr lang="sk-SK" dirty="0" err="1">
                <a:solidFill>
                  <a:srgbClr val="00B050"/>
                </a:solidFill>
              </a:rPr>
              <a:t>Sociální</a:t>
            </a:r>
            <a:r>
              <a:rPr lang="sk-SK" dirty="0">
                <a:solidFill>
                  <a:srgbClr val="00B050"/>
                </a:solidFill>
              </a:rPr>
              <a:t> </a:t>
            </a:r>
            <a:r>
              <a:rPr lang="sk-SK" dirty="0" err="1">
                <a:solidFill>
                  <a:srgbClr val="00B050"/>
                </a:solidFill>
              </a:rPr>
              <a:t>produkce</a:t>
            </a:r>
            <a:r>
              <a:rPr lang="sk-SK" dirty="0">
                <a:solidFill>
                  <a:srgbClr val="00B050"/>
                </a:solidFill>
              </a:rPr>
              <a:t> </a:t>
            </a:r>
            <a:r>
              <a:rPr lang="sk-SK" dirty="0" err="1">
                <a:solidFill>
                  <a:srgbClr val="00B050"/>
                </a:solidFill>
              </a:rPr>
              <a:t>prostoru</a:t>
            </a:r>
            <a:endParaRPr lang="cs-CZ" dirty="0">
              <a:solidFill>
                <a:srgbClr val="00B050"/>
              </a:solidFill>
            </a:endParaRPr>
          </a:p>
          <a:p>
            <a:pPr lvl="1"/>
            <a:r>
              <a:rPr lang="sk-SK" dirty="0" err="1">
                <a:solidFill>
                  <a:srgbClr val="00B050"/>
                </a:solidFill>
              </a:rPr>
              <a:t>Non-places</a:t>
            </a:r>
            <a:r>
              <a:rPr lang="sk-SK" dirty="0">
                <a:solidFill>
                  <a:srgbClr val="00B050"/>
                </a:solidFill>
              </a:rPr>
              <a:t> </a:t>
            </a:r>
            <a:endParaRPr lang="cs-CZ" dirty="0">
              <a:solidFill>
                <a:srgbClr val="00B050"/>
              </a:solidFill>
            </a:endParaRPr>
          </a:p>
          <a:p>
            <a:pPr lvl="1"/>
            <a:r>
              <a:rPr lang="sk-SK" dirty="0" err="1">
                <a:solidFill>
                  <a:srgbClr val="00B050"/>
                </a:solidFill>
              </a:rPr>
              <a:t>Heterotopie</a:t>
            </a:r>
            <a:r>
              <a:rPr lang="sk-SK" dirty="0">
                <a:solidFill>
                  <a:srgbClr val="00B050"/>
                </a:solidFill>
              </a:rPr>
              <a:t> </a:t>
            </a:r>
            <a:endParaRPr lang="cs-CZ" dirty="0">
              <a:solidFill>
                <a:srgbClr val="00B050"/>
              </a:solidFill>
            </a:endParaRPr>
          </a:p>
          <a:p>
            <a:r>
              <a:rPr lang="sk-SK" dirty="0">
                <a:solidFill>
                  <a:srgbClr val="00B050"/>
                </a:solidFill>
              </a:rPr>
              <a:t>Motivácia skúmať priestor sa u mňa viaže aj s ľahkým sociálnym a fyzickým prístupom k terénu. Keďže v Prahe nemám veľkú sieť známosti a chodiť skúmať na Slovensko by bolo časovo náročné.</a:t>
            </a:r>
            <a:endParaRPr lang="cs-CZ" dirty="0">
              <a:solidFill>
                <a:srgbClr val="00B050"/>
              </a:solidFill>
            </a:endParaRPr>
          </a:p>
          <a:p>
            <a:r>
              <a:rPr lang="sk-SK" dirty="0">
                <a:solidFill>
                  <a:srgbClr val="00B050"/>
                </a:solidFill>
              </a:rPr>
              <a:t>Celkovo preferujem etnografický výskum.</a:t>
            </a:r>
            <a:endParaRPr lang="cs-CZ" dirty="0">
              <a:solidFill>
                <a:srgbClr val="00B050"/>
              </a:solidFill>
            </a:endParaRPr>
          </a:p>
          <a:p>
            <a:r>
              <a:rPr lang="sk-SK" dirty="0">
                <a:solidFill>
                  <a:srgbClr val="00B050"/>
                </a:solidFill>
              </a:rPr>
              <a:t>Zároveň ma zaujímajú ilegálne </a:t>
            </a:r>
            <a:r>
              <a:rPr lang="sk-SK" dirty="0" err="1">
                <a:solidFill>
                  <a:srgbClr val="00B050"/>
                </a:solidFill>
              </a:rPr>
              <a:t>ravy</a:t>
            </a:r>
            <a:r>
              <a:rPr lang="sk-SK" dirty="0">
                <a:solidFill>
                  <a:srgbClr val="00B050"/>
                </a:solidFill>
              </a:rPr>
              <a:t>, s </a:t>
            </a:r>
            <a:r>
              <a:rPr lang="sk-SK" dirty="0" err="1">
                <a:solidFill>
                  <a:srgbClr val="00B050"/>
                </a:solidFill>
              </a:rPr>
              <a:t>rave</a:t>
            </a:r>
            <a:r>
              <a:rPr lang="sk-SK" dirty="0">
                <a:solidFill>
                  <a:srgbClr val="00B050"/>
                </a:solidFill>
              </a:rPr>
              <a:t> subkultúrou sa stotožňujem a nevidela som veľa štúdií na túto tému, preto mi to príde relevantné. Rada by som ich skúmala práve z pohľadu priestoru, ale nie som si istá, ako to mám uchopiť, preto pôjdem </a:t>
            </a:r>
            <a:r>
              <a:rPr lang="sk-SK" dirty="0"/>
              <a:t>na konzultáciu.</a:t>
            </a:r>
            <a:endParaRPr lang="cs-CZ" dirty="0"/>
          </a:p>
          <a:p>
            <a:endParaRPr lang="cs-CZ" b="1" i="1" dirty="0" smtClean="0"/>
          </a:p>
          <a:p>
            <a:endParaRPr lang="cs-CZ" i="1" dirty="0"/>
          </a:p>
          <a:p>
            <a:endParaRPr lang="cs-CZ" dirty="0"/>
          </a:p>
        </p:txBody>
      </p:sp>
      <p:pic>
        <p:nvPicPr>
          <p:cNvPr id="4" name="Obrázek 3"/>
          <p:cNvPicPr>
            <a:picLocks noChangeAspect="1"/>
          </p:cNvPicPr>
          <p:nvPr/>
        </p:nvPicPr>
        <p:blipFill>
          <a:blip r:embed="rId2"/>
          <a:stretch>
            <a:fillRect/>
          </a:stretch>
        </p:blipFill>
        <p:spPr>
          <a:xfrm>
            <a:off x="9220335" y="5863206"/>
            <a:ext cx="2577390" cy="897387"/>
          </a:xfrm>
          <a:prstGeom prst="rect">
            <a:avLst/>
          </a:prstGeom>
        </p:spPr>
      </p:pic>
    </p:spTree>
    <p:extLst>
      <p:ext uri="{BB962C8B-B14F-4D97-AF65-F5344CB8AC3E}">
        <p14:creationId xmlns:p14="http://schemas.microsoft.com/office/powerpoint/2010/main" val="1236737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 vstupu do terénu</a:t>
            </a:r>
            <a:endParaRPr lang="cs-CZ" dirty="0"/>
          </a:p>
        </p:txBody>
      </p:sp>
      <p:sp>
        <p:nvSpPr>
          <p:cNvPr id="3" name="Zástupný symbol pro obsah 2"/>
          <p:cNvSpPr>
            <a:spLocks noGrp="1"/>
          </p:cNvSpPr>
          <p:nvPr>
            <p:ph idx="1"/>
          </p:nvPr>
        </p:nvSpPr>
        <p:spPr/>
        <p:txBody>
          <a:bodyPr/>
          <a:lstStyle/>
          <a:p>
            <a:r>
              <a:rPr lang="cs-CZ" dirty="0" smtClean="0"/>
              <a:t>Netriviální</a:t>
            </a:r>
          </a:p>
          <a:p>
            <a:r>
              <a:rPr lang="cs-CZ" dirty="0" smtClean="0"/>
              <a:t>Z návrhů předpoklad, že vstup je zajištěn.</a:t>
            </a:r>
            <a:endParaRPr lang="cs-CZ" dirty="0"/>
          </a:p>
        </p:txBody>
      </p:sp>
      <p:pic>
        <p:nvPicPr>
          <p:cNvPr id="4" name="Obrázek 3"/>
          <p:cNvPicPr>
            <a:picLocks noChangeAspect="1"/>
          </p:cNvPicPr>
          <p:nvPr/>
        </p:nvPicPr>
        <p:blipFill>
          <a:blip r:embed="rId2"/>
          <a:stretch>
            <a:fillRect/>
          </a:stretch>
        </p:blipFill>
        <p:spPr>
          <a:xfrm>
            <a:off x="9220335" y="5863206"/>
            <a:ext cx="2577390" cy="897387"/>
          </a:xfrm>
          <a:prstGeom prst="rect">
            <a:avLst/>
          </a:prstGeom>
        </p:spPr>
      </p:pic>
    </p:spTree>
    <p:extLst>
      <p:ext uri="{BB962C8B-B14F-4D97-AF65-F5344CB8AC3E}">
        <p14:creationId xmlns:p14="http://schemas.microsoft.com/office/powerpoint/2010/main" val="749797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B050"/>
                </a:solidFill>
              </a:rPr>
              <a:t>Definovat terén</a:t>
            </a:r>
            <a:endParaRPr lang="cs-CZ" dirty="0">
              <a:solidFill>
                <a:srgbClr val="00B050"/>
              </a:solidFill>
            </a:endParaRPr>
          </a:p>
        </p:txBody>
      </p:sp>
      <p:sp>
        <p:nvSpPr>
          <p:cNvPr id="3" name="Zástupný symbol pro obsah 2"/>
          <p:cNvSpPr>
            <a:spLocks noGrp="1"/>
          </p:cNvSpPr>
          <p:nvPr>
            <p:ph idx="1"/>
          </p:nvPr>
        </p:nvSpPr>
        <p:spPr/>
        <p:txBody>
          <a:bodyPr>
            <a:normAutofit fontScale="92500" lnSpcReduction="10000"/>
          </a:bodyPr>
          <a:lstStyle/>
          <a:p>
            <a:r>
              <a:rPr lang="cs-CZ" i="1" dirty="0"/>
              <a:t>Chci zjistit, jak funguje </a:t>
            </a:r>
            <a:r>
              <a:rPr lang="cs-CZ" b="1" i="1" dirty="0">
                <a:solidFill>
                  <a:srgbClr val="00B050"/>
                </a:solidFill>
              </a:rPr>
              <a:t>autonomní centrum </a:t>
            </a:r>
            <a:r>
              <a:rPr lang="cs-CZ" i="1" dirty="0"/>
              <a:t>v kontextu probíhající </a:t>
            </a:r>
            <a:r>
              <a:rPr lang="cs-CZ" i="1" dirty="0" err="1"/>
              <a:t>gentrifikace</a:t>
            </a:r>
            <a:r>
              <a:rPr lang="cs-CZ" i="1" dirty="0"/>
              <a:t> Prahy, jestli a jak tvoří alternativu a rezistenci vůči kapitalistickému systému, jak navazují na tradici squatů a autonomních center jako Klinika či Zdena. Jak se prostor, který se na první pohled jeví jako klasická Česká hospoda mění v interakci s antiautoritářskými a antikapitalistickými ideály. Jak si nově otevřený prostor získává a legitimizuje své místo na scéně a jak se stává její součástí. Jakým problémům prostor čelí a jak se s nimi vypořádává?</a:t>
            </a:r>
          </a:p>
          <a:p>
            <a:r>
              <a:rPr lang="cs-CZ" i="1" dirty="0"/>
              <a:t> Zajímá mě antropologie prostoru, a chci studovat, jak konkrétní prostor tvoří a je tvořen anarchistickou komunitou, která je mi blízká, do tohoto prostoru však vstupuji v podstatě jako outsider, zatím jsem tam od </a:t>
            </a:r>
            <a:r>
              <a:rPr lang="cs-CZ" i="1" dirty="0" err="1"/>
              <a:t>otevíračky</a:t>
            </a:r>
            <a:r>
              <a:rPr lang="cs-CZ" i="1" dirty="0"/>
              <a:t> byl jednou. Určitý sociální kapitál ale mám, kolektiv tvoří známí </a:t>
            </a:r>
            <a:r>
              <a:rPr lang="cs-CZ" i="1" dirty="0" smtClean="0"/>
              <a:t>známých</a:t>
            </a:r>
            <a:r>
              <a:rPr lang="cs-CZ" i="1" dirty="0"/>
              <a:t>.</a:t>
            </a:r>
            <a:endParaRPr lang="cs-CZ" i="1" dirty="0" smtClean="0"/>
          </a:p>
          <a:p>
            <a:endParaRPr lang="cs-CZ" i="1" dirty="0"/>
          </a:p>
          <a:p>
            <a:endParaRPr lang="cs-CZ" i="1" dirty="0"/>
          </a:p>
        </p:txBody>
      </p:sp>
      <p:pic>
        <p:nvPicPr>
          <p:cNvPr id="4" name="Obrázek 3"/>
          <p:cNvPicPr>
            <a:picLocks noChangeAspect="1"/>
          </p:cNvPicPr>
          <p:nvPr/>
        </p:nvPicPr>
        <p:blipFill>
          <a:blip r:embed="rId2"/>
          <a:stretch>
            <a:fillRect/>
          </a:stretch>
        </p:blipFill>
        <p:spPr>
          <a:xfrm>
            <a:off x="9220335" y="5863206"/>
            <a:ext cx="2577390" cy="897387"/>
          </a:xfrm>
          <a:prstGeom prst="rect">
            <a:avLst/>
          </a:prstGeom>
        </p:spPr>
      </p:pic>
    </p:spTree>
    <p:extLst>
      <p:ext uri="{BB962C8B-B14F-4D97-AF65-F5344CB8AC3E}">
        <p14:creationId xmlns:p14="http://schemas.microsoft.com/office/powerpoint/2010/main" val="598606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Definovat terén</a:t>
            </a:r>
            <a:endParaRPr lang="cs-CZ" dirty="0"/>
          </a:p>
        </p:txBody>
      </p:sp>
      <p:sp>
        <p:nvSpPr>
          <p:cNvPr id="3" name="Zástupný symbol pro obsah 2"/>
          <p:cNvSpPr>
            <a:spLocks noGrp="1"/>
          </p:cNvSpPr>
          <p:nvPr>
            <p:ph idx="1"/>
          </p:nvPr>
        </p:nvSpPr>
        <p:spPr/>
        <p:txBody>
          <a:bodyPr>
            <a:normAutofit/>
          </a:bodyPr>
          <a:lstStyle/>
          <a:p>
            <a:r>
              <a:rPr lang="cs-CZ" i="1" dirty="0" smtClean="0"/>
              <a:t>Stránka </a:t>
            </a:r>
            <a:r>
              <a:rPr lang="cs-CZ" i="1" dirty="0" err="1"/>
              <a:t>onlyfans</a:t>
            </a:r>
            <a:r>
              <a:rPr lang="cs-CZ" i="1" dirty="0"/>
              <a:t> mi není nijak cizí, v dnešní době je velice známá. </a:t>
            </a:r>
          </a:p>
        </p:txBody>
      </p:sp>
      <p:pic>
        <p:nvPicPr>
          <p:cNvPr id="4" name="Obrázek 3"/>
          <p:cNvPicPr>
            <a:picLocks noChangeAspect="1"/>
          </p:cNvPicPr>
          <p:nvPr/>
        </p:nvPicPr>
        <p:blipFill>
          <a:blip r:embed="rId2"/>
          <a:stretch>
            <a:fillRect/>
          </a:stretch>
        </p:blipFill>
        <p:spPr>
          <a:xfrm>
            <a:off x="9220335" y="5863206"/>
            <a:ext cx="2577390" cy="897387"/>
          </a:xfrm>
          <a:prstGeom prst="rect">
            <a:avLst/>
          </a:prstGeom>
        </p:spPr>
      </p:pic>
    </p:spTree>
    <p:extLst>
      <p:ext uri="{BB962C8B-B14F-4D97-AF65-F5344CB8AC3E}">
        <p14:creationId xmlns:p14="http://schemas.microsoft.com/office/powerpoint/2010/main" val="517807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Terén x vzorek                    , </a:t>
            </a:r>
            <a:r>
              <a:rPr lang="cs-CZ" sz="3600" dirty="0" smtClean="0"/>
              <a:t>různé koncepty, etika</a:t>
            </a:r>
            <a:endParaRPr lang="cs-CZ" sz="3600" dirty="0"/>
          </a:p>
        </p:txBody>
      </p:sp>
      <p:sp>
        <p:nvSpPr>
          <p:cNvPr id="3" name="Zástupný symbol pro obsah 2"/>
          <p:cNvSpPr>
            <a:spLocks noGrp="1"/>
          </p:cNvSpPr>
          <p:nvPr>
            <p:ph idx="1"/>
          </p:nvPr>
        </p:nvSpPr>
        <p:spPr>
          <a:xfrm>
            <a:off x="838200" y="1825625"/>
            <a:ext cx="9765145" cy="4538230"/>
          </a:xfrm>
        </p:spPr>
        <p:txBody>
          <a:bodyPr>
            <a:normAutofit fontScale="62500" lnSpcReduction="20000"/>
          </a:bodyPr>
          <a:lstStyle/>
          <a:p>
            <a:pPr lvl="0"/>
            <a:r>
              <a:rPr lang="cs-CZ" b="1" i="1" dirty="0"/>
              <a:t>Long distance </a:t>
            </a:r>
            <a:r>
              <a:rPr lang="cs-CZ" b="1" i="1" dirty="0" err="1"/>
              <a:t>relationships</a:t>
            </a:r>
            <a:r>
              <a:rPr lang="cs-CZ" b="1" i="1" dirty="0"/>
              <a:t> (vztahy na dálku) a s tím případně spojené migrace </a:t>
            </a:r>
            <a:endParaRPr lang="cs-CZ" i="1" dirty="0"/>
          </a:p>
          <a:p>
            <a:pPr lvl="0"/>
            <a:r>
              <a:rPr lang="cs-CZ" i="1" dirty="0" smtClean="0">
                <a:solidFill>
                  <a:srgbClr val="FFC000"/>
                </a:solidFill>
              </a:rPr>
              <a:t>Praktiky a Vztahy </a:t>
            </a:r>
            <a:r>
              <a:rPr lang="cs-CZ" i="1" dirty="0">
                <a:solidFill>
                  <a:srgbClr val="FFC000"/>
                </a:solidFill>
              </a:rPr>
              <a:t>na dálku </a:t>
            </a:r>
            <a:r>
              <a:rPr lang="cs-CZ" i="1" dirty="0"/>
              <a:t>a moderní technologie (např. sociální sítě, </a:t>
            </a:r>
            <a:r>
              <a:rPr lang="cs-CZ" i="1" dirty="0" err="1"/>
              <a:t>videohovory</a:t>
            </a:r>
            <a:r>
              <a:rPr lang="cs-CZ" i="1" dirty="0"/>
              <a:t>) ovlivňují udržování vztahů na dálku</a:t>
            </a:r>
          </a:p>
          <a:p>
            <a:pPr lvl="0"/>
            <a:r>
              <a:rPr lang="cs-CZ" b="1" i="1" dirty="0">
                <a:solidFill>
                  <a:srgbClr val="FF0000"/>
                </a:solidFill>
              </a:rPr>
              <a:t>Jak páry </a:t>
            </a:r>
            <a:r>
              <a:rPr lang="cs-CZ" i="1" dirty="0"/>
              <a:t>užívají technologií ke zmírnění pocitu odloučení a jaký to má dopad na jejich emocionální a sociální blízkost</a:t>
            </a:r>
          </a:p>
          <a:p>
            <a:r>
              <a:rPr lang="cs-CZ" i="1" dirty="0">
                <a:solidFill>
                  <a:srgbClr val="7030A0"/>
                </a:solidFill>
              </a:rPr>
              <a:t>Kulturní rozdíly </a:t>
            </a:r>
            <a:r>
              <a:rPr lang="cs-CZ" i="1" dirty="0"/>
              <a:t>ve vztazích na dálku</a:t>
            </a:r>
          </a:p>
          <a:p>
            <a:pPr lvl="0"/>
            <a:r>
              <a:rPr lang="cs-CZ" i="1" dirty="0"/>
              <a:t>Jak různé kultury přistupují ke vztahům na dálku, včetně očekávání, rolí a zvládání odloučení</a:t>
            </a:r>
          </a:p>
          <a:p>
            <a:pPr lvl="0"/>
            <a:r>
              <a:rPr lang="cs-CZ" i="1" dirty="0"/>
              <a:t>Zkoumání fenoménu, kdy se jeden partner stěhuje do jiné země kvůli tomu druhému, jaké jsou s tím spojené kulturní, právní a sociální výzvy</a:t>
            </a:r>
          </a:p>
          <a:p>
            <a:r>
              <a:rPr lang="cs-CZ" i="1" dirty="0">
                <a:solidFill>
                  <a:srgbClr val="00B0F0"/>
                </a:solidFill>
              </a:rPr>
              <a:t>Hybridní identita a vztahy na dálku</a:t>
            </a:r>
          </a:p>
          <a:p>
            <a:pPr lvl="0"/>
            <a:r>
              <a:rPr lang="cs-CZ" i="1" dirty="0"/>
              <a:t>Jak migrace za účelem vztahu ovlivňuje kulturní identitu jednotlivců? Zkoumání, jak si migranti v dlouhodobých vztazích vytvářejí hybridní identity kombinující prvky obou kultur</a:t>
            </a:r>
          </a:p>
          <a:p>
            <a:pPr marL="0" lvl="0" indent="0">
              <a:buNone/>
            </a:pPr>
            <a:endParaRPr lang="cs-CZ" i="1" dirty="0"/>
          </a:p>
          <a:p>
            <a:r>
              <a:rPr lang="cs-CZ" i="1" dirty="0"/>
              <a:t>Toto téma mne zajímá, jelikož mám kolem sebe několik osob, které se ve vztahu na dálku nacházeli či nachází, toto téma mi přijde zajímavé a myslím, že je v dnešní době stále jednodušší se do této situace dostat, proto bych fenoménu vztahů na dálku ráda věnovala svou bakalářskou práci. </a:t>
            </a:r>
          </a:p>
          <a:p>
            <a:endParaRPr lang="cs-CZ" dirty="0"/>
          </a:p>
        </p:txBody>
      </p:sp>
      <p:pic>
        <p:nvPicPr>
          <p:cNvPr id="4" name="Obrázek 3"/>
          <p:cNvPicPr>
            <a:picLocks noChangeAspect="1"/>
          </p:cNvPicPr>
          <p:nvPr/>
        </p:nvPicPr>
        <p:blipFill>
          <a:blip r:embed="rId2"/>
          <a:stretch>
            <a:fillRect/>
          </a:stretch>
        </p:blipFill>
        <p:spPr>
          <a:xfrm>
            <a:off x="9691566" y="5915908"/>
            <a:ext cx="1283526" cy="961406"/>
          </a:xfrm>
          <a:prstGeom prst="rect">
            <a:avLst/>
          </a:prstGeom>
        </p:spPr>
      </p:pic>
      <p:pic>
        <p:nvPicPr>
          <p:cNvPr id="5" name="Obrázek 4"/>
          <p:cNvPicPr>
            <a:picLocks noChangeAspect="1"/>
          </p:cNvPicPr>
          <p:nvPr/>
        </p:nvPicPr>
        <p:blipFill>
          <a:blip r:embed="rId3"/>
          <a:stretch>
            <a:fillRect/>
          </a:stretch>
        </p:blipFill>
        <p:spPr>
          <a:xfrm>
            <a:off x="10986637" y="5261011"/>
            <a:ext cx="1216908" cy="1616303"/>
          </a:xfrm>
          <a:prstGeom prst="rect">
            <a:avLst/>
          </a:prstGeom>
        </p:spPr>
      </p:pic>
      <p:pic>
        <p:nvPicPr>
          <p:cNvPr id="6" name="Obrázek 5"/>
          <p:cNvPicPr>
            <a:picLocks noChangeAspect="1"/>
          </p:cNvPicPr>
          <p:nvPr/>
        </p:nvPicPr>
        <p:blipFill>
          <a:blip r:embed="rId4"/>
          <a:stretch>
            <a:fillRect/>
          </a:stretch>
        </p:blipFill>
        <p:spPr>
          <a:xfrm>
            <a:off x="4269643" y="492601"/>
            <a:ext cx="2577390" cy="897387"/>
          </a:xfrm>
          <a:prstGeom prst="rect">
            <a:avLst/>
          </a:prstGeom>
        </p:spPr>
      </p:pic>
      <p:pic>
        <p:nvPicPr>
          <p:cNvPr id="7" name="Obrázek 6"/>
          <p:cNvPicPr>
            <a:picLocks noChangeAspect="1"/>
          </p:cNvPicPr>
          <p:nvPr/>
        </p:nvPicPr>
        <p:blipFill>
          <a:blip r:embed="rId5"/>
          <a:stretch>
            <a:fillRect/>
          </a:stretch>
        </p:blipFill>
        <p:spPr>
          <a:xfrm>
            <a:off x="10419400" y="4094740"/>
            <a:ext cx="1772600" cy="1179585"/>
          </a:xfrm>
          <a:prstGeom prst="rect">
            <a:avLst/>
          </a:prstGeom>
        </p:spPr>
      </p:pic>
    </p:spTree>
    <p:extLst>
      <p:ext uri="{BB962C8B-B14F-4D97-AF65-F5344CB8AC3E}">
        <p14:creationId xmlns:p14="http://schemas.microsoft.com/office/powerpoint/2010/main" val="266824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Jen na vyučujícího spoléhat nelze</a:t>
            </a:r>
            <a:endParaRPr lang="cs-CZ" dirty="0"/>
          </a:p>
        </p:txBody>
      </p:sp>
      <p:sp>
        <p:nvSpPr>
          <p:cNvPr id="3" name="Zástupný symbol pro obsah 2"/>
          <p:cNvSpPr>
            <a:spLocks noGrp="1"/>
          </p:cNvSpPr>
          <p:nvPr>
            <p:ph idx="1"/>
          </p:nvPr>
        </p:nvSpPr>
        <p:spPr>
          <a:xfrm>
            <a:off x="838199" y="1825626"/>
            <a:ext cx="10642601" cy="3915080"/>
          </a:xfrm>
        </p:spPr>
        <p:txBody>
          <a:bodyPr>
            <a:normAutofit fontScale="92500" lnSpcReduction="20000"/>
          </a:bodyPr>
          <a:lstStyle/>
          <a:p>
            <a:r>
              <a:rPr lang="cs-CZ" i="1" dirty="0"/>
              <a:t>Nad tématem své bakalářské práce uvažuji z několika úhlů. V první řadě mě napadá oslovit pana doktora Heřmanského, který mě tak nějak utvrdil v tom, že studovat fakultu humanitních věd je dobrá volba už na přípravném kurzu pro přijímací zkoušky a semináře které jsem navštěvovala byly už jen jasný důkaz. Jelikož téma bohužel nemám ještě vymyšlené, jako logické se mi zdá oslovit přímo jeho. </a:t>
            </a:r>
          </a:p>
          <a:p>
            <a:r>
              <a:rPr lang="cs-CZ" i="1" dirty="0"/>
              <a:t>Další, koho bych případně ráda oslovila je pan doktor Klepal, kvůli jeho zaměření. Navštěvovala jsem jeho kurz medicínská antropologie a velmi mě kurz nadchl a probíraly se pro mě skutečně zajímavá témata. Druhý důvod je jeho výzkum hnutí </a:t>
            </a:r>
            <a:r>
              <a:rPr lang="cs-CZ" i="1" dirty="0" err="1"/>
              <a:t>Hare</a:t>
            </a:r>
            <a:r>
              <a:rPr lang="cs-CZ" i="1" dirty="0"/>
              <a:t> </a:t>
            </a:r>
            <a:r>
              <a:rPr lang="cs-CZ" i="1" dirty="0" err="1"/>
              <a:t>Krishna</a:t>
            </a:r>
            <a:r>
              <a:rPr lang="cs-CZ" i="1" dirty="0"/>
              <a:t>, kdy osobně s tímto hnutím nesympatizuji, ale hinduismus mi není daleký, tudíž si myslím že by taková práce také mohla být zajímavá. Popřípadě výzkum spojen s náboženstvím. </a:t>
            </a:r>
          </a:p>
        </p:txBody>
      </p:sp>
      <p:pic>
        <p:nvPicPr>
          <p:cNvPr id="4" name="Obrázek 3"/>
          <p:cNvPicPr>
            <a:picLocks noChangeAspect="1"/>
          </p:cNvPicPr>
          <p:nvPr/>
        </p:nvPicPr>
        <p:blipFill>
          <a:blip r:embed="rId2"/>
          <a:stretch>
            <a:fillRect/>
          </a:stretch>
        </p:blipFill>
        <p:spPr>
          <a:xfrm>
            <a:off x="9220335" y="5863206"/>
            <a:ext cx="2577390" cy="897387"/>
          </a:xfrm>
          <a:prstGeom prst="rect">
            <a:avLst/>
          </a:prstGeom>
        </p:spPr>
      </p:pic>
      <p:pic>
        <p:nvPicPr>
          <p:cNvPr id="5" name="Obrázek 4"/>
          <p:cNvPicPr>
            <a:picLocks noChangeAspect="1"/>
          </p:cNvPicPr>
          <p:nvPr/>
        </p:nvPicPr>
        <p:blipFill>
          <a:blip r:embed="rId3"/>
          <a:stretch>
            <a:fillRect/>
          </a:stretch>
        </p:blipFill>
        <p:spPr>
          <a:xfrm>
            <a:off x="7490767" y="5740705"/>
            <a:ext cx="1525146" cy="1142387"/>
          </a:xfrm>
          <a:prstGeom prst="rect">
            <a:avLst/>
          </a:prstGeom>
        </p:spPr>
      </p:pic>
      <p:pic>
        <p:nvPicPr>
          <p:cNvPr id="6" name="Obrázek 5"/>
          <p:cNvPicPr>
            <a:picLocks noChangeAspect="1"/>
          </p:cNvPicPr>
          <p:nvPr/>
        </p:nvPicPr>
        <p:blipFill>
          <a:blip r:embed="rId4"/>
          <a:stretch>
            <a:fillRect/>
          </a:stretch>
        </p:blipFill>
        <p:spPr>
          <a:xfrm>
            <a:off x="5432009" y="5792686"/>
            <a:ext cx="1854335" cy="1038428"/>
          </a:xfrm>
          <a:prstGeom prst="rect">
            <a:avLst/>
          </a:prstGeom>
        </p:spPr>
      </p:pic>
    </p:spTree>
    <p:extLst>
      <p:ext uri="{BB962C8B-B14F-4D97-AF65-F5344CB8AC3E}">
        <p14:creationId xmlns:p14="http://schemas.microsoft.com/office/powerpoint/2010/main" val="765294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Nelze se spoléhat, že vyučující bude mít kapacitu, </a:t>
            </a:r>
            <a:r>
              <a:rPr lang="cs-CZ" b="1" dirty="0" smtClean="0"/>
              <a:t>nic samostatně nerozjíždět</a:t>
            </a:r>
            <a:endParaRPr lang="cs-CZ" b="1" dirty="0"/>
          </a:p>
        </p:txBody>
      </p:sp>
      <p:sp>
        <p:nvSpPr>
          <p:cNvPr id="3" name="Zástupný symbol pro obsah 2"/>
          <p:cNvSpPr>
            <a:spLocks noGrp="1"/>
          </p:cNvSpPr>
          <p:nvPr>
            <p:ph idx="1"/>
          </p:nvPr>
        </p:nvSpPr>
        <p:spPr/>
        <p:txBody>
          <a:bodyPr/>
          <a:lstStyle/>
          <a:p>
            <a:pPr lvl="0"/>
            <a:r>
              <a:rPr lang="cs-CZ" i="1" dirty="0"/>
              <a:t>Genderová podmíněnost praktiky tetování </a:t>
            </a:r>
          </a:p>
          <a:p>
            <a:pPr lvl="1"/>
            <a:r>
              <a:rPr lang="cs-CZ" i="1" dirty="0"/>
              <a:t>Jakým způsobem je genderem ovlivněna praktika tetování u žen</a:t>
            </a:r>
          </a:p>
          <a:p>
            <a:pPr lvl="1"/>
            <a:r>
              <a:rPr lang="cs-CZ" i="1" dirty="0"/>
              <a:t>Jak nechat se tetovat, tak být </a:t>
            </a:r>
            <a:r>
              <a:rPr lang="cs-CZ" i="1" dirty="0" err="1"/>
              <a:t>tatérkou</a:t>
            </a:r>
            <a:endParaRPr lang="cs-CZ" i="1" dirty="0"/>
          </a:p>
          <a:p>
            <a:pPr lvl="1"/>
            <a:r>
              <a:rPr lang="cs-CZ" i="1" dirty="0" err="1"/>
              <a:t>Genderově</a:t>
            </a:r>
            <a:r>
              <a:rPr lang="cs-CZ" i="1" dirty="0"/>
              <a:t> podmíněné stereotypy ohledně tetování</a:t>
            </a:r>
          </a:p>
          <a:p>
            <a:pPr lvl="1"/>
            <a:r>
              <a:rPr lang="cs-CZ" i="1" dirty="0"/>
              <a:t>Jako terén celá ČR příliš široká -&gt; Praha?</a:t>
            </a:r>
          </a:p>
          <a:p>
            <a:pPr lvl="0"/>
            <a:r>
              <a:rPr lang="cs-CZ" i="1" dirty="0"/>
              <a:t>Mám již domluvenou možnost provádět výzkum v tetovacím studiu s </a:t>
            </a:r>
            <a:r>
              <a:rPr lang="cs-CZ" i="1" dirty="0" err="1"/>
              <a:t>tatéry</a:t>
            </a:r>
            <a:r>
              <a:rPr lang="cs-CZ" i="1" dirty="0"/>
              <a:t> i </a:t>
            </a:r>
            <a:r>
              <a:rPr lang="cs-CZ" i="1" dirty="0" err="1"/>
              <a:t>tatérkami</a:t>
            </a:r>
            <a:r>
              <a:rPr lang="cs-CZ" i="1" dirty="0"/>
              <a:t>,</a:t>
            </a:r>
            <a:r>
              <a:rPr lang="cs-CZ" b="1" i="1" dirty="0"/>
              <a:t> </a:t>
            </a:r>
            <a:r>
              <a:rPr lang="cs-CZ" i="1" dirty="0"/>
              <a:t>a širokou ženskou klientelou = studio moji dveřníci do terénu</a:t>
            </a:r>
          </a:p>
          <a:p>
            <a:endParaRPr lang="cs-CZ" dirty="0"/>
          </a:p>
        </p:txBody>
      </p:sp>
    </p:spTree>
    <p:extLst>
      <p:ext uri="{BB962C8B-B14F-4D97-AF65-F5344CB8AC3E}">
        <p14:creationId xmlns:p14="http://schemas.microsoft.com/office/powerpoint/2010/main" val="58781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a:t>
            </a:r>
            <a:endParaRPr lang="cs-CZ" dirty="0"/>
          </a:p>
        </p:txBody>
      </p:sp>
      <p:sp>
        <p:nvSpPr>
          <p:cNvPr id="3" name="Zástupný symbol pro obsah 2"/>
          <p:cNvSpPr>
            <a:spLocks noGrp="1"/>
          </p:cNvSpPr>
          <p:nvPr>
            <p:ph idx="1"/>
          </p:nvPr>
        </p:nvSpPr>
        <p:spPr/>
        <p:txBody>
          <a:bodyPr/>
          <a:lstStyle/>
          <a:p>
            <a:r>
              <a:rPr lang="cs-CZ" dirty="0" smtClean="0"/>
              <a:t>Děkujeme</a:t>
            </a:r>
          </a:p>
          <a:p>
            <a:r>
              <a:rPr lang="cs-CZ" dirty="0" smtClean="0"/>
              <a:t>Více či méně směřování k cíli</a:t>
            </a:r>
          </a:p>
          <a:p>
            <a:r>
              <a:rPr lang="cs-CZ" dirty="0" smtClean="0"/>
              <a:t>14 </a:t>
            </a:r>
            <a:r>
              <a:rPr lang="cs-CZ" dirty="0" smtClean="0"/>
              <a:t>studujících má domluvené či vážně přislíbené školitele, viděli se, psali si</a:t>
            </a:r>
            <a:endParaRPr lang="cs-CZ" dirty="0"/>
          </a:p>
        </p:txBody>
      </p:sp>
    </p:spTree>
    <p:extLst>
      <p:ext uri="{BB962C8B-B14F-4D97-AF65-F5344CB8AC3E}">
        <p14:creationId xmlns:p14="http://schemas.microsoft.com/office/powerpoint/2010/main" val="1532962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Horší napravovat než jet od nuly</a:t>
            </a:r>
            <a:endParaRPr lang="cs-CZ" dirty="0"/>
          </a:p>
        </p:txBody>
      </p:sp>
      <p:sp>
        <p:nvSpPr>
          <p:cNvPr id="3" name="Zástupný symbol pro obsah 2"/>
          <p:cNvSpPr>
            <a:spLocks noGrp="1"/>
          </p:cNvSpPr>
          <p:nvPr>
            <p:ph idx="1"/>
          </p:nvPr>
        </p:nvSpPr>
        <p:spPr/>
        <p:txBody>
          <a:bodyPr/>
          <a:lstStyle/>
          <a:p>
            <a:r>
              <a:rPr lang="cs-CZ" dirty="0" smtClean="0"/>
              <a:t>Tak to hold hodíte do koše.- platí pro výzkum (i text).</a:t>
            </a:r>
            <a:endParaRPr lang="cs-CZ" dirty="0"/>
          </a:p>
        </p:txBody>
      </p:sp>
    </p:spTree>
    <p:extLst>
      <p:ext uri="{BB962C8B-B14F-4D97-AF65-F5344CB8AC3E}">
        <p14:creationId xmlns:p14="http://schemas.microsoft.com/office/powerpoint/2010/main" val="327963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Etika a náročnost terénu</a:t>
            </a:r>
            <a:endParaRPr lang="cs-CZ" dirty="0"/>
          </a:p>
        </p:txBody>
      </p:sp>
      <p:sp>
        <p:nvSpPr>
          <p:cNvPr id="3" name="Zástupný symbol pro obsah 2"/>
          <p:cNvSpPr>
            <a:spLocks noGrp="1"/>
          </p:cNvSpPr>
          <p:nvPr>
            <p:ph idx="1"/>
          </p:nvPr>
        </p:nvSpPr>
        <p:spPr/>
        <p:txBody>
          <a:bodyPr>
            <a:normAutofit fontScale="92500" lnSpcReduction="20000"/>
          </a:bodyPr>
          <a:lstStyle/>
          <a:p>
            <a:r>
              <a:rPr lang="cs-CZ" i="1" dirty="0" smtClean="0"/>
              <a:t>Skupina drogově závislých </a:t>
            </a:r>
          </a:p>
          <a:p>
            <a:pPr lvl="1"/>
            <a:r>
              <a:rPr lang="cs-CZ" i="1" dirty="0" smtClean="0"/>
              <a:t>Zaměření na typické znaky, které spojují všechny drogově závislé  </a:t>
            </a:r>
          </a:p>
          <a:p>
            <a:pPr lvl="1"/>
            <a:r>
              <a:rPr lang="cs-CZ" i="1" dirty="0" smtClean="0"/>
              <a:t>Jak prostředí souvisí se závislostí </a:t>
            </a:r>
          </a:p>
          <a:p>
            <a:pPr lvl="1"/>
            <a:r>
              <a:rPr lang="cs-CZ" i="1" dirty="0" smtClean="0"/>
              <a:t>Užití povědomí o této skupině a jejich projevech v terapeutické komunitě (např. Oproštění se od praktik, které jsou neodmyslitelně spojené s tímto stylem života např. slang) </a:t>
            </a:r>
          </a:p>
          <a:p>
            <a:pPr lvl="1"/>
            <a:r>
              <a:rPr lang="cs-CZ" i="1" dirty="0" smtClean="0"/>
              <a:t>Běžný den závislého </a:t>
            </a:r>
          </a:p>
          <a:p>
            <a:r>
              <a:rPr lang="cs-CZ" i="1" dirty="0" smtClean="0"/>
              <a:t>Naskytla se mi možnost pobytu v terapeutické komunitě a stejně tak i možnost praxe s terénními pracovníky, kteří v prostoru měst poskytují pomoc závislým osobám. Jedná se tak o dva pohledy na závislé ve fázi aktivního užívání a následné léčby. Tyto dva pohledy bych chtěla nějakým způsobem propojit a dozvědět se tak více o proměnách této skupiny. O jejích znacích, které je spojují (ať už to, co k závislosti vedlo, s důrazem na jejich prostředí, nebo ty znaky, které poté společně sdílí) apod.</a:t>
            </a:r>
            <a:endParaRPr lang="cs-CZ" i="1" dirty="0"/>
          </a:p>
        </p:txBody>
      </p:sp>
    </p:spTree>
    <p:extLst>
      <p:ext uri="{BB962C8B-B14F-4D97-AF65-F5344CB8AC3E}">
        <p14:creationId xmlns:p14="http://schemas.microsoft.com/office/powerpoint/2010/main" val="1807412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Etika - neubližování</a:t>
            </a:r>
            <a:endParaRPr lang="cs-CZ" dirty="0"/>
          </a:p>
        </p:txBody>
      </p:sp>
      <p:sp>
        <p:nvSpPr>
          <p:cNvPr id="3" name="Zástupný symbol pro obsah 2"/>
          <p:cNvSpPr>
            <a:spLocks noGrp="1"/>
          </p:cNvSpPr>
          <p:nvPr>
            <p:ph idx="1"/>
          </p:nvPr>
        </p:nvSpPr>
        <p:spPr>
          <a:xfrm>
            <a:off x="838200" y="1825625"/>
            <a:ext cx="9515764" cy="4351338"/>
          </a:xfrm>
        </p:spPr>
        <p:txBody>
          <a:bodyPr>
            <a:normAutofit fontScale="92500" lnSpcReduction="20000"/>
          </a:bodyPr>
          <a:lstStyle/>
          <a:p>
            <a:r>
              <a:rPr lang="cs-CZ" dirty="0"/>
              <a:t>Pro svou bakalářskou práci jsem uvažovala o práci z oblasti antropologie příbuzenství. Část mého pracovního zaměření se týká umisťování dětí do ústavní péče, v této souvislosti také navštěvuji dětské domovy a výchovný ústav, účastním se soudních řízení ve věcech ústavní výchovy a trestních řízení s mladistvými pachateli nebo mladistvými obětmi, u obojích je ústavní výchova relativně častá. V rodinné situaci těchto dětí se často podstatně liší osoby, které o ně pečují, osoby, které s nimi žijí na stejném místě, biologičtí příbuzní a osoby, které oni sami označují za své rodinné příslušníky. </a:t>
            </a:r>
            <a:r>
              <a:rPr lang="cs-CZ" b="1" dirty="0"/>
              <a:t>Zajímalo by mě tedy, jak děti, které jsou v ústavní péči (buď dlouhodobě nebo jen krátce) samy vnímají pojmy jako rodina, domov, příbuzní, rodiče, jak si vytvářejí představu o svých rodinných vazbách a o svém místě v rodinném systému, i to jaký vliv na jejich představy mělo a má umístění do ústavní výchovy.</a:t>
            </a:r>
          </a:p>
        </p:txBody>
      </p:sp>
      <p:pic>
        <p:nvPicPr>
          <p:cNvPr id="4" name="Obrázek 3"/>
          <p:cNvPicPr>
            <a:picLocks noChangeAspect="1"/>
          </p:cNvPicPr>
          <p:nvPr/>
        </p:nvPicPr>
        <p:blipFill>
          <a:blip r:embed="rId2"/>
          <a:stretch>
            <a:fillRect/>
          </a:stretch>
        </p:blipFill>
        <p:spPr>
          <a:xfrm>
            <a:off x="8139680" y="5863206"/>
            <a:ext cx="2577390" cy="897387"/>
          </a:xfrm>
          <a:prstGeom prst="rect">
            <a:avLst/>
          </a:prstGeom>
        </p:spPr>
      </p:pic>
      <p:pic>
        <p:nvPicPr>
          <p:cNvPr id="5" name="Obrázek 4"/>
          <p:cNvPicPr>
            <a:picLocks noChangeAspect="1"/>
          </p:cNvPicPr>
          <p:nvPr/>
        </p:nvPicPr>
        <p:blipFill>
          <a:blip r:embed="rId3"/>
          <a:stretch>
            <a:fillRect/>
          </a:stretch>
        </p:blipFill>
        <p:spPr>
          <a:xfrm>
            <a:off x="10864255" y="5152461"/>
            <a:ext cx="1216908" cy="1616303"/>
          </a:xfrm>
          <a:prstGeom prst="rect">
            <a:avLst/>
          </a:prstGeom>
        </p:spPr>
      </p:pic>
    </p:spTree>
    <p:extLst>
      <p:ext uri="{BB962C8B-B14F-4D97-AF65-F5344CB8AC3E}">
        <p14:creationId xmlns:p14="http://schemas.microsoft.com/office/powerpoint/2010/main" val="1610566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Pěkné propojení zkušenosti a promýšlení ji</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Terén a skrze otázky, interpretace co se tam děje </a:t>
            </a:r>
          </a:p>
          <a:p>
            <a:r>
              <a:rPr lang="cs-CZ" i="1" dirty="0" smtClean="0"/>
              <a:t>Moje osobní motivace vychází z více než třináctileté zkušenosti v bankovním sektoru, konkrétně v oblasti risk managementu se zaměřením na vymáhání pohledávek. • Začínala jsem jako specialista soudního vymáhání, kdy jsem byla v přímém kontaktu s dlužníky v závěrečných fázích vymáhacího procesu, což zahrnovalo žaloby, exekuce a insolvence. • S rostoucí senioritou jsem se postupně začala více zapojovat do tvorby a implementace vymáhacích strategií. Byla jsem svědkem zásadních změn; od období, kdy byl jediný důraz kladen na minimalizaci ztrát banky, až po reflektování potřeb vymáhaného klienta na základě hloubkových rozhovorů. Současně vnímám změny legislativního rámce, které posilují postavení dlužníků, zejména prostřednictvím zvýšené ochrany spotřebitelů, úprav insolvenčního zákona a snahy regulovat náklady spojené s vymáháním. • Posledních pět let působím v roli </a:t>
            </a:r>
            <a:r>
              <a:rPr lang="cs-CZ" i="1" dirty="0" err="1" smtClean="0"/>
              <a:t>product</a:t>
            </a:r>
            <a:r>
              <a:rPr lang="cs-CZ" i="1" dirty="0" smtClean="0"/>
              <a:t> </a:t>
            </a:r>
            <a:r>
              <a:rPr lang="cs-CZ" i="1" dirty="0" err="1" smtClean="0"/>
              <a:t>ownera</a:t>
            </a:r>
            <a:r>
              <a:rPr lang="cs-CZ" i="1" dirty="0" smtClean="0"/>
              <a:t>. Začínala jsem s týmem šesti vývojářů, který se postupně rozrostl na 15 lidí. Společně dodáváme IT systémy pro vymáhání pohledávek, se kterými pracují zaměstnanci banky. • Náš tým funguje podle agilní metodiky. Společně jsme prošli </a:t>
            </a:r>
            <a:r>
              <a:rPr lang="cs-CZ" i="1" dirty="0" err="1" smtClean="0"/>
              <a:t>celobankovní</a:t>
            </a:r>
            <a:r>
              <a:rPr lang="cs-CZ" i="1" dirty="0" smtClean="0"/>
              <a:t> transformací od liniového řízení, kdy byla zodpovědnost plně v rukou manažera, k modelu, ve kterém je zodpovědnost přenášena na tzv. </a:t>
            </a:r>
            <a:r>
              <a:rPr lang="cs-CZ" i="1" dirty="0" err="1" smtClean="0"/>
              <a:t>samořiditelný</a:t>
            </a:r>
            <a:r>
              <a:rPr lang="cs-CZ" i="1" dirty="0" smtClean="0"/>
              <a:t> tým. Snažíme se přiblížit klientovi a zároveň změnit myšlení zaměstnanců. • ….</a:t>
            </a:r>
          </a:p>
          <a:p>
            <a:r>
              <a:rPr lang="cs-CZ" i="1" dirty="0" smtClean="0"/>
              <a:t>Oblasti zájmu na základě motivace uvedené výše: • Problematika odpouštění dluhů z pohledu kulturních norem a hodnot (morální povinnost, nezodpovědnost, soucit, solidarita, stigmatizace dlužníka, oběť okolností, dopady na komunitu</a:t>
            </a:r>
            <a:r>
              <a:rPr lang="cs-CZ" dirty="0" smtClean="0"/>
              <a:t>)</a:t>
            </a:r>
            <a:endParaRPr lang="cs-CZ" dirty="0"/>
          </a:p>
        </p:txBody>
      </p:sp>
    </p:spTree>
    <p:extLst>
      <p:ext uri="{BB962C8B-B14F-4D97-AF65-F5344CB8AC3E}">
        <p14:creationId xmlns:p14="http://schemas.microsoft.com/office/powerpoint/2010/main" val="827709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Komparace </a:t>
            </a:r>
            <a:endParaRPr lang="cs-CZ" dirty="0"/>
          </a:p>
        </p:txBody>
      </p:sp>
      <p:sp>
        <p:nvSpPr>
          <p:cNvPr id="3" name="Zástupný symbol pro obsah 2"/>
          <p:cNvSpPr>
            <a:spLocks noGrp="1"/>
          </p:cNvSpPr>
          <p:nvPr>
            <p:ph idx="1"/>
          </p:nvPr>
        </p:nvSpPr>
        <p:spPr/>
        <p:txBody>
          <a:bodyPr/>
          <a:lstStyle/>
          <a:p>
            <a:r>
              <a:rPr lang="cs-CZ" dirty="0" smtClean="0"/>
              <a:t>Pochvala – </a:t>
            </a:r>
            <a:r>
              <a:rPr lang="cs-CZ" dirty="0" smtClean="0"/>
              <a:t>nenalezly </a:t>
            </a:r>
            <a:r>
              <a:rPr lang="cs-CZ" dirty="0" smtClean="0"/>
              <a:t>jsme</a:t>
            </a:r>
            <a:endParaRPr lang="cs-CZ" dirty="0"/>
          </a:p>
        </p:txBody>
      </p:sp>
    </p:spTree>
    <p:extLst>
      <p:ext uri="{BB962C8B-B14F-4D97-AF65-F5344CB8AC3E}">
        <p14:creationId xmlns:p14="http://schemas.microsoft.com/office/powerpoint/2010/main" val="3420122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 je školitel jistý</a:t>
            </a:r>
            <a:endParaRPr lang="cs-CZ" dirty="0"/>
          </a:p>
        </p:txBody>
      </p:sp>
      <p:sp>
        <p:nvSpPr>
          <p:cNvPr id="3" name="Zástupný symbol pro obsah 2"/>
          <p:cNvSpPr>
            <a:spLocks noGrp="1"/>
          </p:cNvSpPr>
          <p:nvPr>
            <p:ph idx="1"/>
          </p:nvPr>
        </p:nvSpPr>
        <p:spPr/>
        <p:txBody>
          <a:bodyPr/>
          <a:lstStyle/>
          <a:p>
            <a:r>
              <a:rPr lang="cs-CZ" dirty="0" err="1" smtClean="0"/>
              <a:t>Duspěvů</a:t>
            </a:r>
            <a:endParaRPr lang="cs-CZ" dirty="0" smtClean="0"/>
          </a:p>
          <a:p>
            <a:r>
              <a:rPr lang="cs-CZ" dirty="0" err="1" smtClean="0"/>
              <a:t>Frišmanová</a:t>
            </a:r>
            <a:endParaRPr lang="cs-CZ" dirty="0" smtClean="0"/>
          </a:p>
          <a:p>
            <a:endParaRPr lang="cs-CZ" dirty="0"/>
          </a:p>
        </p:txBody>
      </p:sp>
    </p:spTree>
    <p:extLst>
      <p:ext uri="{BB962C8B-B14F-4D97-AF65-F5344CB8AC3E}">
        <p14:creationId xmlns:p14="http://schemas.microsoft.com/office/powerpoint/2010/main" val="4240761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Vyučující mají konzultační hodiny</a:t>
            </a:r>
            <a:endParaRPr lang="cs-CZ" dirty="0"/>
          </a:p>
        </p:txBody>
      </p:sp>
      <p:sp>
        <p:nvSpPr>
          <p:cNvPr id="3" name="Zástupný symbol pro obsah 2"/>
          <p:cNvSpPr>
            <a:spLocks noGrp="1"/>
          </p:cNvSpPr>
          <p:nvPr>
            <p:ph idx="1"/>
          </p:nvPr>
        </p:nvSpPr>
        <p:spPr/>
        <p:txBody>
          <a:bodyPr/>
          <a:lstStyle/>
          <a:p>
            <a:r>
              <a:rPr lang="cs-CZ" dirty="0" smtClean="0"/>
              <a:t>Navštívit je napřímo.</a:t>
            </a:r>
            <a:endParaRPr lang="cs-CZ" dirty="0"/>
          </a:p>
        </p:txBody>
      </p:sp>
    </p:spTree>
    <p:extLst>
      <p:ext uri="{BB962C8B-B14F-4D97-AF65-F5344CB8AC3E}">
        <p14:creationId xmlns:p14="http://schemas.microsoft.com/office/powerpoint/2010/main" val="142589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85934" y="365125"/>
            <a:ext cx="8767866" cy="1325563"/>
          </a:xfrm>
        </p:spPr>
        <p:txBody>
          <a:bodyPr/>
          <a:lstStyle/>
          <a:p>
            <a:r>
              <a:rPr lang="cs-CZ" b="1" dirty="0" smtClean="0"/>
              <a:t>Klíčové pro nalezení tématu BP</a:t>
            </a:r>
            <a:endParaRPr lang="cs-CZ" b="1" dirty="0"/>
          </a:p>
        </p:txBody>
      </p:sp>
      <p:sp>
        <p:nvSpPr>
          <p:cNvPr id="3" name="Zástupný symbol pro obsah 2"/>
          <p:cNvSpPr>
            <a:spLocks noGrp="1"/>
          </p:cNvSpPr>
          <p:nvPr>
            <p:ph idx="1"/>
          </p:nvPr>
        </p:nvSpPr>
        <p:spPr/>
        <p:txBody>
          <a:bodyPr/>
          <a:lstStyle/>
          <a:p>
            <a:endParaRPr lang="cs-CZ" dirty="0"/>
          </a:p>
        </p:txBody>
      </p:sp>
      <p:pic>
        <p:nvPicPr>
          <p:cNvPr id="6" name="Obrázek 5"/>
          <p:cNvPicPr>
            <a:picLocks noChangeAspect="1"/>
          </p:cNvPicPr>
          <p:nvPr/>
        </p:nvPicPr>
        <p:blipFill>
          <a:blip r:embed="rId2"/>
          <a:stretch>
            <a:fillRect/>
          </a:stretch>
        </p:blipFill>
        <p:spPr>
          <a:xfrm>
            <a:off x="1444953" y="2345637"/>
            <a:ext cx="5365135" cy="2425555"/>
          </a:xfrm>
          <a:prstGeom prst="rect">
            <a:avLst/>
          </a:prstGeom>
        </p:spPr>
      </p:pic>
      <p:pic>
        <p:nvPicPr>
          <p:cNvPr id="9" name="Obrázek 8"/>
          <p:cNvPicPr>
            <a:picLocks noChangeAspect="1"/>
          </p:cNvPicPr>
          <p:nvPr/>
        </p:nvPicPr>
        <p:blipFill>
          <a:blip r:embed="rId3"/>
          <a:stretch>
            <a:fillRect/>
          </a:stretch>
        </p:blipFill>
        <p:spPr>
          <a:xfrm>
            <a:off x="8859281" y="1338118"/>
            <a:ext cx="2981410" cy="2233180"/>
          </a:xfrm>
          <a:prstGeom prst="rect">
            <a:avLst/>
          </a:prstGeom>
        </p:spPr>
      </p:pic>
      <p:pic>
        <p:nvPicPr>
          <p:cNvPr id="11" name="Obrázek 10"/>
          <p:cNvPicPr>
            <a:picLocks noChangeAspect="1"/>
          </p:cNvPicPr>
          <p:nvPr/>
        </p:nvPicPr>
        <p:blipFill>
          <a:blip r:embed="rId4"/>
          <a:stretch>
            <a:fillRect/>
          </a:stretch>
        </p:blipFill>
        <p:spPr>
          <a:xfrm>
            <a:off x="6811973" y="2596863"/>
            <a:ext cx="1857375" cy="2466975"/>
          </a:xfrm>
          <a:prstGeom prst="rect">
            <a:avLst/>
          </a:prstGeom>
        </p:spPr>
      </p:pic>
      <p:pic>
        <p:nvPicPr>
          <p:cNvPr id="1036" name="Picture 12" descr="Trychtýř plastový 14cm - Barva: Červený trychtýř :: www.nemeckadrogerie.c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796" y="4569333"/>
            <a:ext cx="252157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p:cNvPicPr>
            <a:picLocks noChangeAspect="1"/>
          </p:cNvPicPr>
          <p:nvPr/>
        </p:nvPicPr>
        <p:blipFill>
          <a:blip r:embed="rId6"/>
          <a:stretch>
            <a:fillRect/>
          </a:stretch>
        </p:blipFill>
        <p:spPr>
          <a:xfrm>
            <a:off x="77408" y="4706865"/>
            <a:ext cx="3568782" cy="1998518"/>
          </a:xfrm>
          <a:prstGeom prst="rect">
            <a:avLst/>
          </a:prstGeom>
        </p:spPr>
      </p:pic>
      <p:sp>
        <p:nvSpPr>
          <p:cNvPr id="14" name="Obdélník 13"/>
          <p:cNvSpPr/>
          <p:nvPr/>
        </p:nvSpPr>
        <p:spPr>
          <a:xfrm>
            <a:off x="3725749" y="524892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Vs.</a:t>
            </a:r>
            <a:endParaRPr lang="cs-CZ" sz="4000" dirty="0">
              <a:solidFill>
                <a:schemeClr val="tx1"/>
              </a:solidFill>
            </a:endParaRPr>
          </a:p>
        </p:txBody>
      </p:sp>
      <p:pic>
        <p:nvPicPr>
          <p:cNvPr id="16" name="Obrázek 15"/>
          <p:cNvPicPr>
            <a:picLocks noChangeAspect="1"/>
          </p:cNvPicPr>
          <p:nvPr/>
        </p:nvPicPr>
        <p:blipFill>
          <a:blip r:embed="rId7"/>
          <a:stretch>
            <a:fillRect/>
          </a:stretch>
        </p:blipFill>
        <p:spPr>
          <a:xfrm>
            <a:off x="4640149" y="4921395"/>
            <a:ext cx="2619375" cy="1743075"/>
          </a:xfrm>
          <a:prstGeom prst="rect">
            <a:avLst/>
          </a:prstGeom>
        </p:spPr>
      </p:pic>
      <p:pic>
        <p:nvPicPr>
          <p:cNvPr id="18" name="Obrázek 17"/>
          <p:cNvPicPr>
            <a:picLocks noChangeAspect="1"/>
          </p:cNvPicPr>
          <p:nvPr/>
        </p:nvPicPr>
        <p:blipFill>
          <a:blip r:embed="rId8"/>
          <a:stretch>
            <a:fillRect/>
          </a:stretch>
        </p:blipFill>
        <p:spPr>
          <a:xfrm>
            <a:off x="114039" y="199121"/>
            <a:ext cx="2281961" cy="3253008"/>
          </a:xfrm>
          <a:prstGeom prst="rect">
            <a:avLst/>
          </a:prstGeom>
        </p:spPr>
      </p:pic>
    </p:spTree>
    <p:extLst>
      <p:ext uri="{BB962C8B-B14F-4D97-AF65-F5344CB8AC3E}">
        <p14:creationId xmlns:p14="http://schemas.microsoft.com/office/powerpoint/2010/main" val="49865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Hledání tématu BP</a:t>
            </a:r>
            <a:endParaRPr lang="cs-CZ" dirty="0"/>
          </a:p>
        </p:txBody>
      </p:sp>
      <p:sp>
        <p:nvSpPr>
          <p:cNvPr id="3" name="Zástupný symbol pro obsah 2"/>
          <p:cNvSpPr>
            <a:spLocks noGrp="1"/>
          </p:cNvSpPr>
          <p:nvPr>
            <p:ph idx="1"/>
          </p:nvPr>
        </p:nvSpPr>
        <p:spPr/>
        <p:txBody>
          <a:bodyPr/>
          <a:lstStyle/>
          <a:p>
            <a:r>
              <a:rPr lang="cs-CZ" dirty="0" smtClean="0"/>
              <a:t>Obor</a:t>
            </a:r>
          </a:p>
          <a:p>
            <a:r>
              <a:rPr lang="cs-CZ" dirty="0" smtClean="0"/>
              <a:t>Terén</a:t>
            </a:r>
          </a:p>
          <a:p>
            <a:r>
              <a:rPr lang="cs-CZ" dirty="0" smtClean="0"/>
              <a:t>Problém = zvědavost x fascinace exotikou</a:t>
            </a:r>
          </a:p>
          <a:p>
            <a:r>
              <a:rPr lang="cs-CZ" dirty="0" smtClean="0"/>
              <a:t>zúžení</a:t>
            </a:r>
          </a:p>
          <a:p>
            <a:r>
              <a:rPr lang="cs-CZ" dirty="0" smtClean="0"/>
              <a:t>Přístup</a:t>
            </a:r>
          </a:p>
          <a:p>
            <a:r>
              <a:rPr lang="cs-CZ" dirty="0" smtClean="0"/>
              <a:t>učitel</a:t>
            </a:r>
          </a:p>
          <a:p>
            <a:endParaRPr lang="cs-CZ" dirty="0"/>
          </a:p>
        </p:txBody>
      </p:sp>
    </p:spTree>
    <p:extLst>
      <p:ext uri="{BB962C8B-B14F-4D97-AF65-F5344CB8AC3E}">
        <p14:creationId xmlns:p14="http://schemas.microsoft.com/office/powerpoint/2010/main" val="30599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Obor : Návaznost na kurzy - pochvala</a:t>
            </a:r>
            <a:endParaRPr lang="cs-CZ" dirty="0"/>
          </a:p>
        </p:txBody>
      </p:sp>
      <p:sp>
        <p:nvSpPr>
          <p:cNvPr id="3" name="Zástupný symbol pro obsah 2"/>
          <p:cNvSpPr>
            <a:spLocks noGrp="1"/>
          </p:cNvSpPr>
          <p:nvPr>
            <p:ph idx="1"/>
          </p:nvPr>
        </p:nvSpPr>
        <p:spPr/>
        <p:txBody>
          <a:bodyPr/>
          <a:lstStyle/>
          <a:p>
            <a:endParaRPr lang="cs-CZ" i="1" dirty="0" smtClean="0"/>
          </a:p>
          <a:p>
            <a:endParaRPr lang="cs-CZ" i="1" dirty="0"/>
          </a:p>
          <a:p>
            <a:r>
              <a:rPr lang="cs-CZ" i="1" dirty="0" smtClean="0"/>
              <a:t>Loni jsem chodila na kurz Nativní Severní Amerika a tematika indiánů se mi zalíbila tak, že i můj bakalářský překlad (OJAK) se zabývá indiány. Tudíž mi přišlo ideální zpracovat i bakalářskou práci na toto téma.</a:t>
            </a:r>
          </a:p>
          <a:p>
            <a:r>
              <a:rPr lang="cs-CZ" i="1" dirty="0" smtClean="0"/>
              <a:t>Migrace</a:t>
            </a:r>
          </a:p>
          <a:p>
            <a:r>
              <a:rPr lang="cs-CZ" i="1" dirty="0" smtClean="0"/>
              <a:t>Prostor</a:t>
            </a:r>
            <a:endParaRPr lang="cs-CZ" dirty="0"/>
          </a:p>
        </p:txBody>
      </p:sp>
      <p:pic>
        <p:nvPicPr>
          <p:cNvPr id="4" name="Obrázek 3"/>
          <p:cNvPicPr>
            <a:picLocks noChangeAspect="1"/>
          </p:cNvPicPr>
          <p:nvPr/>
        </p:nvPicPr>
        <p:blipFill>
          <a:blip r:embed="rId2"/>
          <a:stretch>
            <a:fillRect/>
          </a:stretch>
        </p:blipFill>
        <p:spPr>
          <a:xfrm>
            <a:off x="9210590" y="0"/>
            <a:ext cx="2981410" cy="2233180"/>
          </a:xfrm>
          <a:prstGeom prst="rect">
            <a:avLst/>
          </a:prstGeom>
        </p:spPr>
      </p:pic>
    </p:spTree>
    <p:extLst>
      <p:ext uri="{BB962C8B-B14F-4D97-AF65-F5344CB8AC3E}">
        <p14:creationId xmlns:p14="http://schemas.microsoft.com/office/powerpoint/2010/main" val="143330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Obor</a:t>
            </a:r>
            <a:endParaRPr lang="cs-CZ" dirty="0"/>
          </a:p>
        </p:txBody>
      </p:sp>
      <p:sp>
        <p:nvSpPr>
          <p:cNvPr id="3" name="Zástupný symbol pro obsah 2"/>
          <p:cNvSpPr>
            <a:spLocks noGrp="1"/>
          </p:cNvSpPr>
          <p:nvPr>
            <p:ph idx="1"/>
          </p:nvPr>
        </p:nvSpPr>
        <p:spPr/>
        <p:txBody>
          <a:bodyPr/>
          <a:lstStyle/>
          <a:p>
            <a:r>
              <a:rPr lang="cs-CZ" dirty="0" smtClean="0"/>
              <a:t>Některá témata táhnou k jiným oborům </a:t>
            </a:r>
          </a:p>
          <a:p>
            <a:r>
              <a:rPr lang="cs-CZ" dirty="0" smtClean="0"/>
              <a:t>Není to v labelech = Pojem jako kotva nestačí (např. pojem subkultura)</a:t>
            </a:r>
          </a:p>
          <a:p>
            <a:r>
              <a:rPr lang="cs-CZ" dirty="0" smtClean="0"/>
              <a:t>Je třeba pak posunout antropologii x </a:t>
            </a:r>
          </a:p>
          <a:p>
            <a:r>
              <a:rPr lang="cs-CZ" dirty="0" smtClean="0"/>
              <a:t>Když to nejde - změnit téma, určitá témata začínající badatele tzv. </a:t>
            </a:r>
            <a:r>
              <a:rPr lang="cs-CZ" b="1" dirty="0" smtClean="0"/>
              <a:t>„nepustí“</a:t>
            </a:r>
          </a:p>
          <a:p>
            <a:r>
              <a:rPr lang="cs-CZ" b="1" dirty="0" smtClean="0"/>
              <a:t>= lépe vybrat si téma, které není diskurzivně zatížené (např. školství – normativní = jak zlepšit vzdělávání a přístup k dětem – není antropologické)</a:t>
            </a:r>
          </a:p>
          <a:p>
            <a:pPr marL="0" indent="0">
              <a:buNone/>
            </a:pPr>
            <a:endParaRPr lang="cs-CZ" dirty="0"/>
          </a:p>
        </p:txBody>
      </p:sp>
    </p:spTree>
    <p:extLst>
      <p:ext uri="{BB962C8B-B14F-4D97-AF65-F5344CB8AC3E}">
        <p14:creationId xmlns:p14="http://schemas.microsoft.com/office/powerpoint/2010/main" val="270658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cs-CZ" dirty="0" smtClean="0"/>
              <a:t>Oblast zájmu jsou </a:t>
            </a:r>
            <a:r>
              <a:rPr lang="cs-CZ" b="1" dirty="0" smtClean="0">
                <a:solidFill>
                  <a:srgbClr val="FF0000"/>
                </a:solidFill>
              </a:rPr>
              <a:t>subkultury jako nositelé myšlenky člověka, který transcenduje </a:t>
            </a:r>
            <a:r>
              <a:rPr lang="cs-CZ" dirty="0" smtClean="0"/>
              <a:t>běžnou (</a:t>
            </a:r>
            <a:r>
              <a:rPr lang="cs-CZ" dirty="0" err="1" smtClean="0"/>
              <a:t>mainstreamově</a:t>
            </a:r>
            <a:r>
              <a:rPr lang="cs-CZ" dirty="0" smtClean="0"/>
              <a:t>-konzumní) realitu pomocí umění, hudby, společenství, sdílené erotiky nebo pomocí drog. Novodobé bohémství, které se chci snažit úžeji vymezit kolem výše uvedených témat. Novátorství, či jeho pocit.</a:t>
            </a:r>
          </a:p>
          <a:p>
            <a:r>
              <a:rPr lang="cs-CZ" b="1" dirty="0" smtClean="0"/>
              <a:t>Cíl výzkumu</a:t>
            </a:r>
            <a:r>
              <a:rPr lang="cs-CZ" dirty="0" smtClean="0"/>
              <a:t>: popsat, </a:t>
            </a:r>
            <a:r>
              <a:rPr lang="cs-CZ" b="1" dirty="0" smtClean="0">
                <a:solidFill>
                  <a:srgbClr val="00B0F0"/>
                </a:solidFill>
              </a:rPr>
              <a:t>nalézt terén, kde se napříč časem spojují nadšené práce výzkumníků a umělců 19. stol.</a:t>
            </a:r>
            <a:r>
              <a:rPr lang="cs-CZ" b="1" dirty="0" smtClean="0"/>
              <a:t>, kteří objevují účinky látek a rozšířeného vědomí, jímž opojení přináší intelektuální stimul.</a:t>
            </a:r>
            <a:r>
              <a:rPr lang="cs-CZ" dirty="0" smtClean="0"/>
              <a:t> Propojit ho s pozdějším </a:t>
            </a:r>
            <a:r>
              <a:rPr lang="cs-CZ" dirty="0" err="1" smtClean="0"/>
              <a:t>světěm</a:t>
            </a:r>
            <a:r>
              <a:rPr lang="cs-CZ" dirty="0" smtClean="0"/>
              <a:t>, výrazněji 50. a 60. let v Americe (</a:t>
            </a:r>
            <a:r>
              <a:rPr lang="cs-CZ" dirty="0" err="1" smtClean="0"/>
              <a:t>beats</a:t>
            </a:r>
            <a:r>
              <a:rPr lang="cs-CZ" dirty="0" smtClean="0"/>
              <a:t>, </a:t>
            </a:r>
            <a:r>
              <a:rPr lang="cs-CZ" dirty="0" err="1" smtClean="0"/>
              <a:t>hippies</a:t>
            </a:r>
            <a:r>
              <a:rPr lang="cs-CZ" dirty="0" smtClean="0"/>
              <a:t>), a také pak v Evropě. Berlín (východní – hudební subkultury 70. 80. let, inspirace ve filmu „B-</a:t>
            </a:r>
            <a:r>
              <a:rPr lang="cs-CZ" dirty="0" err="1" smtClean="0"/>
              <a:t>movie</a:t>
            </a:r>
            <a:r>
              <a:rPr lang="cs-CZ" dirty="0" smtClean="0"/>
              <a:t>“). Zajímá mě subkulturní myšlení a dění a vliv poezie, literatury nebo filozofie. Psané prameny, které popisují život vybraných skupin bohémů. Hudební scéna čtená jako manifest hodnot. </a:t>
            </a:r>
          </a:p>
          <a:p>
            <a:r>
              <a:rPr lang="cs-CZ" b="1" dirty="0" smtClean="0">
                <a:solidFill>
                  <a:srgbClr val="00B050"/>
                </a:solidFill>
              </a:rPr>
              <a:t>Tento teoretický historický rámec pak propojit s nultými lety 21. století </a:t>
            </a:r>
            <a:r>
              <a:rPr lang="cs-CZ" dirty="0" smtClean="0"/>
              <a:t>– rozmach internetu, zpočátku ve formě malých internetových komunit. Konkrétní komunita: kyberia.sk, nyx.cz. Účastníci </a:t>
            </a:r>
            <a:r>
              <a:rPr lang="cs-CZ" dirty="0" err="1" smtClean="0"/>
              <a:t>párty</a:t>
            </a:r>
            <a:r>
              <a:rPr lang="cs-CZ" dirty="0" smtClean="0"/>
              <a:t> a rave scény v Praze a </a:t>
            </a:r>
            <a:r>
              <a:rPr lang="cs-CZ" dirty="0" err="1" smtClean="0"/>
              <a:t>Bratislave</a:t>
            </a:r>
            <a:r>
              <a:rPr lang="cs-CZ" dirty="0" smtClean="0"/>
              <a:t>. Generace, která už komunismus zažila minimálně, generace přechodu mezi starým, analogovým světem, a novým světem kde existuje internet. Vliv </a:t>
            </a:r>
            <a:r>
              <a:rPr lang="cs-CZ" dirty="0" err="1" smtClean="0"/>
              <a:t>Spiral</a:t>
            </a:r>
            <a:r>
              <a:rPr lang="cs-CZ" dirty="0" smtClean="0"/>
              <a:t> </a:t>
            </a:r>
            <a:r>
              <a:rPr lang="cs-CZ" dirty="0" err="1" smtClean="0"/>
              <a:t>tribe</a:t>
            </a:r>
            <a:r>
              <a:rPr lang="cs-CZ" dirty="0" smtClean="0"/>
              <a:t>. </a:t>
            </a:r>
            <a:r>
              <a:rPr lang="cs-CZ" dirty="0" err="1" smtClean="0"/>
              <a:t>Hakim</a:t>
            </a:r>
            <a:r>
              <a:rPr lang="cs-CZ" dirty="0" smtClean="0"/>
              <a:t> Bey a koncept dočasných autonomních zón. Literatura vydávaná u nás ve vydavatelstvích jako </a:t>
            </a:r>
            <a:r>
              <a:rPr lang="cs-CZ" dirty="0" err="1" smtClean="0"/>
              <a:t>Votobia</a:t>
            </a:r>
            <a:r>
              <a:rPr lang="cs-CZ" dirty="0" smtClean="0"/>
              <a:t>, Maťa s tematikou bohémů, umělců, drog.</a:t>
            </a:r>
          </a:p>
          <a:p>
            <a:endParaRPr lang="cs-CZ" dirty="0" smtClean="0"/>
          </a:p>
          <a:p>
            <a:endParaRPr lang="cs-CZ" dirty="0"/>
          </a:p>
        </p:txBody>
      </p:sp>
    </p:spTree>
    <p:extLst>
      <p:ext uri="{BB962C8B-B14F-4D97-AF65-F5344CB8AC3E}">
        <p14:creationId xmlns:p14="http://schemas.microsoft.com/office/powerpoint/2010/main" val="63556487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5344</Words>
  <Application>Microsoft Office PowerPoint</Application>
  <PresentationFormat>Širokoúhlá obrazovka</PresentationFormat>
  <Paragraphs>274</Paragraphs>
  <Slides>46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46</vt:i4>
      </vt:variant>
    </vt:vector>
  </HeadingPairs>
  <TitlesOfParts>
    <vt:vector size="50" baseType="lpstr">
      <vt:lpstr>Arial</vt:lpstr>
      <vt:lpstr>Calibri</vt:lpstr>
      <vt:lpstr>Calibri Light</vt:lpstr>
      <vt:lpstr>Motiv Office</vt:lpstr>
      <vt:lpstr>Diplomní seminář</vt:lpstr>
      <vt:lpstr>Cíl BP</vt:lpstr>
      <vt:lpstr>Úkol antropologa/bakalářské práce</vt:lpstr>
      <vt:lpstr>Úkol</vt:lpstr>
      <vt:lpstr>Klíčové pro nalezení tématu BP</vt:lpstr>
      <vt:lpstr>Hledání tématu BP</vt:lpstr>
      <vt:lpstr>Obor : Návaznost na kurzy - pochvala</vt:lpstr>
      <vt:lpstr>Obor</vt:lpstr>
      <vt:lpstr>Prezentace aplikace PowerPoint</vt:lpstr>
      <vt:lpstr>Mimo diskurz oboru + hledám terén, jež by potvrdil předpoklad + moc široký záběr</vt:lpstr>
      <vt:lpstr>Prezentace aplikace PowerPoint</vt:lpstr>
      <vt:lpstr>Mimo obor x ukotveno v gendrových studiích +  široký záběr + bez zvědavosti x fascinace teorií + bez terénu</vt:lpstr>
      <vt:lpstr>Mimo obor – bez konceptu nedává smysl, popisné, bez potenciálu interpretace</vt:lpstr>
      <vt:lpstr>Empirická x teoretická práce x angažovaná antropologie ? + mimo obor</vt:lpstr>
      <vt:lpstr>Pokud teoretická, tak co je terén a co je tedy otázka?</vt:lpstr>
      <vt:lpstr>Předporozumění</vt:lpstr>
      <vt:lpstr>Totéž</vt:lpstr>
      <vt:lpstr>Předporozumění</vt:lpstr>
      <vt:lpstr>Fascinace exotičnem</vt:lpstr>
      <vt:lpstr>Fascinace exotičnem x badatelský zájem</vt:lpstr>
      <vt:lpstr>Jinakost na první pohled</vt:lpstr>
      <vt:lpstr>Osobní preference</vt:lpstr>
      <vt:lpstr>Bez zvědavosti = ambice pouhého popisu</vt:lpstr>
      <vt:lpstr>Mnoho zajíců, myslivcova smrt</vt:lpstr>
      <vt:lpstr>Orientace v oboru – přehršel konceptů</vt:lpstr>
      <vt:lpstr>Orientace v oboru – přehršel konceptů</vt:lpstr>
      <vt:lpstr>Bez konceptu</vt:lpstr>
      <vt:lpstr>Bez konceptu 2, pozor na jazyk</vt:lpstr>
      <vt:lpstr>Sociální realita x antropologický problém</vt:lpstr>
      <vt:lpstr>Vyčerpanost tématu</vt:lpstr>
      <vt:lpstr>Není jasné, co je předmětem zájmu</vt:lpstr>
      <vt:lpstr>Deskripce x interpretace</vt:lpstr>
      <vt:lpstr>Chybí terén – někteří jsou si toho vědomi, ale bez terénu nelze dělat projekt</vt:lpstr>
      <vt:lpstr>Možnost vstupu do terénu</vt:lpstr>
      <vt:lpstr>Definovat terén</vt:lpstr>
      <vt:lpstr>Definovat terén</vt:lpstr>
      <vt:lpstr>Terén x vzorek                    , různé koncepty, etika</vt:lpstr>
      <vt:lpstr>Jen na vyučujícího spoléhat nelze</vt:lpstr>
      <vt:lpstr>Nelze se spoléhat, že vyučující bude mít kapacitu, nic samostatně nerozjíždět</vt:lpstr>
      <vt:lpstr>Horší napravovat než jet od nuly</vt:lpstr>
      <vt:lpstr>Etika a náročnost terénu</vt:lpstr>
      <vt:lpstr>Etika - neubližování</vt:lpstr>
      <vt:lpstr>Pěkné propojení zkušenosti a promýšlení ji</vt:lpstr>
      <vt:lpstr>Komparace </vt:lpstr>
      <vt:lpstr>Otázky: je školitel jistý</vt:lpstr>
      <vt:lpstr>Vyučující mají konzultační hodiny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Diplomní seminář</dc:title>
  <dc:creator>Dana Bittnerová</dc:creator>
  <cp:lastModifiedBy>Hedvika Novotná</cp:lastModifiedBy>
  <cp:revision>45</cp:revision>
  <dcterms:created xsi:type="dcterms:W3CDTF">2024-10-14T19:21:02Z</dcterms:created>
  <dcterms:modified xsi:type="dcterms:W3CDTF">2024-10-16T07:54:58Z</dcterms:modified>
</cp:coreProperties>
</file>