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7" r:id="rId3"/>
    <p:sldId id="313" r:id="rId4"/>
    <p:sldId id="340" r:id="rId5"/>
    <p:sldId id="315" r:id="rId6"/>
    <p:sldId id="365" r:id="rId7"/>
    <p:sldId id="363" r:id="rId8"/>
    <p:sldId id="364" r:id="rId9"/>
    <p:sldId id="335" r:id="rId10"/>
    <p:sldId id="316" r:id="rId11"/>
    <p:sldId id="317" r:id="rId12"/>
    <p:sldId id="333" r:id="rId13"/>
    <p:sldId id="336" r:id="rId14"/>
    <p:sldId id="337" r:id="rId15"/>
    <p:sldId id="332" r:id="rId16"/>
    <p:sldId id="338" r:id="rId17"/>
    <p:sldId id="346" r:id="rId18"/>
    <p:sldId id="367" r:id="rId19"/>
    <p:sldId id="359" r:id="rId20"/>
    <p:sldId id="264" r:id="rId21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962" autoAdjust="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803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E99E4-F35F-463E-A89A-2C7001EE551B}" type="datetimeFigureOut">
              <a:rPr lang="cs-CZ" smtClean="0"/>
              <a:pPr/>
              <a:t>03.03.2021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5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803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B5DE7-E3A8-4FB5-8DF3-75EF88AAF4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847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803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B512B-569B-4B3A-A1DA-8C55E0AA8BE8}" type="datetimeFigureOut">
              <a:rPr lang="cs-CZ" smtClean="0"/>
              <a:pPr/>
              <a:t>03.03.2021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803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0A2A5-1174-4319-93DC-D8047E8BA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94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34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446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96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638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81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738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49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56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60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45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17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83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62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35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5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47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03.03.2021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73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  <p:sldLayoutId id="2147484414" r:id="rId12"/>
    <p:sldLayoutId id="2147484415" r:id="rId13"/>
    <p:sldLayoutId id="2147484416" r:id="rId14"/>
    <p:sldLayoutId id="2147484417" r:id="rId15"/>
    <p:sldLayoutId id="21474844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6552728" cy="2592287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1200" b="1" cap="small" dirty="0">
                <a:solidFill>
                  <a:schemeClr val="accent2"/>
                </a:solidFill>
              </a:rPr>
            </a:br>
            <a:r>
              <a:rPr lang="cs-CZ" sz="4000" b="1" cap="small" dirty="0">
                <a:solidFill>
                  <a:schemeClr val="accent2"/>
                </a:solidFill>
              </a:rPr>
              <a:t>terénní sociální pracovnice </a:t>
            </a:r>
            <a:br>
              <a:rPr lang="cs-CZ" sz="4000" b="1" cap="small" dirty="0">
                <a:solidFill>
                  <a:schemeClr val="accent2"/>
                </a:solidFill>
              </a:rPr>
            </a:br>
            <a:r>
              <a:rPr lang="cs-CZ" sz="4000" b="1" cap="small" dirty="0">
                <a:solidFill>
                  <a:schemeClr val="accent2"/>
                </a:solidFill>
              </a:rPr>
              <a:t>pro seniory </a:t>
            </a:r>
            <a:br>
              <a:rPr lang="cs-CZ" sz="4000" b="1" cap="small" dirty="0">
                <a:solidFill>
                  <a:schemeClr val="accent2"/>
                </a:solidFill>
              </a:rPr>
            </a:br>
            <a:r>
              <a:rPr lang="cs-CZ" sz="4000" b="1" cap="small" dirty="0">
                <a:solidFill>
                  <a:schemeClr val="accent2"/>
                </a:solidFill>
              </a:rPr>
              <a:t>a osoby se zdravotním postižením</a:t>
            </a:r>
            <a:endParaRPr lang="cs-CZ" sz="4000" b="1" cap="small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872808" cy="252028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cs-CZ" sz="2400" cap="small" dirty="0">
                <a:solidFill>
                  <a:schemeClr val="tx1"/>
                </a:solidFill>
              </a:rPr>
              <a:t>							Mgr. Dana Poustková</a:t>
            </a:r>
          </a:p>
          <a:p>
            <a:pPr algn="l">
              <a:spcBef>
                <a:spcPts val="0"/>
              </a:spcBef>
            </a:pPr>
            <a:r>
              <a:rPr lang="cs-CZ" sz="2400" cap="small" dirty="0">
                <a:solidFill>
                  <a:schemeClr val="tx1"/>
                </a:solidFill>
              </a:rPr>
              <a:t>							Městský úřad Mělník</a:t>
            </a:r>
          </a:p>
          <a:p>
            <a:pPr algn="l">
              <a:spcBef>
                <a:spcPts val="0"/>
              </a:spcBef>
            </a:pPr>
            <a:endParaRPr lang="cs-CZ" sz="2400" cap="small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cs-CZ" sz="2000" cap="small" dirty="0">
                <a:solidFill>
                  <a:schemeClr val="tx1"/>
                </a:solidFill>
              </a:rPr>
              <a:t>							3</a:t>
            </a:r>
            <a:r>
              <a:rPr lang="cs-CZ" cap="small" dirty="0">
                <a:solidFill>
                  <a:schemeClr val="tx1"/>
                </a:solidFill>
              </a:rPr>
              <a:t>. 3. 2021</a:t>
            </a:r>
            <a:endParaRPr lang="cs-CZ" sz="2400" cap="small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368219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5762601" cy="803176"/>
          </a:xfrm>
        </p:spPr>
        <p:txBody>
          <a:bodyPr/>
          <a:lstStyle/>
          <a:p>
            <a:pPr algn="ctr"/>
            <a:r>
              <a:rPr lang="cs-CZ" cap="small" dirty="0">
                <a:solidFill>
                  <a:schemeClr val="accent2"/>
                </a:solidFill>
              </a:rPr>
              <a:t>Mobilní kancelář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5460" y="1807887"/>
            <a:ext cx="3530263" cy="2880320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5328592" cy="39964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7000">
            <a:off x="-2984" y="4782898"/>
            <a:ext cx="2163392" cy="1622544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661">
            <a:off x="6070242" y="489114"/>
            <a:ext cx="2234968" cy="1675973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19155">
            <a:off x="2605700" y="4023142"/>
            <a:ext cx="2286148" cy="25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3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99860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5576" y="1916832"/>
            <a:ext cx="213053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148064" y="620688"/>
            <a:ext cx="3600400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 Josef</a:t>
            </a: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73 let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rozvedený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děti – nestýkají se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dříve montážní dělník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65 letech – zranění 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 – rehabilitace - zpět  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PnP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I. stupeň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91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99860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4211960" y="332656"/>
            <a:ext cx="1590984" cy="745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51520" y="549860"/>
            <a:ext cx="3600400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11/2016</a:t>
            </a: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správce ubytovny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doprava k lékaři – 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Sendolino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PnP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Šipka nahoru 2"/>
          <p:cNvSpPr/>
          <p:nvPr/>
        </p:nvSpPr>
        <p:spPr>
          <a:xfrm>
            <a:off x="7524328" y="764704"/>
            <a:ext cx="1008112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4112528" y="3789040"/>
            <a:ext cx="158189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73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99860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1859684" y="1052736"/>
            <a:ext cx="155447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292080" y="476672"/>
            <a:ext cx="3600400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dispenzarizace – periodické návštěvy, nabídka podpůrných služeb, zdravotní péče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55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116632"/>
            <a:ext cx="9144000" cy="6599860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4561170" y="3284984"/>
            <a:ext cx="11007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55576" y="792176"/>
            <a:ext cx="3600400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3/2018</a:t>
            </a: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zhoršení zdravotního stavu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TPS – obědy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zvýšení 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PnP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 - žádost + návštěva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Šipka nahoru 2"/>
          <p:cNvSpPr/>
          <p:nvPr/>
        </p:nvSpPr>
        <p:spPr>
          <a:xfrm>
            <a:off x="7596336" y="792176"/>
            <a:ext cx="988688" cy="1368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572000" y="4676702"/>
            <a:ext cx="11007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68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71"/>
            <a:ext cx="9144000" cy="6599860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2057352" y="484328"/>
            <a:ext cx="1388688" cy="685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220072" y="548680"/>
            <a:ext cx="3600400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7/2018</a:t>
            </a: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další zhoršení zdravotního stavu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inkontinenční pomůcky (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MěÚ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praktický lékař)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domácí péče – ČČK 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rozšíření služeb TPS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odborná vyšetření – sanita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Šipka doprava 2"/>
          <p:cNvSpPr/>
          <p:nvPr/>
        </p:nvSpPr>
        <p:spPr>
          <a:xfrm rot="10800000">
            <a:off x="1246448" y="2821636"/>
            <a:ext cx="150524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800000">
            <a:off x="1795712" y="3685733"/>
            <a:ext cx="1628648" cy="843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0800000">
            <a:off x="2610035" y="1289514"/>
            <a:ext cx="150524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222362" y="1844824"/>
            <a:ext cx="922920" cy="1143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76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71"/>
            <a:ext cx="9144000" cy="659986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39752" y="872717"/>
            <a:ext cx="3600400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 Josef</a:t>
            </a: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zemřel v 10/2018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dní v nemocnici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dožil na ubytovně, jak si přál</a:t>
            </a: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041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91208"/>
          </a:xfrm>
        </p:spPr>
        <p:txBody>
          <a:bodyPr>
            <a:normAutofit/>
          </a:bodyPr>
          <a:lstStyle/>
          <a:p>
            <a:pPr algn="ctr"/>
            <a:r>
              <a:rPr lang="cs-CZ" cap="small" dirty="0">
                <a:solidFill>
                  <a:schemeClr val="accent2"/>
                </a:solidFill>
              </a:rPr>
              <a:t>Další kazuistiky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7056784" cy="518457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Pan B.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psychiatrická nemocnice, obec, sousedé, pečovatelská služba, přijetí…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cs-CZ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Pan R.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schizofrenie, matka, pečovatelská služba, psychiatr, praktik, domácí péče, sousedé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Paní H.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obec, Alzheimerova choroba?, synové, psychiatr, pečovatelka, psychiatrická nemocnice, případová konference, opatrovnictví,  domov se zvláštním režimem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Pan J.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mentální postižení, matka, synovec, psychiatr, zvláštní příjemce důchodu – opatrovnictví, domov pro osoby se zdravotním postižením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Paní M.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propuštění z nemocnice + domácí péče -- pečovatelská služba, podpis smlouvy za ORP, doprovody, psychiatr, návrh na ustanovení opatrovníka</a:t>
            </a:r>
          </a:p>
        </p:txBody>
      </p:sp>
    </p:spTree>
    <p:extLst>
      <p:ext uri="{BB962C8B-B14F-4D97-AF65-F5344CB8AC3E}">
        <p14:creationId xmlns:p14="http://schemas.microsoft.com/office/powerpoint/2010/main" val="3109416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>
            <a:normAutofit/>
          </a:bodyPr>
          <a:lstStyle/>
          <a:p>
            <a:pPr algn="ctr"/>
            <a:r>
              <a:rPr lang="cs-CZ" cap="small" dirty="0">
                <a:solidFill>
                  <a:schemeClr val="accent2"/>
                </a:solidFill>
              </a:rPr>
              <a:t>Plány…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8" y="1412776"/>
            <a:ext cx="6770714" cy="496855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Aktualizace Mapy podpory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aktualizace + instituty – zvláštní příjemce důchodu, opatrovnictví…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pomocné karty – dávky OZP,….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Vytvoření Mapy potřeb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jednoduchá, aby korespondovala s Mapou podpory…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Projekt Domova </a:t>
            </a:r>
            <a:r>
              <a:rPr lang="cs-CZ" dirty="0" err="1"/>
              <a:t>Sue</a:t>
            </a:r>
            <a:r>
              <a:rPr lang="cs-CZ" dirty="0"/>
              <a:t> </a:t>
            </a:r>
            <a:r>
              <a:rPr lang="cs-CZ" dirty="0" err="1"/>
              <a:t>Ryder</a:t>
            </a:r>
            <a:r>
              <a:rPr lang="cs-CZ" dirty="0"/>
              <a:t> – case </a:t>
            </a:r>
            <a:r>
              <a:rPr lang="cs-CZ" dirty="0" err="1"/>
              <a:t>manager</a:t>
            </a:r>
            <a:endParaRPr lang="cs-CZ" dirty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Další podněty do praxe…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Středočeský kraj – Podpora neformálních pečující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Diakonie ČCE – Nouzový plán péče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Lidé s demencí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„far plán“ jednotlivých kroků, možností…</a:t>
            </a:r>
          </a:p>
        </p:txBody>
      </p:sp>
    </p:spTree>
    <p:extLst>
      <p:ext uri="{BB962C8B-B14F-4D97-AF65-F5344CB8AC3E}">
        <p14:creationId xmlns:p14="http://schemas.microsoft.com/office/powerpoint/2010/main" val="328538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91208"/>
          </a:xfrm>
        </p:spPr>
        <p:txBody>
          <a:bodyPr>
            <a:normAutofit/>
          </a:bodyPr>
          <a:lstStyle/>
          <a:p>
            <a:pPr algn="ctr"/>
            <a:r>
              <a:rPr lang="cs-CZ" cap="small" dirty="0">
                <a:solidFill>
                  <a:schemeClr val="accent2"/>
                </a:solidFill>
              </a:rPr>
              <a:t>Diskuse, dotazy, náměty…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8" y="1700808"/>
            <a:ext cx="7058746" cy="4680520"/>
          </a:xfrm>
        </p:spPr>
        <p:txBody>
          <a:bodyPr>
            <a:normAutofit/>
          </a:bodyPr>
          <a:lstStyle/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cs-CZ" sz="4000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000" dirty="0"/>
              <a:t>PROSTOR PRO VÁS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0941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b="1" cap="small" dirty="0">
                <a:solidFill>
                  <a:schemeClr val="accent2"/>
                </a:solidFill>
              </a:rPr>
              <a:t>ORP Mělník</a:t>
            </a:r>
            <a:br>
              <a:rPr lang="cs-CZ" sz="4000" cap="small" dirty="0">
                <a:solidFill>
                  <a:schemeClr val="accent2"/>
                </a:solidFill>
              </a:rPr>
            </a:br>
            <a:r>
              <a:rPr lang="cs-CZ" sz="2400" cap="small" dirty="0">
                <a:solidFill>
                  <a:schemeClr val="accent2"/>
                </a:solidFill>
              </a:rPr>
              <a:t>Středočeský kraj, 43 416 obyvatel, 39 obcí, </a:t>
            </a:r>
            <a:br>
              <a:rPr lang="cs-CZ" sz="2400" cap="small" dirty="0">
                <a:solidFill>
                  <a:schemeClr val="accent2"/>
                </a:solidFill>
              </a:rPr>
            </a:br>
            <a:r>
              <a:rPr lang="cs-CZ" sz="2400" cap="small" dirty="0">
                <a:solidFill>
                  <a:schemeClr val="accent2"/>
                </a:solidFill>
              </a:rPr>
              <a:t>2 pověřené obce (Mělník, </a:t>
            </a:r>
            <a:r>
              <a:rPr lang="cs-CZ" sz="2400" cap="small" dirty="0" err="1">
                <a:solidFill>
                  <a:schemeClr val="accent2"/>
                </a:solidFill>
              </a:rPr>
              <a:t>Mšeno</a:t>
            </a:r>
            <a:r>
              <a:rPr lang="cs-CZ" sz="2400" cap="small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05233" y="1495367"/>
            <a:ext cx="3898530" cy="517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275030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618413" cy="4525963"/>
          </a:xfrm>
        </p:spPr>
        <p:txBody>
          <a:bodyPr/>
          <a:lstStyle/>
          <a:p>
            <a:endParaRPr lang="cs-CZ" dirty="0"/>
          </a:p>
          <a:p>
            <a:pPr algn="ctr">
              <a:buNone/>
            </a:pPr>
            <a:r>
              <a:rPr lang="cs-CZ" sz="3600" cap="small" dirty="0"/>
              <a:t>Děkuji za pozornost</a:t>
            </a:r>
            <a:endParaRPr lang="cs-CZ" sz="3600" b="1" cap="small" dirty="0">
              <a:sym typeface="Wingdings" pitchFamily="2" charset="2"/>
            </a:endParaRPr>
          </a:p>
          <a:p>
            <a:pPr>
              <a:buNone/>
            </a:pPr>
            <a:r>
              <a:rPr lang="cs-CZ" dirty="0">
                <a:sym typeface="Wingdings" pitchFamily="2" charset="2"/>
              </a:rPr>
              <a:t>	</a:t>
            </a:r>
          </a:p>
          <a:p>
            <a:pPr>
              <a:buNone/>
            </a:pPr>
            <a:endParaRPr lang="cs-CZ" dirty="0">
              <a:sym typeface="Wingdings" pitchFamily="2" charset="2"/>
            </a:endParaRPr>
          </a:p>
          <a:p>
            <a:pPr>
              <a:spcBef>
                <a:spcPts val="0"/>
              </a:spcBef>
              <a:buNone/>
            </a:pPr>
            <a:r>
              <a:rPr lang="cs-CZ" sz="2000" dirty="0">
                <a:sym typeface="Wingdings" pitchFamily="2" charset="2"/>
              </a:rPr>
              <a:t>	</a:t>
            </a:r>
            <a:r>
              <a:rPr lang="cs-CZ" sz="1800" cap="small" dirty="0">
                <a:sym typeface="Wingdings" pitchFamily="2" charset="2"/>
              </a:rPr>
              <a:t>Mgr. Dana Poustková	</a:t>
            </a:r>
          </a:p>
          <a:p>
            <a:pPr>
              <a:spcBef>
                <a:spcPts val="0"/>
              </a:spcBef>
              <a:buNone/>
            </a:pPr>
            <a:r>
              <a:rPr lang="cs-CZ" sz="1800" cap="small" dirty="0">
                <a:sym typeface="Wingdings" pitchFamily="2" charset="2"/>
              </a:rPr>
              <a:t>	Městský úřad Mělník</a:t>
            </a:r>
          </a:p>
          <a:p>
            <a:pPr>
              <a:spcBef>
                <a:spcPts val="0"/>
              </a:spcBef>
              <a:buNone/>
            </a:pPr>
            <a:r>
              <a:rPr lang="cs-CZ" sz="1800" cap="small" dirty="0">
                <a:sym typeface="Wingdings" pitchFamily="2" charset="2"/>
              </a:rPr>
              <a:t>	terénní sociální pracovnice pro seniory a osoby se zdravotním postižením</a:t>
            </a:r>
          </a:p>
          <a:p>
            <a:pPr>
              <a:spcBef>
                <a:spcPts val="0"/>
              </a:spcBef>
              <a:buNone/>
            </a:pPr>
            <a:r>
              <a:rPr lang="cs-CZ" sz="1800" cap="small" dirty="0">
                <a:sym typeface="Wingdings" pitchFamily="2" charset="2"/>
              </a:rPr>
              <a:t>	Tel.: 315 635 435, 731 751 526 </a:t>
            </a:r>
          </a:p>
          <a:p>
            <a:pPr>
              <a:spcBef>
                <a:spcPts val="0"/>
              </a:spcBef>
              <a:buNone/>
            </a:pPr>
            <a:r>
              <a:rPr lang="cs-CZ" sz="1800" cap="small" dirty="0">
                <a:sym typeface="Wingdings" pitchFamily="2" charset="2"/>
              </a:rPr>
              <a:t>	</a:t>
            </a:r>
            <a:r>
              <a:rPr lang="cs-CZ" sz="1800" u="sng" dirty="0">
                <a:sym typeface="Wingdings" pitchFamily="2" charset="2"/>
              </a:rPr>
              <a:t>d.poustkova</a:t>
            </a:r>
            <a:r>
              <a:rPr lang="cs-CZ" sz="1800" u="sng" dirty="0"/>
              <a:t>@melnik.cz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609600"/>
            <a:ext cx="7164287" cy="875184"/>
          </a:xfrm>
        </p:spPr>
        <p:txBody>
          <a:bodyPr>
            <a:normAutofit/>
          </a:bodyPr>
          <a:lstStyle/>
          <a:p>
            <a:pPr algn="ctr"/>
            <a:r>
              <a:rPr lang="cs-CZ" cap="small" dirty="0">
                <a:solidFill>
                  <a:schemeClr val="accent2"/>
                </a:solidFill>
              </a:rPr>
              <a:t>Pracovní zkušenosti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416824" cy="4556579"/>
          </a:xfrm>
        </p:spPr>
        <p:txBody>
          <a:bodyPr>
            <a:normAutofit/>
          </a:bodyPr>
          <a:lstStyle/>
          <a:p>
            <a:endParaRPr lang="cs-CZ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2000" dirty="0"/>
              <a:t>dobrovolnické centrum, pečovatelská služba,           obchodní firma, dávky hmotné nouze, domov seniorů, chráněné bydlení pro lidi s mentálním postižením,           oddělení sociálně právní ochrany dětí…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900" dirty="0"/>
              <a:t>od 11/2015 terénní sociální pracovnice – městský úřad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900" dirty="0"/>
              <a:t>Jaká je má role?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900" dirty="0"/>
              <a:t>Kdo jsou mí klienti?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900" dirty="0"/>
              <a:t>Kdo jsou mí partneři?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900" dirty="0"/>
              <a:t>Jaké jsou mé nástroje?</a:t>
            </a:r>
          </a:p>
        </p:txBody>
      </p:sp>
    </p:spTree>
    <p:extLst>
      <p:ext uri="{BB962C8B-B14F-4D97-AF65-F5344CB8AC3E}">
        <p14:creationId xmlns:p14="http://schemas.microsoft.com/office/powerpoint/2010/main" val="31665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609600"/>
            <a:ext cx="7668343" cy="1307232"/>
          </a:xfrm>
        </p:spPr>
        <p:txBody>
          <a:bodyPr>
            <a:normAutofit/>
          </a:bodyPr>
          <a:lstStyle/>
          <a:p>
            <a:pPr algn="ctr"/>
            <a:r>
              <a:rPr lang="cs-CZ" cap="small" dirty="0">
                <a:solidFill>
                  <a:schemeClr val="accent2"/>
                </a:solidFill>
              </a:rPr>
              <a:t>Diakonie ČCE</a:t>
            </a:r>
            <a:br>
              <a:rPr lang="cs-CZ" cap="small" dirty="0">
                <a:solidFill>
                  <a:schemeClr val="accent2"/>
                </a:solidFill>
              </a:rPr>
            </a:br>
            <a:r>
              <a:rPr lang="cs-CZ" cap="small" dirty="0">
                <a:solidFill>
                  <a:schemeClr val="accent2"/>
                </a:solidFill>
              </a:rPr>
              <a:t>Institut důstojného stárnutí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16832"/>
            <a:ext cx="6480720" cy="4124531"/>
          </a:xfrm>
        </p:spPr>
        <p:txBody>
          <a:bodyPr>
            <a:normAutofit fontScale="92500"/>
          </a:bodyPr>
          <a:lstStyle/>
          <a:p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900" b="1" dirty="0"/>
              <a:t>SIPS = Systém integrovaných podpůrných služeb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dirty="0"/>
              <a:t>MUDr. Zdeněk </a:t>
            </a:r>
            <a:r>
              <a:rPr lang="cs-CZ" b="1" dirty="0" err="1"/>
              <a:t>Kalvach</a:t>
            </a:r>
            <a:r>
              <a:rPr lang="cs-CZ" b="1" dirty="0"/>
              <a:t>, Podpora rozvoje komunitního systému integrovaných podpůrných služeb: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„SIPS by měl být právě takovým uceleným souhrnem informací, znalostí, dovedností, aktérů a přístupů, které lze v dlouhodobé podpoře lidí se závažně ohroženou, omezenou či ztracenou soběstačností a jejich rodin využít, a také námětem pro koordinaci postupu.“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„Žádný občan nikdy nebude potřebovat současně všechny uvedené prvky... Měl by však existovat ucelený přehled a obce by měly zajistit svým občanům přístup k němu, měly by se zabývat reálnou dostupností i vytvářením podmínek pro její postupné zlepšování – bez ohledu na úhradové mechanismy.“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56992"/>
            <a:ext cx="1874282" cy="2538089"/>
          </a:xfrm>
          <a:prstGeom prst="rect">
            <a:avLst/>
          </a:prstGeom>
        </p:spPr>
      </p:pic>
      <p:pic>
        <p:nvPicPr>
          <p:cNvPr id="6" name="Obrázek 5" descr="D:\Users\d.poustkova\AppData\Local\Microsoft\Windows\INetCache\Content.MSO\4366C44C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56" y="1412776"/>
            <a:ext cx="1066797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5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>
            <a:normAutofit/>
          </a:bodyPr>
          <a:lstStyle/>
          <a:p>
            <a:pPr algn="ctr"/>
            <a:r>
              <a:rPr lang="cs-CZ" cap="small" dirty="0">
                <a:solidFill>
                  <a:schemeClr val="accent2"/>
                </a:solidFill>
              </a:rPr>
              <a:t>SIPS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8" y="1196752"/>
            <a:ext cx="7058746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cs-CZ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100" b="1" dirty="0"/>
              <a:t>12/2015 – SIPS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100" b="1" dirty="0"/>
              <a:t>9/2016 – konference Mělník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100" b="1" dirty="0"/>
              <a:t>2017 – 2018 – Zapojení do projektu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100" b="1" dirty="0"/>
              <a:t>Mapa podpory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cs-CZ" sz="21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100" b="1" dirty="0"/>
              <a:t>Principy při práci s klienty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100" dirty="0"/>
              <a:t>péče x </a:t>
            </a:r>
            <a:r>
              <a:rPr lang="cs-CZ" sz="2100" b="1" dirty="0"/>
              <a:t>podpora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100" dirty="0"/>
              <a:t>hledat a podporovat </a:t>
            </a:r>
            <a:r>
              <a:rPr lang="cs-CZ" sz="2100" b="1" dirty="0"/>
              <a:t>silné stránky a kompetence </a:t>
            </a:r>
            <a:r>
              <a:rPr lang="cs-CZ" sz="2100" dirty="0"/>
              <a:t>klienta a jeho okolí, co zvládne…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100" dirty="0"/>
              <a:t>neměnit to, </a:t>
            </a:r>
            <a:r>
              <a:rPr lang="cs-CZ" sz="2100" b="1" dirty="0"/>
              <a:t>co funguje</a:t>
            </a:r>
            <a:r>
              <a:rPr lang="cs-CZ" sz="2100" dirty="0"/>
              <a:t>…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100" b="1" dirty="0"/>
              <a:t>individuální přístup a respekt</a:t>
            </a:r>
            <a:r>
              <a:rPr lang="cs-CZ" sz="2100" dirty="0"/>
              <a:t> ke klientovi, jeho způsobu života, přáním a možnostem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100" b="1" dirty="0"/>
              <a:t>srozumitelné, jednoduché </a:t>
            </a:r>
            <a:r>
              <a:rPr lang="cs-CZ" sz="2100" dirty="0"/>
              <a:t>a zároveň</a:t>
            </a:r>
            <a:r>
              <a:rPr lang="cs-CZ" sz="2100" b="1" dirty="0"/>
              <a:t> komplexní, užitečné, profesionální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cs-CZ" sz="2100" b="1" dirty="0"/>
          </a:p>
        </p:txBody>
      </p:sp>
    </p:spTree>
    <p:extLst>
      <p:ext uri="{BB962C8B-B14F-4D97-AF65-F5344CB8AC3E}">
        <p14:creationId xmlns:p14="http://schemas.microsoft.com/office/powerpoint/2010/main" val="310941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>
            <a:normAutofit/>
          </a:bodyPr>
          <a:lstStyle/>
          <a:p>
            <a:pPr algn="ctr"/>
            <a:r>
              <a:rPr lang="cs-CZ" b="1" cap="small" dirty="0">
                <a:solidFill>
                  <a:schemeClr val="accent2"/>
                </a:solidFill>
              </a:rPr>
              <a:t>Koordinátor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7067128" cy="4713387"/>
          </a:xfrm>
        </p:spPr>
        <p:txBody>
          <a:bodyPr>
            <a:normAutofit/>
          </a:bodyPr>
          <a:lstStyle/>
          <a:p>
            <a:r>
              <a:rPr lang="cs-CZ" dirty="0"/>
              <a:t>dříve geriatrická sestra (v</a:t>
            </a:r>
            <a:r>
              <a:rPr lang="cs-CZ" altLang="cs-CZ" dirty="0"/>
              <a:t> 80. letech 20. století)</a:t>
            </a:r>
            <a:endParaRPr lang="cs-CZ" dirty="0"/>
          </a:p>
          <a:p>
            <a:r>
              <a:rPr lang="cs-CZ" b="1" dirty="0"/>
              <a:t>zahraničí: </a:t>
            </a:r>
          </a:p>
          <a:p>
            <a:pPr lvl="1"/>
            <a:r>
              <a:rPr lang="cs-CZ" sz="1800" dirty="0"/>
              <a:t>Velká Británie – komunitní sestra (</a:t>
            </a:r>
            <a:r>
              <a:rPr lang="cs-CZ" sz="1800" dirty="0" err="1"/>
              <a:t>distict</a:t>
            </a:r>
            <a:r>
              <a:rPr lang="cs-CZ" sz="1800" dirty="0"/>
              <a:t> </a:t>
            </a:r>
            <a:r>
              <a:rPr lang="cs-CZ" sz="1800" dirty="0" err="1"/>
              <a:t>nurse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Nizozemí – case manažer</a:t>
            </a:r>
          </a:p>
          <a:p>
            <a:pPr lvl="1"/>
            <a:endParaRPr lang="cs-CZ" sz="1800" dirty="0"/>
          </a:p>
          <a:p>
            <a:r>
              <a:rPr lang="cs-CZ" b="1" dirty="0"/>
              <a:t>koordinátor podpory </a:t>
            </a:r>
          </a:p>
          <a:p>
            <a:pPr lvl="1"/>
            <a:r>
              <a:rPr lang="cs-CZ" sz="1800" dirty="0"/>
              <a:t>ideálně sociálně-zdravotní pracovník (komunitní sestra)</a:t>
            </a:r>
          </a:p>
          <a:p>
            <a:pPr lvl="1"/>
            <a:r>
              <a:rPr lang="cs-CZ" sz="1800" dirty="0"/>
              <a:t>osobně poradí přímo v místě + doporučí další postup – „významně tak oddaluje potřebu využití pobytové služby na dobu, kdy je nutnou a jedinou možností, jak důstojně prožít závěr života“</a:t>
            </a:r>
          </a:p>
          <a:p>
            <a:pPr lvl="1"/>
            <a:r>
              <a:rPr lang="cs-CZ" sz="1800" dirty="0"/>
              <a:t>osobní pomoc a osobní rada, informace šité na míru otázkám a problémům klientů a pečujících</a:t>
            </a:r>
          </a:p>
        </p:txBody>
      </p:sp>
    </p:spTree>
    <p:extLst>
      <p:ext uri="{BB962C8B-B14F-4D97-AF65-F5344CB8AC3E}">
        <p14:creationId xmlns:p14="http://schemas.microsoft.com/office/powerpoint/2010/main" val="427844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91208"/>
          </a:xfrm>
        </p:spPr>
        <p:txBody>
          <a:bodyPr>
            <a:normAutofit/>
          </a:bodyPr>
          <a:lstStyle/>
          <a:p>
            <a:pPr algn="ctr"/>
            <a:r>
              <a:rPr lang="cs-CZ" b="1" cap="small" dirty="0">
                <a:solidFill>
                  <a:schemeClr val="accent2"/>
                </a:solidFill>
              </a:rPr>
              <a:t>Kompetence koordinátora </a:t>
            </a:r>
            <a:br>
              <a:rPr lang="cs-CZ" b="1" cap="small" dirty="0">
                <a:solidFill>
                  <a:schemeClr val="accent2"/>
                </a:solidFill>
              </a:rPr>
            </a:br>
            <a:r>
              <a:rPr lang="cs-CZ" sz="2400" b="1" cap="small" dirty="0">
                <a:solidFill>
                  <a:schemeClr val="accent2"/>
                </a:solidFill>
              </a:rPr>
              <a:t>(Diakonie ČCE + </a:t>
            </a:r>
            <a:r>
              <a:rPr lang="cs-CZ" sz="2400" b="1" cap="small" dirty="0" err="1">
                <a:solidFill>
                  <a:schemeClr val="accent2"/>
                </a:solidFill>
              </a:rPr>
              <a:t>MěÚ</a:t>
            </a:r>
            <a:r>
              <a:rPr lang="cs-CZ" sz="2400" b="1" cap="small" dirty="0">
                <a:solidFill>
                  <a:schemeClr val="accent2"/>
                </a:solidFill>
              </a:rPr>
              <a:t> Mělník)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8" y="1700808"/>
            <a:ext cx="6698705" cy="4896544"/>
          </a:xfrm>
        </p:spPr>
        <p:txBody>
          <a:bodyPr>
            <a:normAutofit fontScale="92500" lnSpcReduction="20000"/>
          </a:bodyPr>
          <a:lstStyle/>
          <a:p>
            <a:endParaRPr lang="cs-CZ" sz="700" i="1" dirty="0"/>
          </a:p>
          <a:p>
            <a:r>
              <a:rPr lang="cs-CZ" dirty="0"/>
              <a:t>Poradenství pro klienty a širokou veřejnost + osvěta</a:t>
            </a:r>
          </a:p>
          <a:p>
            <a:r>
              <a:rPr lang="cs-CZ" dirty="0"/>
              <a:t>Vyhledávání potencionálních klientů (depistáž)</a:t>
            </a:r>
          </a:p>
          <a:p>
            <a:r>
              <a:rPr lang="cs-CZ" dirty="0"/>
              <a:t>Přijímání podnětů a upozornění občanů (i organizací)</a:t>
            </a:r>
          </a:p>
          <a:p>
            <a:r>
              <a:rPr lang="cs-CZ" dirty="0"/>
              <a:t>Vedení karty klientů SIPS</a:t>
            </a:r>
          </a:p>
          <a:p>
            <a:r>
              <a:rPr lang="cs-CZ" dirty="0"/>
              <a:t>Doprovázení a poradenství (pečující, rodina atd.)</a:t>
            </a:r>
          </a:p>
          <a:p>
            <a:r>
              <a:rPr lang="cs-CZ" dirty="0"/>
              <a:t>Hodnocení potřeb (Carers´assessments, person-centered planning atd.)</a:t>
            </a:r>
          </a:p>
          <a:p>
            <a:r>
              <a:rPr lang="cs-CZ" dirty="0"/>
              <a:t>Zprostředkování služeb, pomoci – dávky, pomůcky, služby atd.</a:t>
            </a:r>
          </a:p>
          <a:p>
            <a:r>
              <a:rPr lang="cs-CZ" dirty="0"/>
              <a:t>Komunikace s praktickým lékařem a službami</a:t>
            </a:r>
          </a:p>
          <a:p>
            <a:r>
              <a:rPr lang="cs-CZ" dirty="0"/>
              <a:t>Komunikace se subjekty zainteresovanými na podpoře klienta</a:t>
            </a:r>
          </a:p>
          <a:p>
            <a:r>
              <a:rPr lang="cs-CZ" dirty="0"/>
              <a:t>Aktivní sledování a návštěvy klientů (dispenzarizace)</a:t>
            </a:r>
          </a:p>
          <a:p>
            <a:r>
              <a:rPr lang="cs-CZ" dirty="0"/>
              <a:t>Komunikace s odborníky v obci a jejich propojování (kulaté stoly…)</a:t>
            </a:r>
          </a:p>
          <a:p>
            <a:r>
              <a:rPr lang="cs-CZ" dirty="0"/>
              <a:t>Podněty pro plánování integrovaných služeb (SIPS) atd.</a:t>
            </a:r>
          </a:p>
        </p:txBody>
      </p:sp>
    </p:spTree>
    <p:extLst>
      <p:ext uri="{BB962C8B-B14F-4D97-AF65-F5344CB8AC3E}">
        <p14:creationId xmlns:p14="http://schemas.microsoft.com/office/powerpoint/2010/main" val="281215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66936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>
                <a:solidFill>
                  <a:schemeClr val="accent2"/>
                </a:solidFill>
              </a:rPr>
              <a:t>SIPS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200" dirty="0"/>
              <a:t>                                                		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						</a:t>
            </a: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1100" dirty="0"/>
            </a:br>
            <a:r>
              <a:rPr lang="cs-CZ" sz="1800" b="1" dirty="0">
                <a:solidFill>
                  <a:schemeClr val="tx1"/>
                </a:solidFill>
              </a:rPr>
              <a:t>Zdroj: </a:t>
            </a:r>
            <a:r>
              <a:rPr lang="cs-CZ" sz="1800" dirty="0">
                <a:solidFill>
                  <a:schemeClr val="tx1"/>
                </a:solidFill>
              </a:rPr>
              <a:t>Mgr. Petr </a:t>
            </a:r>
            <a:r>
              <a:rPr lang="cs-CZ" sz="1800" dirty="0" err="1">
                <a:solidFill>
                  <a:schemeClr val="tx1"/>
                </a:solidFill>
              </a:rPr>
              <a:t>Wija</a:t>
            </a:r>
            <a:r>
              <a:rPr lang="cs-CZ" sz="1800" dirty="0">
                <a:solidFill>
                  <a:schemeClr val="tx1"/>
                </a:solidFill>
              </a:rPr>
              <a:t>, </a:t>
            </a:r>
            <a:r>
              <a:rPr lang="cs-CZ" sz="1800" dirty="0" err="1">
                <a:solidFill>
                  <a:schemeClr val="tx1"/>
                </a:solidFill>
              </a:rPr>
              <a:t>Ph.D</a:t>
            </a:r>
            <a:r>
              <a:rPr lang="cs-CZ" sz="1800" dirty="0">
                <a:solidFill>
                  <a:schemeClr val="tx1"/>
                </a:solidFill>
              </a:rPr>
              <a:t>., Brno,  18. května 2016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Institut důstojného stárnutí, Diakonie ČCE</a:t>
            </a:r>
            <a:br>
              <a:rPr lang="cs-CZ" dirty="0"/>
            </a:br>
            <a:endParaRPr lang="cs-CZ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203848" y="2204864"/>
            <a:ext cx="2736304" cy="17281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cs-CZ" sz="2400" b="1" dirty="0">
                <a:solidFill>
                  <a:schemeClr val="tx1"/>
                </a:solidFill>
                <a:cs typeface="Arial" pitchFamily="34" charset="0"/>
              </a:rPr>
              <a:t>koordinátor</a:t>
            </a:r>
          </a:p>
          <a:p>
            <a:pPr algn="ctr">
              <a:spcAft>
                <a:spcPts val="1000"/>
              </a:spcAft>
            </a:pPr>
            <a:r>
              <a:rPr lang="cs-CZ" sz="2400" b="1" dirty="0">
                <a:solidFill>
                  <a:schemeClr val="tx1"/>
                </a:solidFill>
                <a:cs typeface="Arial" pitchFamily="34" charset="0"/>
              </a:rPr>
              <a:t>podpory </a:t>
            </a:r>
          </a:p>
          <a:p>
            <a:pPr algn="ctr">
              <a:spcAft>
                <a:spcPts val="1000"/>
              </a:spcAft>
            </a:pPr>
            <a:r>
              <a:rPr lang="cs-CZ" sz="2400" b="1" dirty="0">
                <a:solidFill>
                  <a:schemeClr val="tx1"/>
                </a:solidFill>
                <a:cs typeface="Arial" pitchFamily="34" charset="0"/>
              </a:rPr>
              <a:t>(obec)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594552" y="341840"/>
            <a:ext cx="2376264" cy="172819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cs-CZ" b="1" dirty="0">
                <a:solidFill>
                  <a:schemeClr val="tx1"/>
                </a:solidFill>
                <a:cs typeface="Arial" pitchFamily="34" charset="0"/>
              </a:rPr>
              <a:t>domácí péče, paliativní péče, rehab., fyzioterapie</a:t>
            </a: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5076056" y="260648"/>
            <a:ext cx="2376264" cy="172819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  <a:cs typeface="Arial" pitchFamily="34" charset="0"/>
              </a:rPr>
              <a:t>respitní a pobytové sociální služby</a:t>
            </a: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27584" y="3933056"/>
            <a:ext cx="2376264" cy="129614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cs-CZ" b="1" dirty="0">
                <a:solidFill>
                  <a:schemeClr val="tx1"/>
                </a:solidFill>
                <a:cs typeface="Arial" pitchFamily="34" charset="0"/>
              </a:rPr>
              <a:t>příspěvek na péči, finanční pomoc</a:t>
            </a: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6084168" y="3933056"/>
            <a:ext cx="2376264" cy="129614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cs-CZ" b="1" dirty="0">
                <a:solidFill>
                  <a:schemeClr val="tx1"/>
                </a:solidFill>
                <a:cs typeface="Arial" pitchFamily="34" charset="0"/>
              </a:rPr>
              <a:t>praktický lékař, sestra</a:t>
            </a: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6516216" y="1916832"/>
            <a:ext cx="2376264" cy="165618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cs-CZ" b="1" dirty="0">
                <a:solidFill>
                  <a:schemeClr val="tx1"/>
                </a:solidFill>
                <a:cs typeface="Arial" pitchFamily="34" charset="0"/>
              </a:rPr>
              <a:t>zdravotnická zařízení (nemocnice, LDN)</a:t>
            </a: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179512" y="2132856"/>
            <a:ext cx="2376264" cy="136815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cs-CZ" b="1" dirty="0">
                <a:solidFill>
                  <a:schemeClr val="tx1"/>
                </a:solidFill>
                <a:cs typeface="Arial" pitchFamily="34" charset="0"/>
              </a:rPr>
              <a:t>pečovatelská služba, tísňová péče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5004048" y="1556792"/>
            <a:ext cx="504056" cy="936104"/>
          </a:xfrm>
          <a:prstGeom prst="right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63888" y="1628800"/>
            <a:ext cx="576064" cy="864096"/>
          </a:xfrm>
          <a:prstGeom prst="rightArrow">
            <a:avLst/>
          </a:prstGeom>
          <a:scene3d>
            <a:camera prst="orthographicFront">
              <a:rot lat="0" lon="0" rev="8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2699792" y="2420888"/>
            <a:ext cx="504056" cy="936104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3059832" y="3501008"/>
            <a:ext cx="504056" cy="936104"/>
          </a:xfrm>
          <a:prstGeom prst="rightArrow">
            <a:avLst/>
          </a:prstGeom>
          <a:scene3d>
            <a:camera prst="orthographicFront">
              <a:rot lat="0" lon="0" rev="12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5724128" y="3573016"/>
            <a:ext cx="504056" cy="936104"/>
          </a:xfrm>
          <a:prstGeom prst="rightArrow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6012160" y="2492896"/>
            <a:ext cx="504056" cy="936104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3491880" y="4653136"/>
            <a:ext cx="2376264" cy="129614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cs-CZ" b="1" dirty="0">
                <a:solidFill>
                  <a:schemeClr val="tx1"/>
                </a:solidFill>
                <a:cs typeface="Arial" pitchFamily="34" charset="0"/>
              </a:rPr>
              <a:t>poradenství, pečující, rodina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4427984" y="3861048"/>
            <a:ext cx="504056" cy="936104"/>
          </a:xfrm>
          <a:prstGeom prst="righ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4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77789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743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7883</TotalTime>
  <Words>952</Words>
  <Application>Microsoft Office PowerPoint</Application>
  <PresentationFormat>Předvádění na obrazovce (4:3)</PresentationFormat>
  <Paragraphs>181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Fazeta</vt:lpstr>
      <vt:lpstr> terénní sociální pracovnice  pro seniory  a osoby se zdravotním postižením</vt:lpstr>
      <vt:lpstr>ORP Mělník Středočeský kraj, 43 416 obyvatel, 39 obcí,  2 pověřené obce (Mělník, Mšeno)</vt:lpstr>
      <vt:lpstr>Pracovní zkušenosti</vt:lpstr>
      <vt:lpstr>Diakonie ČCE Institut důstojného stárnutí</vt:lpstr>
      <vt:lpstr>SIPS v praxi</vt:lpstr>
      <vt:lpstr>Koordinátor podpory</vt:lpstr>
      <vt:lpstr>Kompetence koordinátora  (Diakonie ČCE + MěÚ Mělník)</vt:lpstr>
      <vt:lpstr> SIPS                                                                      Zdroj: Mgr. Petr Wija, Ph.D., Brno,  18. května 2016 Institut důstojného stárnutí, Diakonie ČCE </vt:lpstr>
      <vt:lpstr>Prezentace aplikace PowerPoint</vt:lpstr>
      <vt:lpstr>Mobilní kancelář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kazuistiky</vt:lpstr>
      <vt:lpstr>Plány…</vt:lpstr>
      <vt:lpstr>Diskuse, dotazy, náměty…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Dana Poustková</dc:creator>
  <cp:lastModifiedBy>Pavla Povolná</cp:lastModifiedBy>
  <cp:revision>322</cp:revision>
  <cp:lastPrinted>2018-10-17T15:26:18Z</cp:lastPrinted>
  <dcterms:created xsi:type="dcterms:W3CDTF">2016-09-29T18:04:30Z</dcterms:created>
  <dcterms:modified xsi:type="dcterms:W3CDTF">2021-03-03T09:58:26Z</dcterms:modified>
</cp:coreProperties>
</file>