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6" r:id="rId8"/>
    <p:sldId id="265" r:id="rId9"/>
    <p:sldId id="259" r:id="rId10"/>
    <p:sldId id="260" r:id="rId11"/>
    <p:sldId id="264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3" r:id="rId20"/>
    <p:sldId id="276" r:id="rId21"/>
    <p:sldId id="272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25.4.2019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Фразеология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950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Фразеологизмы в парадигматических отношениях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/>
              <a:t>Фразеологизмы-синонимы</a:t>
            </a:r>
            <a:r>
              <a:rPr lang="ru-RU" dirty="0"/>
              <a:t> – фразеологизмы с близким значением, вступают в синонимические ряды</a:t>
            </a:r>
          </a:p>
          <a:p>
            <a:pPr lvl="0"/>
            <a:endParaRPr lang="cs-CZ" dirty="0"/>
          </a:p>
          <a:p>
            <a:pPr lvl="0"/>
            <a:r>
              <a:rPr lang="ru-RU" i="1" dirty="0"/>
              <a:t>Он уехал за тридевять земель.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синонимы: </a:t>
            </a:r>
            <a:r>
              <a:rPr lang="ru-RU" i="1" dirty="0"/>
              <a:t>далеко, на краю света, куда ворон костей не заносил, у чёрта на куличиках</a:t>
            </a:r>
            <a:endParaRPr lang="cs-CZ" dirty="0"/>
          </a:p>
          <a:p>
            <a:pPr lvl="0"/>
            <a:r>
              <a:rPr lang="ru-RU" i="1" dirty="0"/>
              <a:t>кот наплакал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синонимы: </a:t>
            </a:r>
            <a:r>
              <a:rPr lang="ru-RU" i="1" dirty="0"/>
              <a:t>очень мало, всего ничего, капля в море</a:t>
            </a:r>
            <a:endParaRPr lang="cs-CZ" dirty="0"/>
          </a:p>
          <a:p>
            <a:pPr lvl="0"/>
            <a:r>
              <a:rPr lang="ru-RU" i="1" dirty="0"/>
              <a:t>водить кого за нос 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синонимы: </a:t>
            </a:r>
            <a:r>
              <a:rPr lang="ru-RU" i="1" dirty="0"/>
              <a:t>хитро обманывать, вытирать очки кому, обводить вокруг пальца кого</a:t>
            </a:r>
            <a:endParaRPr lang="cs-CZ" dirty="0"/>
          </a:p>
          <a:p>
            <a:pPr lvl="0"/>
            <a:r>
              <a:rPr lang="ru-RU" i="1" dirty="0"/>
              <a:t>бежать во весь дух 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синонимы: </a:t>
            </a:r>
            <a:r>
              <a:rPr lang="ru-RU" i="1" dirty="0"/>
              <a:t>очень быстро, во все лопатки, со всех ног, высунув язык, как на пожар, сломя голову</a:t>
            </a:r>
            <a:endParaRPr lang="cs-CZ" dirty="0"/>
          </a:p>
          <a:p>
            <a:pPr lvl="0"/>
            <a:r>
              <a:rPr lang="ru-RU" i="1" dirty="0"/>
              <a:t>в двух шагах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синонимы: </a:t>
            </a:r>
            <a:r>
              <a:rPr lang="ru-RU" i="1" dirty="0"/>
              <a:t>два шага, под боком, под рукой, рукой подать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927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Фразеологизмы в парадигматических отношениях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b="1" dirty="0"/>
              <a:t>Фразеологизмы-антонимы</a:t>
            </a:r>
            <a:endParaRPr lang="cs-CZ" dirty="0"/>
          </a:p>
          <a:p>
            <a:pPr marL="0" lvl="0" indent="0">
              <a:buNone/>
            </a:pPr>
            <a:r>
              <a:rPr lang="ru-RU" i="1" dirty="0"/>
              <a:t>за тридевять земель – рукой подать</a:t>
            </a:r>
            <a:endParaRPr lang="cs-CZ" dirty="0"/>
          </a:p>
          <a:p>
            <a:pPr marL="0" lvl="0" indent="0">
              <a:buNone/>
            </a:pPr>
            <a:r>
              <a:rPr lang="ru-RU" i="1" dirty="0"/>
              <a:t>желтор</a:t>
            </a:r>
            <a:r>
              <a:rPr lang="ru-RU" i="1" u="sng" dirty="0"/>
              <a:t>о</a:t>
            </a:r>
            <a:r>
              <a:rPr lang="ru-RU" i="1" dirty="0"/>
              <a:t>тный птен</a:t>
            </a:r>
            <a:r>
              <a:rPr lang="ru-RU" i="1" u="sng" dirty="0"/>
              <a:t>е</a:t>
            </a:r>
            <a:r>
              <a:rPr lang="ru-RU" i="1" dirty="0"/>
              <a:t>ц</a:t>
            </a:r>
            <a:r>
              <a:rPr lang="cs-CZ" i="1" dirty="0"/>
              <a:t> (zelenáč)</a:t>
            </a:r>
            <a:r>
              <a:rPr lang="ru-RU" i="1" dirty="0"/>
              <a:t> – стреляный воробей</a:t>
            </a:r>
            <a:endParaRPr lang="cs-CZ" dirty="0"/>
          </a:p>
          <a:p>
            <a:pPr marL="0" lvl="0" indent="0">
              <a:buNone/>
            </a:pPr>
            <a:r>
              <a:rPr lang="ru-RU" i="1" dirty="0"/>
              <a:t>держать язык за зубами – выносить сор из избы (т.е. не уметь хранить секреты)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930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Фразеологизмы в парадигматических отношениях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b="1" dirty="0"/>
              <a:t>Фразеологизмы-омонимы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зелёная улица</a:t>
            </a:r>
            <a:endParaRPr lang="cs-CZ" dirty="0"/>
          </a:p>
          <a:p>
            <a:pPr marL="0" lvl="0" indent="0">
              <a:buNone/>
            </a:pPr>
            <a:r>
              <a:rPr lang="ru-RU" dirty="0"/>
              <a:t>1. свободный путь, дорога без преград </a:t>
            </a:r>
            <a:endParaRPr lang="cs-CZ" dirty="0"/>
          </a:p>
          <a:p>
            <a:pPr marL="0" lvl="0" indent="0">
              <a:buNone/>
            </a:pPr>
            <a:r>
              <a:rPr lang="ru-RU" dirty="0"/>
              <a:t>2. в прямом значении улица с деревьями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403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Фразеологизмы в парадигматических отношениях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Многозначные фразеологизмы </a:t>
            </a:r>
            <a:r>
              <a:rPr lang="ru-RU" dirty="0"/>
              <a:t>– не очень частое явление</a:t>
            </a:r>
            <a:endParaRPr lang="cs-CZ" dirty="0"/>
          </a:p>
          <a:p>
            <a:pPr marL="0" lvl="0" indent="0">
              <a:buNone/>
            </a:pPr>
            <a:r>
              <a:rPr lang="ru-RU" i="1" dirty="0"/>
              <a:t>пролить кровь 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1. (за кого-то, что-то) – погибнуть, умереть, защищая кого-то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2. (чью-то) – убить кого-то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537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фразеологизмов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dirty="0"/>
              <a:t>Вследствие метафорического переосмысления свободных словосочетаний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вылетать из гнезда, считать ворон, рука руку моет, повернуться спиной к кому, плыть по течению</a:t>
            </a:r>
            <a:endParaRPr lang="cs-CZ" dirty="0"/>
          </a:p>
          <a:p>
            <a:pPr lvl="0"/>
            <a:r>
              <a:rPr lang="ru-RU" b="1" dirty="0"/>
              <a:t>Заимствование или калькирование из другого языка</a:t>
            </a:r>
            <a:endParaRPr lang="cs-CZ" dirty="0"/>
          </a:p>
          <a:p>
            <a:pPr marL="0" lvl="0" indent="0">
              <a:buNone/>
            </a:pPr>
            <a:r>
              <a:rPr lang="ru-RU" dirty="0"/>
              <a:t>многие из стсл. языка, через который много фраз из библейско-евангелических текстов, или из греческого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запретный плод, ахиллесова пята, гордиев узел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Кальки из английского (</a:t>
            </a:r>
            <a:r>
              <a:rPr lang="ru-RU" i="1" dirty="0"/>
              <a:t>время – деньги, летающая тарелка, синий чулок) 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Кальки из немецкого (</a:t>
            </a:r>
            <a:r>
              <a:rPr lang="ru-RU" i="1" dirty="0"/>
              <a:t>соломенная вдова, так вот где собака зарыта, мылить голову)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Кальки из французского (</a:t>
            </a:r>
            <a:r>
              <a:rPr lang="ru-RU" i="1" dirty="0"/>
              <a:t>медовый месяц, чёрный рынок, не в всоей тарелке)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543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Возникновение фразеологизмов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b="1" dirty="0"/>
              <a:t>На базе пословиц и поговорок </a:t>
            </a:r>
            <a:r>
              <a:rPr lang="ru-RU" dirty="0"/>
              <a:t>– выделение фрагмента из состава пословицы или поговорки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Старого воробья на мякание не проведёшь. → старый воробей </a:t>
            </a:r>
            <a:r>
              <a:rPr lang="ru-RU" dirty="0"/>
              <a:t>(опытный человек)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Собака на сене лежит, сама не ест и скот</a:t>
            </a:r>
            <a:r>
              <a:rPr lang="ru-RU" i="1" u="sng" dirty="0"/>
              <a:t>и</a:t>
            </a:r>
            <a:r>
              <a:rPr lang="ru-RU" i="1" dirty="0"/>
              <a:t>не не даёт. → собака на сене </a:t>
            </a:r>
            <a:r>
              <a:rPr lang="ru-RU" dirty="0"/>
              <a:t>(о человеке, кт. сам не пользуется чем-либо, но не даёт другим)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76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фразеологизмов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/>
              <a:t>По семантической слитности компонентов</a:t>
            </a:r>
            <a:endParaRPr lang="cs-CZ" dirty="0"/>
          </a:p>
          <a:p>
            <a:pPr lvl="0"/>
            <a:r>
              <a:rPr lang="ru-RU" dirty="0"/>
              <a:t>По существу</a:t>
            </a:r>
            <a:endParaRPr lang="cs-CZ" dirty="0"/>
          </a:p>
          <a:p>
            <a:pPr lvl="0"/>
            <a:r>
              <a:rPr lang="ru-RU" dirty="0"/>
              <a:t>По происхождению</a:t>
            </a:r>
            <a:endParaRPr lang="cs-CZ" dirty="0"/>
          </a:p>
          <a:p>
            <a:pPr lvl="0"/>
            <a:r>
              <a:rPr lang="ru-RU" dirty="0"/>
              <a:t>По стилистическому признаку</a:t>
            </a:r>
            <a:endParaRPr lang="cs-CZ" dirty="0"/>
          </a:p>
          <a:p>
            <a:pPr lvl="0"/>
            <a:r>
              <a:rPr lang="ru-RU" dirty="0"/>
              <a:t>По морфологии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955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По </a:t>
            </a:r>
            <a:r>
              <a:rPr lang="ru-RU" dirty="0"/>
              <a:t>семантической слитности </a:t>
            </a:r>
            <a:r>
              <a:rPr lang="ru-RU" dirty="0" smtClean="0"/>
              <a:t>компонентов (В. В. Виноградов)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1) </a:t>
            </a:r>
            <a:r>
              <a:rPr lang="ru-RU" b="1" dirty="0" smtClean="0"/>
              <a:t>Фразеологические сращения</a:t>
            </a:r>
            <a:r>
              <a:rPr lang="ru-RU" dirty="0" smtClean="0"/>
              <a:t> (идиомы</a:t>
            </a:r>
            <a:r>
              <a:rPr lang="cs-CZ" dirty="0" smtClean="0"/>
              <a:t>, </a:t>
            </a:r>
            <a:r>
              <a:rPr lang="cs-CZ" dirty="0" err="1" smtClean="0"/>
              <a:t>fraz</a:t>
            </a:r>
            <a:r>
              <a:rPr lang="cs-CZ" dirty="0" smtClean="0"/>
              <a:t>. srůsty, srostlice</a:t>
            </a:r>
            <a:r>
              <a:rPr lang="ru-RU" dirty="0" smtClean="0"/>
              <a:t>)</a:t>
            </a:r>
            <a:endParaRPr lang="cs-CZ" dirty="0" smtClean="0"/>
          </a:p>
          <a:p>
            <a:r>
              <a:rPr lang="ru-RU" dirty="0" smtClean="0"/>
              <a:t>Семантически и грамматически неделимые устойчивые словосочетания, значение которых абсолютно невыводимо из значений компонентов.</a:t>
            </a:r>
          </a:p>
          <a:p>
            <a:r>
              <a:rPr lang="ru-RU" dirty="0" smtClean="0"/>
              <a:t>Полная немотивированность общего значения значением компонентов.</a:t>
            </a:r>
          </a:p>
          <a:p>
            <a:pPr marL="0" indent="0">
              <a:buNone/>
            </a:pPr>
            <a:r>
              <a:rPr lang="ru-RU" i="1" dirty="0"/>
              <a:t>у</a:t>
            </a:r>
            <a:r>
              <a:rPr lang="ru-RU" i="1" dirty="0" smtClean="0"/>
              <a:t>бить бобра</a:t>
            </a:r>
            <a:r>
              <a:rPr lang="cs-CZ" i="1" dirty="0" smtClean="0"/>
              <a:t> – přepočítat se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убить двух зайцев</a:t>
            </a:r>
            <a:r>
              <a:rPr lang="cs-CZ" i="1" dirty="0" smtClean="0"/>
              <a:t> – zabít dvě mouchy jednou ranou</a:t>
            </a:r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одложить </a:t>
            </a:r>
            <a:r>
              <a:rPr lang="ru-RU" i="1" dirty="0"/>
              <a:t>свинью </a:t>
            </a:r>
            <a:r>
              <a:rPr lang="ru-RU" i="1" dirty="0" smtClean="0"/>
              <a:t>кому</a:t>
            </a:r>
            <a:r>
              <a:rPr lang="cs-CZ" i="1" dirty="0" smtClean="0"/>
              <a:t> – udělat někomu nepříjemnost</a:t>
            </a:r>
            <a:endParaRPr lang="ru-RU" i="1" dirty="0"/>
          </a:p>
          <a:p>
            <a:pPr marL="0" indent="0">
              <a:buNone/>
            </a:pPr>
            <a:r>
              <a:rPr lang="vi-VN" i="1" dirty="0"/>
              <a:t>заморить </a:t>
            </a:r>
            <a:r>
              <a:rPr lang="vi-VN" i="1" dirty="0" smtClean="0"/>
              <a:t>червячка</a:t>
            </a:r>
            <a:r>
              <a:rPr lang="cs-CZ" i="1" dirty="0" smtClean="0"/>
              <a:t> – něco zakousnout, zahnat hlad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576389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семантической слитности компонентов (В. В. Виноградов)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Наличие в составе таких слов, которые самостоятельно не употребляются</a:t>
            </a:r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опасть в </a:t>
            </a:r>
            <a:r>
              <a:rPr lang="ru-RU" i="1" u="sng" dirty="0" smtClean="0"/>
              <a:t>просак</a:t>
            </a:r>
            <a:r>
              <a:rPr lang="ru-RU" i="1" dirty="0" smtClean="0"/>
              <a:t> (</a:t>
            </a:r>
            <a:r>
              <a:rPr lang="cs-CZ" i="1" dirty="0" smtClean="0"/>
              <a:t>stroj na výrobu lan</a:t>
            </a:r>
            <a:r>
              <a:rPr lang="ru-RU" i="1" dirty="0" smtClean="0"/>
              <a:t>)</a:t>
            </a:r>
            <a:r>
              <a:rPr lang="cs-CZ" i="1" dirty="0" smtClean="0"/>
              <a:t> – dostat se do nepříjemné situace</a:t>
            </a:r>
            <a:endParaRPr lang="ru-RU" i="1" u="sng" dirty="0" smtClean="0"/>
          </a:p>
          <a:p>
            <a:pPr marL="0" indent="0">
              <a:buNone/>
            </a:pPr>
            <a:r>
              <a:rPr lang="ru-RU" i="1" dirty="0"/>
              <a:t>т</a:t>
            </a:r>
            <a:r>
              <a:rPr lang="ru-RU" i="1" dirty="0" smtClean="0"/>
              <a:t>очить </a:t>
            </a:r>
            <a:r>
              <a:rPr lang="ru-RU" i="1" u="sng" dirty="0" smtClean="0"/>
              <a:t>лясы</a:t>
            </a:r>
            <a:r>
              <a:rPr lang="cs-CZ" i="1" dirty="0" smtClean="0"/>
              <a:t> (</a:t>
            </a:r>
            <a:r>
              <a:rPr lang="ru-RU" i="1" dirty="0" smtClean="0"/>
              <a:t>от балясы – </a:t>
            </a:r>
            <a:r>
              <a:rPr lang="cs-CZ" i="1" dirty="0" smtClean="0"/>
              <a:t>žvanění) - žvanit</a:t>
            </a:r>
            <a:endParaRPr lang="ru-RU" i="1" u="sng" dirty="0" smtClean="0"/>
          </a:p>
          <a:p>
            <a:pPr marL="0" indent="0">
              <a:buNone/>
            </a:pPr>
            <a:r>
              <a:rPr lang="ru-RU" i="1" dirty="0"/>
              <a:t>б</a:t>
            </a:r>
            <a:r>
              <a:rPr lang="ru-RU" i="1" dirty="0" smtClean="0"/>
              <a:t>ить баклуши (</a:t>
            </a:r>
            <a:r>
              <a:rPr lang="cs-CZ" i="1" dirty="0" smtClean="0"/>
              <a:t>třísky k výrobě drobných výrobků) – flákat se</a:t>
            </a:r>
            <a:endParaRPr lang="ru-RU" i="1" dirty="0" smtClean="0"/>
          </a:p>
          <a:p>
            <a:pPr marL="0" indent="0">
              <a:buNone/>
            </a:pPr>
            <a:r>
              <a:rPr lang="cs-CZ" i="1" dirty="0"/>
              <a:t>p</a:t>
            </a:r>
            <a:r>
              <a:rPr lang="ru-RU" i="1" dirty="0" smtClean="0"/>
              <a:t>азводить </a:t>
            </a:r>
            <a:r>
              <a:rPr lang="ru-RU" i="1" u="sng" dirty="0" smtClean="0"/>
              <a:t>турусы</a:t>
            </a:r>
            <a:r>
              <a:rPr lang="ru-RU" i="1" dirty="0" smtClean="0"/>
              <a:t> на колёсах (</a:t>
            </a:r>
            <a:r>
              <a:rPr lang="cs-CZ" i="1" dirty="0" smtClean="0"/>
              <a:t>blbosti) – kecat blbosti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вверх </a:t>
            </a:r>
            <a:r>
              <a:rPr lang="ru-RU" i="1" u="sng" dirty="0" smtClean="0"/>
              <a:t>тормашками</a:t>
            </a:r>
            <a:r>
              <a:rPr lang="ru-RU" i="1" dirty="0" smtClean="0"/>
              <a:t> (</a:t>
            </a:r>
            <a:r>
              <a:rPr lang="cs-CZ" i="1" dirty="0" smtClean="0"/>
              <a:t>dno) – vzhůru nohama</a:t>
            </a:r>
            <a:endParaRPr lang="ru-RU" i="1" u="sng" dirty="0" smtClean="0"/>
          </a:p>
          <a:p>
            <a:r>
              <a:rPr lang="ru-RU" dirty="0" smtClean="0"/>
              <a:t>Наличие в составе архаических форм</a:t>
            </a:r>
            <a:endParaRPr lang="cs-CZ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ритча во языцех </a:t>
            </a:r>
            <a:r>
              <a:rPr lang="cs-CZ" i="1" dirty="0" smtClean="0"/>
              <a:t>– někdo nebo něco, o čem se stále hovoří nebo pomlouvá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стар и млад</a:t>
            </a:r>
            <a:r>
              <a:rPr lang="cs-CZ" i="1" dirty="0" smtClean="0"/>
              <a:t> – staří i mladí, všichni</a:t>
            </a:r>
            <a:endParaRPr lang="ru-RU" i="1" dirty="0" smtClean="0"/>
          </a:p>
          <a:p>
            <a:r>
              <a:rPr lang="ru-RU" dirty="0" smtClean="0"/>
              <a:t>Отсутствие живых синтаксических связей между компонентами</a:t>
            </a:r>
            <a:endParaRPr lang="cs-CZ" dirty="0" smtClean="0"/>
          </a:p>
          <a:p>
            <a:pPr marL="0" indent="0">
              <a:buNone/>
            </a:pPr>
            <a:r>
              <a:rPr lang="ru-RU" i="1" dirty="0"/>
              <a:t>ш</a:t>
            </a:r>
            <a:r>
              <a:rPr lang="ru-RU" i="1" dirty="0" smtClean="0"/>
              <a:t>утка сказать – </a:t>
            </a:r>
            <a:r>
              <a:rPr lang="cs-CZ" i="1" dirty="0" smtClean="0"/>
              <a:t>vyjádření údivu o významnosti něčeho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ч</a:t>
            </a:r>
            <a:r>
              <a:rPr lang="ru-RU" i="1" dirty="0" smtClean="0"/>
              <a:t>ем свет</a:t>
            </a:r>
            <a:r>
              <a:rPr lang="cs-CZ" i="1" dirty="0" smtClean="0"/>
              <a:t> – za rozbřesku, brzy ráno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03408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семантической слитности компонентов (В. В. Виноградов)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2) </a:t>
            </a:r>
            <a:r>
              <a:rPr lang="ru-RU" b="1" dirty="0" smtClean="0"/>
              <a:t>Фразеологические </a:t>
            </a:r>
            <a:r>
              <a:rPr lang="ru-RU" b="1" dirty="0"/>
              <a:t>единства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fraz</a:t>
            </a:r>
            <a:r>
              <a:rPr lang="cs-CZ" dirty="0"/>
              <a:t>. celky)</a:t>
            </a:r>
            <a:endParaRPr lang="ru-RU" dirty="0"/>
          </a:p>
          <a:p>
            <a:r>
              <a:rPr lang="ru-RU" dirty="0" smtClean="0"/>
              <a:t>Семантически неделимые сочетания, значение которых является результатом переосмысления всего словосочетания.</a:t>
            </a:r>
          </a:p>
          <a:p>
            <a:r>
              <a:rPr lang="ru-RU" dirty="0" smtClean="0"/>
              <a:t>Смысловая нерасчленимость, однако связи слов в них мотивированы.</a:t>
            </a:r>
          </a:p>
          <a:p>
            <a:r>
              <a:rPr lang="ru-RU" dirty="0" smtClean="0"/>
              <a:t>Переносное, образное значение – каждый из компонентов сохраняет </a:t>
            </a:r>
            <a:r>
              <a:rPr lang="ru-RU" dirty="0" smtClean="0"/>
              <a:t>основной </a:t>
            </a:r>
            <a:r>
              <a:rPr lang="ru-RU" dirty="0" smtClean="0"/>
              <a:t>оттенок значения и на этом оттенке создаётся новое значение, перенос значения всех </a:t>
            </a:r>
            <a:r>
              <a:rPr lang="ru-RU" dirty="0" smtClean="0"/>
              <a:t>компонентов, метафора.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93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Фразеология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От  греч. </a:t>
            </a:r>
            <a:r>
              <a:rPr lang="cs-CZ" dirty="0" err="1"/>
              <a:t>phrasis</a:t>
            </a:r>
            <a:r>
              <a:rPr lang="cs-CZ" dirty="0"/>
              <a:t> </a:t>
            </a:r>
            <a:r>
              <a:rPr lang="ru-RU" dirty="0"/>
              <a:t>(выражение, оборот) </a:t>
            </a:r>
            <a:r>
              <a:rPr lang="cs-CZ" dirty="0"/>
              <a:t>+ logos</a:t>
            </a:r>
            <a:endParaRPr lang="ru-RU" dirty="0"/>
          </a:p>
          <a:p>
            <a:endParaRPr lang="cs-CZ" dirty="0"/>
          </a:p>
          <a:p>
            <a:r>
              <a:rPr lang="ru-RU" dirty="0"/>
              <a:t>Раздел языкознания, изучающий грамматические и стилистические особенности фразеологизмов, т. е. устойчивых сочетаний слов.</a:t>
            </a:r>
          </a:p>
          <a:p>
            <a:r>
              <a:rPr lang="ru-RU" dirty="0"/>
              <a:t>Совокупность фразеологизмов, свойственных тому или иному языку.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588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семантической слитности компонентов (В. В. Виноградов)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/>
              <a:t>с</a:t>
            </a:r>
            <a:r>
              <a:rPr lang="ru-RU" i="1" dirty="0" smtClean="0"/>
              <a:t>ломя голову </a:t>
            </a:r>
            <a:r>
              <a:rPr lang="cs-CZ" i="1" dirty="0" smtClean="0"/>
              <a:t>– velmi rychle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делать из мухи слона</a:t>
            </a:r>
            <a:r>
              <a:rPr lang="cs-CZ" i="1" dirty="0" smtClean="0"/>
              <a:t> – dělat z komára velblouda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н</a:t>
            </a:r>
            <a:r>
              <a:rPr lang="ru-RU" i="1" dirty="0" smtClean="0"/>
              <a:t>а скорую руку</a:t>
            </a:r>
            <a:r>
              <a:rPr lang="cs-CZ" i="1" dirty="0" smtClean="0"/>
              <a:t> - rychle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лясать под чужую дудку</a:t>
            </a:r>
            <a:r>
              <a:rPr lang="cs-CZ" i="1" dirty="0" smtClean="0"/>
              <a:t> – dělat něco jak někdo píská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однять бокал</a:t>
            </a:r>
            <a:r>
              <a:rPr lang="cs-CZ" i="1" dirty="0" smtClean="0"/>
              <a:t> – připít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альцем не шевельнуть</a:t>
            </a:r>
            <a:r>
              <a:rPr lang="cs-CZ" i="1" dirty="0" smtClean="0"/>
              <a:t> – nehnout prstem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к</a:t>
            </a:r>
            <a:r>
              <a:rPr lang="ru-RU" i="1" dirty="0" smtClean="0"/>
              <a:t>апля в море</a:t>
            </a:r>
            <a:r>
              <a:rPr lang="cs-CZ" i="1" dirty="0" smtClean="0"/>
              <a:t> – kapka v moři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к</a:t>
            </a:r>
            <a:r>
              <a:rPr lang="ru-RU" i="1" dirty="0" smtClean="0"/>
              <a:t>ак снег на голову</a:t>
            </a:r>
            <a:r>
              <a:rPr lang="cs-CZ" i="1" dirty="0" smtClean="0"/>
              <a:t> – nečekaně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лакаться в жилетку</a:t>
            </a:r>
            <a:r>
              <a:rPr lang="cs-CZ" i="1" dirty="0" smtClean="0"/>
              <a:t> – plakat někomu na rameno (stěžovat si na svou situaci)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и</a:t>
            </a:r>
            <a:r>
              <a:rPr lang="ru-RU" i="1" dirty="0" smtClean="0"/>
              <a:t>з кулька в рогожку </a:t>
            </a:r>
            <a:r>
              <a:rPr lang="cs-CZ" i="1" dirty="0" smtClean="0"/>
              <a:t>– z bláta do louže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стереть в порошок</a:t>
            </a:r>
            <a:r>
              <a:rPr lang="cs-CZ" i="1" dirty="0" smtClean="0"/>
              <a:t> – rozmetat na prach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55745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семантической слитности компонентов (В. В. Виноградов)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3) Фразеологические </a:t>
            </a:r>
            <a:r>
              <a:rPr lang="ru-RU" b="1" dirty="0"/>
              <a:t>сочетания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fraz</a:t>
            </a:r>
            <a:r>
              <a:rPr lang="cs-CZ" dirty="0"/>
              <a:t>. sousloví)</a:t>
            </a:r>
          </a:p>
          <a:p>
            <a:r>
              <a:rPr lang="ru-RU" dirty="0" smtClean="0"/>
              <a:t>Один из компонентов имеет несвободное значение, которое проявляется лишь в одном определении.</a:t>
            </a:r>
          </a:p>
          <a:p>
            <a:r>
              <a:rPr lang="ru-RU" dirty="0" smtClean="0"/>
              <a:t>Сочетания слов с ограниченными синтаксическими связями.</a:t>
            </a:r>
          </a:p>
          <a:p>
            <a:r>
              <a:rPr lang="ru-RU" dirty="0" smtClean="0"/>
              <a:t>К этому типу относятся термины, составные наименования и морфологические автоматизмы (штампы, </a:t>
            </a:r>
            <a:r>
              <a:rPr lang="ru-RU" i="1" dirty="0" smtClean="0"/>
              <a:t>в шутку, прежде чем, потому что, как только, в следствие...</a:t>
            </a:r>
            <a:r>
              <a:rPr lang="ru-RU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387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семантической слитности компонентов (В. В. Виноградов)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ожирать глазами (очами, взором)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r>
              <a:rPr lang="ru-RU" i="1" dirty="0" smtClean="0"/>
              <a:t>нахмурить брови (лоб, лицо)  </a:t>
            </a:r>
          </a:p>
          <a:p>
            <a:pPr marL="0" indent="0">
              <a:buNone/>
            </a:pPr>
            <a:r>
              <a:rPr lang="ru-RU" i="1" dirty="0"/>
              <a:t>о</a:t>
            </a:r>
            <a:r>
              <a:rPr lang="ru-RU" i="1" dirty="0" smtClean="0"/>
              <a:t>казать доверие (помощь)</a:t>
            </a:r>
          </a:p>
          <a:p>
            <a:pPr marL="0" indent="0">
              <a:buNone/>
            </a:pPr>
            <a:r>
              <a:rPr lang="ru-RU" i="1" dirty="0"/>
              <a:t>т</a:t>
            </a:r>
            <a:r>
              <a:rPr lang="ru-RU" i="1" dirty="0" smtClean="0"/>
              <a:t>рескучий мороз</a:t>
            </a:r>
          </a:p>
          <a:p>
            <a:pPr marL="0" indent="0">
              <a:buNone/>
            </a:pPr>
            <a:r>
              <a:rPr lang="ru-RU" i="1" dirty="0"/>
              <a:t>к</a:t>
            </a:r>
            <a:r>
              <a:rPr lang="ru-RU" i="1" dirty="0" smtClean="0"/>
              <a:t>ровная месть</a:t>
            </a:r>
          </a:p>
          <a:p>
            <a:pPr marL="0" indent="0">
              <a:buNone/>
            </a:pPr>
            <a:r>
              <a:rPr lang="ru-RU" i="1" dirty="0"/>
              <a:t>н</a:t>
            </a:r>
            <a:r>
              <a:rPr lang="ru-RU" i="1" dirty="0" smtClean="0"/>
              <a:t>оль внимания</a:t>
            </a:r>
          </a:p>
          <a:p>
            <a:pPr marL="0" indent="0">
              <a:buNone/>
            </a:pPr>
            <a:r>
              <a:rPr lang="ru-RU" i="1" dirty="0" smtClean="0"/>
              <a:t>сгореть со стыда</a:t>
            </a:r>
          </a:p>
          <a:p>
            <a:pPr marL="0" indent="0">
              <a:buNone/>
            </a:pPr>
            <a:r>
              <a:rPr lang="ru-RU" i="1" dirty="0"/>
              <a:t>о</a:t>
            </a:r>
            <a:r>
              <a:rPr lang="ru-RU" i="1" dirty="0" smtClean="0"/>
              <a:t>бращать внимание</a:t>
            </a:r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роизводить впечатление</a:t>
            </a:r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ринимать решение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24519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 семантической слитности компонентов </a:t>
            </a:r>
            <a:r>
              <a:rPr lang="ru-RU" dirty="0" smtClean="0"/>
              <a:t>(</a:t>
            </a:r>
            <a:r>
              <a:rPr lang="ru-RU" dirty="0" smtClean="0"/>
              <a:t>Н. М. Шанский</a:t>
            </a:r>
            <a:r>
              <a:rPr lang="ru-RU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4) </a:t>
            </a:r>
            <a:r>
              <a:rPr lang="ru-RU" b="1" dirty="0" smtClean="0"/>
              <a:t>Фразеологические выражения </a:t>
            </a:r>
            <a:r>
              <a:rPr lang="cs-CZ" dirty="0" smtClean="0"/>
              <a:t>(</a:t>
            </a:r>
            <a:r>
              <a:rPr lang="cs-CZ" dirty="0" err="1" smtClean="0"/>
              <a:t>fraz</a:t>
            </a:r>
            <a:r>
              <a:rPr lang="cs-CZ" dirty="0" smtClean="0"/>
              <a:t>. </a:t>
            </a:r>
            <a:r>
              <a:rPr lang="cs-CZ" dirty="0"/>
              <a:t>v</a:t>
            </a:r>
            <a:r>
              <a:rPr lang="cs-CZ" dirty="0" smtClean="0"/>
              <a:t>ýrazy)</a:t>
            </a:r>
          </a:p>
          <a:p>
            <a:r>
              <a:rPr lang="ru-RU" dirty="0" smtClean="0"/>
              <a:t>Состоят из слов свободного сочетания, но воспроизводятся в готовом виде и имеют одно целостное, образное значение.</a:t>
            </a:r>
          </a:p>
          <a:p>
            <a:r>
              <a:rPr lang="ru-RU" b="1" dirty="0" smtClean="0"/>
              <a:t>Пословицы</a:t>
            </a:r>
            <a:r>
              <a:rPr lang="ru-RU" dirty="0" smtClean="0"/>
              <a:t> – образные изречения, имеющие обычно поучительный характер, значение часто не соответствует значению компонентов.</a:t>
            </a:r>
          </a:p>
          <a:p>
            <a:pPr marL="0" indent="0">
              <a:buNone/>
            </a:pPr>
            <a:r>
              <a:rPr lang="ru-RU" i="1" dirty="0" smtClean="0"/>
              <a:t>Век живи – век учись.</a:t>
            </a:r>
          </a:p>
          <a:p>
            <a:pPr marL="0" indent="0">
              <a:buNone/>
            </a:pPr>
            <a:r>
              <a:rPr lang="ru-RU" i="1" dirty="0" smtClean="0"/>
              <a:t>Волков бояться, в лес не ходить.</a:t>
            </a:r>
          </a:p>
          <a:p>
            <a:pPr marL="0" indent="0">
              <a:buNone/>
            </a:pPr>
            <a:r>
              <a:rPr lang="ru-RU" i="1" dirty="0" smtClean="0"/>
              <a:t>Без </a:t>
            </a:r>
            <a:r>
              <a:rPr lang="ru-RU" i="1" dirty="0"/>
              <a:t>труда не вытащить и рыбки из </a:t>
            </a:r>
            <a:r>
              <a:rPr lang="ru-RU" i="1" dirty="0" smtClean="0"/>
              <a:t>пруда.</a:t>
            </a:r>
          </a:p>
          <a:p>
            <a:r>
              <a:rPr lang="ru-RU" b="1" dirty="0" smtClean="0"/>
              <a:t>Поговорки </a:t>
            </a:r>
            <a:r>
              <a:rPr lang="ru-RU" dirty="0" smtClean="0"/>
              <a:t>– образные  выражения, метко определяющие какое-л. </a:t>
            </a:r>
            <a:r>
              <a:rPr lang="ru-RU" dirty="0"/>
              <a:t>ж</a:t>
            </a:r>
            <a:r>
              <a:rPr lang="ru-RU" dirty="0" smtClean="0"/>
              <a:t>изненное явление, синтаксически часто незаконченные, без поучительного характера</a:t>
            </a:r>
          </a:p>
          <a:p>
            <a:pPr marL="0" indent="0">
              <a:buNone/>
            </a:pPr>
            <a:r>
              <a:rPr lang="ru-RU" i="1" dirty="0"/>
              <a:t>у</a:t>
            </a:r>
            <a:r>
              <a:rPr lang="ru-RU" i="1" dirty="0" smtClean="0"/>
              <a:t>тро вечера мудренее</a:t>
            </a:r>
          </a:p>
          <a:p>
            <a:pPr marL="0" indent="0">
              <a:buNone/>
            </a:pPr>
            <a:r>
              <a:rPr lang="ru-RU" i="1" dirty="0"/>
              <a:t>н</a:t>
            </a:r>
            <a:r>
              <a:rPr lang="ru-RU" i="1" dirty="0" smtClean="0"/>
              <a:t>и </a:t>
            </a:r>
            <a:r>
              <a:rPr lang="ru-RU" i="1" dirty="0"/>
              <a:t>рыба, ни </a:t>
            </a:r>
            <a:r>
              <a:rPr lang="ru-RU" i="1" dirty="0" smtClean="0"/>
              <a:t>мясо</a:t>
            </a:r>
          </a:p>
          <a:p>
            <a:r>
              <a:rPr lang="ru-RU" b="1" dirty="0" smtClean="0"/>
              <a:t>Крылатые выражения </a:t>
            </a:r>
            <a:r>
              <a:rPr lang="ru-RU" dirty="0" smtClean="0"/>
              <a:t>– литературные цитаты, получившие общую широкую известность</a:t>
            </a:r>
          </a:p>
          <a:p>
            <a:pPr marL="0" indent="0">
              <a:buNone/>
            </a:pPr>
            <a:r>
              <a:rPr lang="ru-RU" sz="2500" i="1" dirty="0" smtClean="0"/>
              <a:t>в </a:t>
            </a:r>
            <a:r>
              <a:rPr lang="ru-RU" sz="2500" i="1" dirty="0"/>
              <a:t>некотором царстве, не в нашем </a:t>
            </a:r>
            <a:r>
              <a:rPr lang="ru-RU" sz="2500" i="1" dirty="0" smtClean="0"/>
              <a:t>государстве </a:t>
            </a:r>
            <a:r>
              <a:rPr lang="ru-RU" sz="2500" dirty="0" smtClean="0"/>
              <a:t>(сказки)</a:t>
            </a:r>
          </a:p>
          <a:p>
            <a:pPr marL="0" indent="0">
              <a:buNone/>
            </a:pPr>
            <a:r>
              <a:rPr lang="ru-RU" sz="2600" i="1" dirty="0"/>
              <a:t>и</a:t>
            </a:r>
            <a:r>
              <a:rPr lang="ru-RU" sz="2600" i="1" dirty="0" smtClean="0"/>
              <a:t> </a:t>
            </a:r>
            <a:r>
              <a:rPr lang="ru-RU" sz="2600" i="1" dirty="0"/>
              <a:t>скучно, и грустно, и некому руку </a:t>
            </a:r>
            <a:r>
              <a:rPr lang="ru-RU" sz="2600" i="1" dirty="0" smtClean="0"/>
              <a:t>подать </a:t>
            </a:r>
            <a:r>
              <a:rPr lang="ru-RU" sz="2600" dirty="0" smtClean="0"/>
              <a:t>(Лермонтов)</a:t>
            </a:r>
          </a:p>
          <a:p>
            <a:pPr marL="0" indent="0">
              <a:buNone/>
            </a:pPr>
            <a:r>
              <a:rPr lang="ru-RU" sz="2600" i="1" dirty="0"/>
              <a:t>к</a:t>
            </a:r>
            <a:r>
              <a:rPr lang="ru-RU" sz="2600" i="1" dirty="0" smtClean="0"/>
              <a:t>ому </a:t>
            </a:r>
            <a:r>
              <a:rPr lang="ru-RU" sz="2600" i="1" dirty="0"/>
              <a:t>на Руси жить </a:t>
            </a:r>
            <a:r>
              <a:rPr lang="ru-RU" sz="2600" i="1" dirty="0" smtClean="0"/>
              <a:t>хорошо</a:t>
            </a:r>
            <a:r>
              <a:rPr lang="ru-RU" sz="2600" dirty="0" smtClean="0"/>
              <a:t> (Некрасов)</a:t>
            </a:r>
            <a:endParaRPr lang="ru-RU" sz="2600" i="1" dirty="0"/>
          </a:p>
        </p:txBody>
      </p:sp>
    </p:spTree>
    <p:extLst>
      <p:ext uri="{BB962C8B-B14F-4D97-AF65-F5344CB8AC3E}">
        <p14:creationId xmlns:p14="http://schemas.microsoft.com/office/powerpoint/2010/main" val="3299388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по существу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Словосочетания</a:t>
            </a:r>
          </a:p>
          <a:p>
            <a:r>
              <a:rPr lang="ru-RU" dirty="0" smtClean="0"/>
              <a:t>Предложения</a:t>
            </a:r>
          </a:p>
          <a:p>
            <a:r>
              <a:rPr lang="ru-RU" dirty="0" smtClean="0"/>
              <a:t>Фразеологизированные реплики (</a:t>
            </a:r>
            <a:r>
              <a:rPr lang="ru-RU" i="1" dirty="0" smtClean="0"/>
              <a:t>Да что ты! Вот тебе и на! Ну вот ещё!</a:t>
            </a:r>
            <a:r>
              <a:rPr lang="ru-RU" dirty="0"/>
              <a:t>)</a:t>
            </a:r>
            <a:endParaRPr lang="ru-RU" dirty="0" smtClean="0"/>
          </a:p>
          <a:p>
            <a:r>
              <a:rPr lang="ru-RU" dirty="0" smtClean="0"/>
              <a:t>Крылатые выражения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535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по происхождению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Исконно русские</a:t>
            </a:r>
          </a:p>
          <a:p>
            <a:r>
              <a:rPr lang="ru-RU" dirty="0" smtClean="0"/>
              <a:t>Заимствованные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258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Классификация по </a:t>
            </a:r>
            <a:r>
              <a:rPr lang="ru-RU" dirty="0"/>
              <a:t>стилистическому признаку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Разговорные</a:t>
            </a:r>
          </a:p>
          <a:p>
            <a:pPr marL="0" indent="0">
              <a:buNone/>
            </a:pPr>
            <a:r>
              <a:rPr lang="ru-RU" i="1" dirty="0"/>
              <a:t>н</a:t>
            </a:r>
            <a:r>
              <a:rPr lang="ru-RU" i="1" dirty="0" smtClean="0"/>
              <a:t>абить карман</a:t>
            </a:r>
            <a:r>
              <a:rPr lang="cs-CZ" i="1" dirty="0" smtClean="0"/>
              <a:t> – namastit si kapsy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в</a:t>
            </a:r>
            <a:r>
              <a:rPr lang="ru-RU" i="1" dirty="0" smtClean="0"/>
              <a:t>ысосать из пальца</a:t>
            </a:r>
            <a:r>
              <a:rPr lang="cs-CZ" i="1" dirty="0" smtClean="0"/>
              <a:t> – vycucat si z prstu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с</a:t>
            </a:r>
            <a:r>
              <a:rPr lang="ru-RU" i="1" dirty="0" smtClean="0"/>
              <a:t>обаку съесть</a:t>
            </a:r>
            <a:r>
              <a:rPr lang="cs-CZ" i="1" dirty="0" smtClean="0"/>
              <a:t> – mít něco v malíčku</a:t>
            </a:r>
            <a:endParaRPr lang="ru-RU" i="1" dirty="0" smtClean="0"/>
          </a:p>
          <a:p>
            <a:r>
              <a:rPr lang="ru-RU" b="1" dirty="0" smtClean="0"/>
              <a:t>Просторечные</a:t>
            </a:r>
          </a:p>
          <a:p>
            <a:pPr marL="0" indent="0">
              <a:buNone/>
            </a:pPr>
            <a:r>
              <a:rPr lang="ru-RU" i="1" dirty="0"/>
              <a:t>б</a:t>
            </a:r>
            <a:r>
              <a:rPr lang="ru-RU" i="1" dirty="0" smtClean="0"/>
              <a:t>арашек в бумаге</a:t>
            </a:r>
            <a:r>
              <a:rPr lang="cs-CZ" i="1" dirty="0" smtClean="0"/>
              <a:t> - úplatek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б</a:t>
            </a:r>
            <a:r>
              <a:rPr lang="ru-RU" i="1" dirty="0" smtClean="0"/>
              <a:t>елая кость</a:t>
            </a:r>
            <a:r>
              <a:rPr lang="cs-CZ" i="1" dirty="0" smtClean="0"/>
              <a:t> – modrá krev</a:t>
            </a:r>
            <a:endParaRPr lang="ru-RU" i="1" dirty="0" smtClean="0"/>
          </a:p>
          <a:p>
            <a:r>
              <a:rPr lang="ru-RU" b="1" dirty="0" smtClean="0"/>
              <a:t>Фольклорные</a:t>
            </a:r>
            <a:r>
              <a:rPr lang="ru-RU" dirty="0" smtClean="0"/>
              <a:t> (пословицы, поговорки, сказачные формулы)</a:t>
            </a:r>
          </a:p>
          <a:p>
            <a:pPr marL="0" indent="0">
              <a:buNone/>
            </a:pPr>
            <a:r>
              <a:rPr lang="ru-RU" i="1" dirty="0" smtClean="0"/>
              <a:t>жили-были</a:t>
            </a:r>
            <a:r>
              <a:rPr lang="cs-CZ" i="1" dirty="0" smtClean="0"/>
              <a:t> – žili byli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стали жить да поживать</a:t>
            </a:r>
            <a:r>
              <a:rPr lang="cs-CZ" i="1" dirty="0" smtClean="0"/>
              <a:t> – a začali společně žít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з</a:t>
            </a:r>
            <a:r>
              <a:rPr lang="ru-RU" i="1" dirty="0" smtClean="0"/>
              <a:t>а придевять земель</a:t>
            </a:r>
            <a:r>
              <a:rPr lang="cs-CZ" i="1" dirty="0" smtClean="0"/>
              <a:t> – za sedmero horami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в</a:t>
            </a:r>
            <a:r>
              <a:rPr lang="ru-RU" i="1" dirty="0" smtClean="0"/>
              <a:t> некотором царстве, в некотором государстве</a:t>
            </a:r>
          </a:p>
        </p:txBody>
      </p:sp>
    </p:spTree>
    <p:extLst>
      <p:ext uri="{BB962C8B-B14F-4D97-AF65-F5344CB8AC3E}">
        <p14:creationId xmlns:p14="http://schemas.microsoft.com/office/powerpoint/2010/main" val="4118084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по стилистическому признаку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Книжные</a:t>
            </a:r>
          </a:p>
          <a:p>
            <a:pPr marL="0" indent="0">
              <a:buNone/>
            </a:pPr>
            <a:r>
              <a:rPr lang="ru-RU" i="1" dirty="0"/>
              <a:t>х</a:t>
            </a:r>
            <a:r>
              <a:rPr lang="ru-RU" i="1" dirty="0" smtClean="0"/>
              <a:t>ватать с неба звёзды</a:t>
            </a:r>
            <a:r>
              <a:rPr lang="cs-CZ" i="1" dirty="0" smtClean="0"/>
              <a:t> – být velmi schopný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одготовить почву</a:t>
            </a:r>
            <a:r>
              <a:rPr lang="cs-CZ" i="1" dirty="0" smtClean="0"/>
              <a:t> – připravit si půdu pro něco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лежать вне рамок</a:t>
            </a:r>
            <a:r>
              <a:rPr lang="cs-CZ" i="1" dirty="0" smtClean="0"/>
              <a:t> – být mimo něčeho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в</a:t>
            </a:r>
            <a:r>
              <a:rPr lang="ru-RU" i="1" dirty="0" smtClean="0"/>
              <a:t>семи фибрами души</a:t>
            </a:r>
            <a:r>
              <a:rPr lang="cs-CZ" i="1" dirty="0" smtClean="0"/>
              <a:t> – celým srdcem</a:t>
            </a:r>
            <a:endParaRPr lang="ru-RU" i="1" dirty="0" smtClean="0"/>
          </a:p>
          <a:p>
            <a:r>
              <a:rPr lang="ru-RU" b="1" dirty="0" smtClean="0"/>
              <a:t>Публицистические</a:t>
            </a:r>
          </a:p>
          <a:p>
            <a:pPr marL="0" indent="0">
              <a:buNone/>
            </a:pPr>
            <a:r>
              <a:rPr lang="ru-RU" i="1" dirty="0"/>
              <a:t>с</a:t>
            </a:r>
            <a:r>
              <a:rPr lang="ru-RU" i="1" dirty="0" smtClean="0"/>
              <a:t>двинуть с мёртвой точки</a:t>
            </a:r>
            <a:r>
              <a:rPr lang="cs-CZ" i="1" dirty="0" smtClean="0"/>
              <a:t> – pohnout se z mrtvého bodu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лыть по течению</a:t>
            </a:r>
            <a:r>
              <a:rPr lang="cs-CZ" i="1" dirty="0" smtClean="0"/>
              <a:t> – jít s proudem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п</a:t>
            </a:r>
            <a:r>
              <a:rPr lang="ru-RU" i="1" dirty="0" smtClean="0"/>
              <a:t>лавать под чужим флагом</a:t>
            </a:r>
            <a:r>
              <a:rPr lang="cs-CZ" i="1" dirty="0" smtClean="0"/>
              <a:t> – skrývat se, nastrkovat někoho jiného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650668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Морфологическая классификация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Глагольные</a:t>
            </a:r>
            <a:r>
              <a:rPr lang="ru-RU" dirty="0" smtClean="0"/>
              <a:t> – </a:t>
            </a:r>
            <a:r>
              <a:rPr lang="ru-RU" i="1" dirty="0" smtClean="0"/>
              <a:t>бить баклуши, убить бобра</a:t>
            </a:r>
          </a:p>
          <a:p>
            <a:r>
              <a:rPr lang="ru-RU" b="1" dirty="0" smtClean="0"/>
              <a:t>Субстантивные</a:t>
            </a:r>
            <a:r>
              <a:rPr lang="ru-RU" dirty="0" smtClean="0"/>
              <a:t> – </a:t>
            </a:r>
            <a:r>
              <a:rPr lang="ru-RU" i="1" dirty="0" smtClean="0"/>
              <a:t>ахиллесова пята, бабье лет</a:t>
            </a:r>
            <a:r>
              <a:rPr lang="ru-RU" dirty="0" smtClean="0"/>
              <a:t>о</a:t>
            </a:r>
          </a:p>
          <a:p>
            <a:r>
              <a:rPr lang="ru-RU" b="1" dirty="0" smtClean="0"/>
              <a:t>Адъективные</a:t>
            </a:r>
            <a:r>
              <a:rPr lang="ru-RU" dirty="0" smtClean="0"/>
              <a:t> – </a:t>
            </a:r>
            <a:r>
              <a:rPr lang="ru-RU" i="1" dirty="0" smtClean="0"/>
              <a:t>лёгок на подъём (</a:t>
            </a:r>
            <a:r>
              <a:rPr lang="cs-CZ" i="1" dirty="0" smtClean="0"/>
              <a:t>hbitý člověk</a:t>
            </a:r>
            <a:r>
              <a:rPr lang="ru-RU" i="1" dirty="0" smtClean="0"/>
              <a:t>), нечист на руку</a:t>
            </a:r>
            <a:r>
              <a:rPr lang="cs-CZ" i="1" dirty="0" smtClean="0"/>
              <a:t> (zlodějíček)</a:t>
            </a:r>
            <a:r>
              <a:rPr lang="ru-RU" i="1" dirty="0" smtClean="0"/>
              <a:t>, туг на ухо (</a:t>
            </a:r>
            <a:r>
              <a:rPr lang="cs-CZ" i="1" dirty="0" smtClean="0"/>
              <a:t>nahluchlý člověk)</a:t>
            </a:r>
            <a:endParaRPr lang="ru-RU" i="1" dirty="0" smtClean="0"/>
          </a:p>
          <a:p>
            <a:r>
              <a:rPr lang="ru-RU" b="1" dirty="0" smtClean="0"/>
              <a:t>Местоимённые</a:t>
            </a:r>
            <a:r>
              <a:rPr lang="cs-CZ" dirty="0" smtClean="0"/>
              <a:t> – </a:t>
            </a:r>
            <a:r>
              <a:rPr lang="ru-RU" i="1" dirty="0" smtClean="0"/>
              <a:t>куда Макар телят не гонял (</a:t>
            </a:r>
            <a:r>
              <a:rPr lang="cs-CZ" i="1" dirty="0" smtClean="0"/>
              <a:t>kde lišky dávají dobrou noc</a:t>
            </a:r>
            <a:r>
              <a:rPr lang="ru-RU" i="1" dirty="0" smtClean="0"/>
              <a:t>)</a:t>
            </a:r>
            <a:r>
              <a:rPr lang="cs-CZ" i="1" dirty="0" smtClean="0"/>
              <a:t>, </a:t>
            </a:r>
            <a:r>
              <a:rPr lang="ru-RU" i="1" dirty="0" smtClean="0"/>
              <a:t>после дождика в четверг </a:t>
            </a:r>
            <a:r>
              <a:rPr lang="cs-CZ" i="1" dirty="0" smtClean="0"/>
              <a:t>(až naprší a uschne)</a:t>
            </a:r>
            <a:r>
              <a:rPr lang="ru-RU" i="1" dirty="0" smtClean="0"/>
              <a:t>, когда рак на горе свистнет</a:t>
            </a:r>
            <a:r>
              <a:rPr lang="cs-CZ" i="1" dirty="0" smtClean="0"/>
              <a:t> (na svatého Dyndy)</a:t>
            </a:r>
            <a:endParaRPr lang="ru-RU" dirty="0" smtClean="0"/>
          </a:p>
          <a:p>
            <a:r>
              <a:rPr lang="ru-RU" b="1" dirty="0" smtClean="0"/>
              <a:t>Наречные</a:t>
            </a:r>
            <a:r>
              <a:rPr lang="ru-RU" dirty="0" smtClean="0"/>
              <a:t> – </a:t>
            </a:r>
            <a:r>
              <a:rPr lang="ru-RU" i="1" dirty="0" smtClean="0"/>
              <a:t>в двух шагах, как на ладони</a:t>
            </a:r>
          </a:p>
          <a:p>
            <a:r>
              <a:rPr lang="ru-RU" b="1" dirty="0" smtClean="0"/>
              <a:t>Междометные</a:t>
            </a:r>
            <a:r>
              <a:rPr lang="ru-RU" dirty="0" smtClean="0"/>
              <a:t> – </a:t>
            </a:r>
            <a:r>
              <a:rPr lang="ru-RU" i="1" dirty="0" smtClean="0"/>
              <a:t>Вот ещё! Вот тебе и на!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02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Фразеологизм </a:t>
            </a:r>
            <a:r>
              <a:rPr lang="cs-CZ" dirty="0"/>
              <a:t> (frazém)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Устойчивое сочетание мин. 2 слов, обладающее обычно целостным знечением.</a:t>
            </a:r>
          </a:p>
          <a:p>
            <a:r>
              <a:rPr lang="ru-RU" dirty="0"/>
              <a:t>Семантически целостное устойчивое сочетание слов, воспроизводимое в речи в готовом виде, обладающее целостным значением.</a:t>
            </a:r>
          </a:p>
          <a:p>
            <a:r>
              <a:rPr lang="ru-RU" dirty="0"/>
              <a:t>Устойчивое словосочетание – слово имеет не больше 5 возможностей сочетания с другими словами. (Копецкий и кол., 1974)</a:t>
            </a:r>
          </a:p>
          <a:p>
            <a:r>
              <a:rPr lang="ru-RU" dirty="0"/>
              <a:t>В предложении является единым членом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93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фразеологизмов (фомина)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/>
              <a:t>Воспроизводимость</a:t>
            </a:r>
            <a:r>
              <a:rPr lang="ru-RU" dirty="0"/>
              <a:t> в речи в качестве </a:t>
            </a:r>
            <a:r>
              <a:rPr lang="ru-RU" b="1" dirty="0"/>
              <a:t>готовых единиц </a:t>
            </a:r>
            <a:r>
              <a:rPr lang="ru-RU" dirty="0"/>
              <a:t>– фразеологизм – это готовое, уже созданное ранее языковое образование</a:t>
            </a:r>
            <a:endParaRPr lang="ru-RU" b="1" dirty="0"/>
          </a:p>
          <a:p>
            <a:r>
              <a:rPr lang="ru-RU" b="1" dirty="0"/>
              <a:t>Целостность значения </a:t>
            </a:r>
            <a:r>
              <a:rPr lang="ru-RU" dirty="0"/>
              <a:t>– имеет обобщённо-целостное значение, кт. возникает переосмыслением сочетания (т. н. деактуализация компонентов – новое значение является качественно новым), значение не складывается из значений его компонентов</a:t>
            </a:r>
          </a:p>
          <a:p>
            <a:pPr marL="0" indent="0">
              <a:buNone/>
            </a:pPr>
            <a:r>
              <a:rPr lang="ru-RU" i="1" dirty="0"/>
              <a:t>белая ворона, чёрный рынок, бить ключом (</a:t>
            </a:r>
            <a:r>
              <a:rPr lang="ru-RU" dirty="0"/>
              <a:t>бурно протекать)</a:t>
            </a:r>
            <a:r>
              <a:rPr lang="ru-RU" i="1" dirty="0"/>
              <a:t>, стреляный воробей </a:t>
            </a:r>
            <a:r>
              <a:rPr lang="ru-RU" dirty="0"/>
              <a:t>(опытный человек)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98154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фразеологизмов (фомина)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Устойчивость</a:t>
            </a:r>
            <a:r>
              <a:rPr lang="ru-RU" dirty="0"/>
              <a:t>, т. е. постоянный компонентный состав – фразеологизм имеет один и тот же состав компонентов, порядок слов, одну и ту же структуру</a:t>
            </a:r>
          </a:p>
          <a:p>
            <a:pPr marL="0" indent="0">
              <a:buNone/>
            </a:pPr>
            <a:r>
              <a:rPr lang="ru-RU" i="1" dirty="0"/>
              <a:t>кот наплакал – </a:t>
            </a:r>
            <a:r>
              <a:rPr lang="ru-RU" dirty="0"/>
              <a:t>нельзя заменить другим словом кошка, котик, коты...</a:t>
            </a:r>
          </a:p>
          <a:p>
            <a:pPr marL="0" indent="0">
              <a:buNone/>
            </a:pPr>
            <a:r>
              <a:rPr lang="ru-RU" dirty="0"/>
              <a:t>но существуют варианты фразеологизмов:</a:t>
            </a:r>
          </a:p>
          <a:p>
            <a:pPr marL="0" indent="0">
              <a:buNone/>
            </a:pPr>
            <a:r>
              <a:rPr lang="ru-RU" i="1" dirty="0"/>
              <a:t>открывать Америку </a:t>
            </a:r>
            <a:r>
              <a:rPr lang="cs-CZ" i="1" dirty="0"/>
              <a:t>/ </a:t>
            </a:r>
            <a:r>
              <a:rPr lang="ru-RU" i="1" dirty="0"/>
              <a:t>Америки</a:t>
            </a:r>
          </a:p>
          <a:p>
            <a:pPr marL="0" indent="0">
              <a:buNone/>
            </a:pPr>
            <a:r>
              <a:rPr lang="ru-RU" i="1" dirty="0"/>
              <a:t>положа </a:t>
            </a:r>
            <a:r>
              <a:rPr lang="cs-CZ" i="1" dirty="0"/>
              <a:t>/</a:t>
            </a:r>
            <a:r>
              <a:rPr lang="ru-RU" i="1" dirty="0"/>
              <a:t> положив </a:t>
            </a:r>
            <a:r>
              <a:rPr lang="cs-CZ" i="1" dirty="0"/>
              <a:t>/</a:t>
            </a:r>
            <a:r>
              <a:rPr lang="ru-RU" i="1" dirty="0"/>
              <a:t>положивши руку на сердце</a:t>
            </a:r>
          </a:p>
          <a:p>
            <a:pPr marL="0" indent="0">
              <a:buNone/>
            </a:pPr>
            <a:r>
              <a:rPr lang="ru-RU" i="1" dirty="0"/>
              <a:t>медведь </a:t>
            </a:r>
            <a:r>
              <a:rPr lang="cs-CZ" i="1" dirty="0"/>
              <a:t>/</a:t>
            </a:r>
            <a:r>
              <a:rPr lang="ru-RU" i="1" dirty="0"/>
              <a:t> слон на ухо наступил кому-н.</a:t>
            </a:r>
          </a:p>
          <a:p>
            <a:pPr marL="0" indent="0">
              <a:buNone/>
            </a:pPr>
            <a:r>
              <a:rPr lang="ru-RU" i="1" dirty="0"/>
              <a:t>под носом </a:t>
            </a:r>
            <a:r>
              <a:rPr lang="cs-CZ" i="1" dirty="0"/>
              <a:t>/</a:t>
            </a:r>
            <a:r>
              <a:rPr lang="ru-RU" i="1" dirty="0"/>
              <a:t> под самым носом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7998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фразеологизмов (фомина)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Раздельнооформленность</a:t>
            </a:r>
            <a:r>
              <a:rPr lang="ru-RU" dirty="0"/>
              <a:t> – расчленённое строение, неоднословность</a:t>
            </a:r>
          </a:p>
          <a:p>
            <a:pPr>
              <a:buFontTx/>
              <a:buChar char="-"/>
            </a:pPr>
            <a:r>
              <a:rPr lang="ru-RU" dirty="0"/>
              <a:t>в состав фразеологизма входят мин. 2 словесных компонента, каждый из них фонетически и грамматически оформлен</a:t>
            </a:r>
          </a:p>
          <a:p>
            <a:pPr>
              <a:buFontTx/>
              <a:buChar char="-"/>
            </a:pPr>
            <a:r>
              <a:rPr lang="ru-RU" dirty="0"/>
              <a:t>могут быть и предложения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2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фразеологизмов (фомина)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Образность</a:t>
            </a:r>
            <a:r>
              <a:rPr lang="ru-RU" dirty="0"/>
              <a:t> – значение образовалось на основе переноса значения, метафоры</a:t>
            </a:r>
          </a:p>
          <a:p>
            <a:pPr marL="0" indent="0">
              <a:buNone/>
            </a:pPr>
            <a:r>
              <a:rPr lang="ru-RU" i="1" dirty="0"/>
              <a:t>играть первую скрипку</a:t>
            </a:r>
          </a:p>
          <a:p>
            <a:pPr>
              <a:buFontTx/>
              <a:buChar char="-"/>
            </a:pPr>
            <a:r>
              <a:rPr lang="ru-RU" dirty="0"/>
              <a:t>некоторые фразеологизмы лишены образности (часто составные наименования и термины или некоторые фразы)</a:t>
            </a:r>
          </a:p>
          <a:p>
            <a:pPr marL="0" indent="0">
              <a:buNone/>
            </a:pPr>
            <a:r>
              <a:rPr lang="ru-RU" i="1" dirty="0"/>
              <a:t>каменный уголь, железная дорога, иметь значение, оказать помощь</a:t>
            </a:r>
          </a:p>
          <a:p>
            <a:r>
              <a:rPr lang="ru-RU" b="1" dirty="0"/>
              <a:t>Эмоционально-экспрессивная окраска </a:t>
            </a:r>
            <a:r>
              <a:rPr lang="ru-RU" dirty="0"/>
              <a:t>– у большинства фразеологизмов, выражают субъективную оценку, высокую меру качества</a:t>
            </a:r>
          </a:p>
        </p:txBody>
      </p:sp>
    </p:spTree>
    <p:extLst>
      <p:ext uri="{BB962C8B-B14F-4D97-AF65-F5344CB8AC3E}">
        <p14:creationId xmlns:p14="http://schemas.microsoft.com/office/powerpoint/2010/main" val="3862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фразеологизмов (фомина)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Идиоматичность </a:t>
            </a:r>
            <a:r>
              <a:rPr lang="ru-RU" dirty="0"/>
              <a:t>– несвободность значений компонентов, семантически нерасчленимое значение, которое не выводится из значений компонентов → невозможность дословного перевода, но многие в ЧЯ и РЯ эквивалентны, так как они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1. Принадлежат к общеевропейскому фонду фразеологизмов, который обусловлен близкими культурно-историческими условиями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потерять голову – </a:t>
            </a:r>
            <a:r>
              <a:rPr lang="cs-CZ" i="1" dirty="0"/>
              <a:t>ztratit hlavu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2. Заимствованы из одного источника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на седьмом небе </a:t>
            </a:r>
            <a:r>
              <a:rPr lang="cs-CZ" i="1" dirty="0"/>
              <a:t>– v sedmém nebi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дамоклов</a:t>
            </a:r>
            <a:r>
              <a:rPr lang="cs-CZ" i="1" dirty="0"/>
              <a:t> </a:t>
            </a:r>
            <a:r>
              <a:rPr lang="cs-CZ" i="1" dirty="0" err="1"/>
              <a:t>меч</a:t>
            </a:r>
            <a:r>
              <a:rPr lang="cs-CZ" i="1" dirty="0"/>
              <a:t> – Damoklův meč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яблоко</a:t>
            </a:r>
            <a:r>
              <a:rPr lang="cs-CZ" i="1" dirty="0"/>
              <a:t> </a:t>
            </a:r>
            <a:r>
              <a:rPr lang="cs-CZ" i="1" dirty="0" err="1"/>
              <a:t>раздора</a:t>
            </a:r>
            <a:r>
              <a:rPr lang="cs-CZ" i="1" dirty="0"/>
              <a:t> – jablko sváru</a:t>
            </a:r>
            <a:endParaRPr lang="cs-CZ" dirty="0"/>
          </a:p>
          <a:p>
            <a:pPr marL="0" indent="0">
              <a:buNone/>
            </a:pPr>
            <a:r>
              <a:rPr lang="ru-RU" i="1" dirty="0"/>
              <a:t>золотой телец</a:t>
            </a:r>
            <a:r>
              <a:rPr lang="cs-CZ" i="1" dirty="0"/>
              <a:t> – zlaté 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586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Фразеологизмы и культура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Отражают неповторимые национальные особенности языка, культуру, реалии, историю.</a:t>
            </a:r>
          </a:p>
          <a:p>
            <a:pPr marL="0" indent="0">
              <a:buNone/>
            </a:pPr>
            <a:r>
              <a:rPr lang="ru-RU" i="1" dirty="0"/>
              <a:t>мамаево нашествие </a:t>
            </a:r>
            <a:r>
              <a:rPr lang="ru-RU" dirty="0"/>
              <a:t>– неожиданное появление множества неприятных посетителей</a:t>
            </a:r>
          </a:p>
          <a:p>
            <a:pPr marL="0" indent="0">
              <a:buNone/>
            </a:pPr>
            <a:r>
              <a:rPr lang="ru-RU" i="1" dirty="0"/>
              <a:t>мамаево побоище – </a:t>
            </a:r>
            <a:r>
              <a:rPr lang="ru-RU" dirty="0"/>
              <a:t>большая ссора, драка</a:t>
            </a:r>
          </a:p>
          <a:p>
            <a:pPr marL="0" indent="0">
              <a:buNone/>
            </a:pPr>
            <a:r>
              <a:rPr lang="ru-RU" i="1" dirty="0"/>
              <a:t>как Мамай прошёл – </a:t>
            </a:r>
            <a:r>
              <a:rPr lang="ru-RU"/>
              <a:t>всё уничтожено, беспорядок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кричать во всю ивановскую </a:t>
            </a:r>
            <a:r>
              <a:rPr lang="ru-RU" dirty="0"/>
              <a:t>– очень громко</a:t>
            </a:r>
          </a:p>
          <a:p>
            <a:pPr marL="0" indent="0">
              <a:buNone/>
            </a:pPr>
            <a:r>
              <a:rPr lang="ru-RU" i="1" dirty="0"/>
              <a:t>у чёрта на куличиках – </a:t>
            </a:r>
            <a:r>
              <a:rPr lang="ru-RU" dirty="0"/>
              <a:t>очень далеко (кулига – отдалённая поляна, превращённая на пашню)</a:t>
            </a:r>
          </a:p>
          <a:p>
            <a:pPr marL="0" indent="0">
              <a:buNone/>
            </a:pPr>
            <a:r>
              <a:rPr lang="ru-RU" i="1" dirty="0"/>
              <a:t>хлеб-соль – </a:t>
            </a:r>
            <a:r>
              <a:rPr lang="ru-RU" dirty="0"/>
              <a:t>гостеприимство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09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256</TotalTime>
  <Words>1735</Words>
  <Application>Microsoft Office PowerPoint</Application>
  <PresentationFormat>Předvádění na obrazovce (4:3)</PresentationFormat>
  <Paragraphs>204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Arkýř</vt:lpstr>
      <vt:lpstr>Фразеология</vt:lpstr>
      <vt:lpstr>Фразеология</vt:lpstr>
      <vt:lpstr>Фразеологизм  (frazém)</vt:lpstr>
      <vt:lpstr>Признаки фразеологизмов (фомина)</vt:lpstr>
      <vt:lpstr>Признаки фразеологизмов (фомина)</vt:lpstr>
      <vt:lpstr>Признаки фразеологизмов (фомина)</vt:lpstr>
      <vt:lpstr>Признаки фразеологизмов (фомина)</vt:lpstr>
      <vt:lpstr>Признаки фразеологизмов (фомина)</vt:lpstr>
      <vt:lpstr>Фразеологизмы и культура</vt:lpstr>
      <vt:lpstr>Фразеологизмы в парадигматических отношениях</vt:lpstr>
      <vt:lpstr>Фразеологизмы в парадигматических отношениях</vt:lpstr>
      <vt:lpstr>Фразеологизмы в парадигматических отношениях</vt:lpstr>
      <vt:lpstr>Фразеологизмы в парадигматических отношениях</vt:lpstr>
      <vt:lpstr>Возникновение фразеологизмов </vt:lpstr>
      <vt:lpstr>Возникновение фразеологизмов </vt:lpstr>
      <vt:lpstr>Классификация фразеологизмов</vt:lpstr>
      <vt:lpstr> По семантической слитности компонентов (В. В. Виноградов)</vt:lpstr>
      <vt:lpstr>По семантической слитности компонентов (В. В. Виноградов)</vt:lpstr>
      <vt:lpstr>По семантической слитности компонентов (В. В. Виноградов)</vt:lpstr>
      <vt:lpstr>По семантической слитности компонентов (В. В. Виноградов)</vt:lpstr>
      <vt:lpstr>По семантической слитности компонентов (В. В. Виноградов)</vt:lpstr>
      <vt:lpstr>По семантической слитности компонентов (В. В. Виноградов)</vt:lpstr>
      <vt:lpstr>По семантической слитности компонентов (Н. М. Шанский)</vt:lpstr>
      <vt:lpstr>Классификация по существу</vt:lpstr>
      <vt:lpstr>Классификация по происхождению</vt:lpstr>
      <vt:lpstr>Классификация по стилистическому признаку</vt:lpstr>
      <vt:lpstr>Классификация по стилистическому признаку</vt:lpstr>
      <vt:lpstr>Морфологическая классификация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Фразеология</dc:title>
  <dc:creator>Lenka</dc:creator>
  <cp:lastModifiedBy>vsers</cp:lastModifiedBy>
  <cp:revision>30</cp:revision>
  <cp:lastPrinted>2019-04-22T17:17:43Z</cp:lastPrinted>
  <dcterms:created xsi:type="dcterms:W3CDTF">2019-04-20T10:51:48Z</dcterms:created>
  <dcterms:modified xsi:type="dcterms:W3CDTF">2019-04-25T15:41:19Z</dcterms:modified>
</cp:coreProperties>
</file>