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4" r:id="rId7"/>
    <p:sldId id="262" r:id="rId8"/>
    <p:sldId id="263" r:id="rId9"/>
    <p:sldId id="264" r:id="rId10"/>
    <p:sldId id="265" r:id="rId11"/>
    <p:sldId id="266" r:id="rId12"/>
    <p:sldId id="267" r:id="rId13"/>
    <p:sldId id="260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C78F0-D57F-7D3A-A49E-33C2CF2F4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DE5410-C32A-394D-FA72-F47957784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00F1F4-397D-0106-740B-0C67E554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9927C7-7642-4D51-F19E-1A3D00927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CC0278-4C77-2BA5-E7CF-EFBFBB6B4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43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884E4-6646-3AA7-EE8A-89FFDDD4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9D1CB13-7FD4-38BA-E6D2-9A0D998B3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37099F-A1A1-5247-40E6-582C81E5A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BD32BC-D751-8E27-2989-AA7764E51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85E63D-56DD-E15F-8FCE-4D16E2B4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07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187BAEA-452A-AC19-FAD9-614B9D8F60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4E95B1C-359E-8B47-23C8-C887D0683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C50B25-0960-995E-47B8-4C830FA09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FDC4C9-0F8A-AAA4-952F-960742D2B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592362-8846-737B-EA83-34AB1532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03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8508E-913D-9F9B-EB22-763B01ECB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F4122C-DC03-1D1D-EEB2-DB28DAE85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957F2D-0D54-76A2-0796-8F5B42B18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44C92B-A5B0-7DA2-EE65-F0A68F828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FFA69D-6CCA-DDBA-DB73-520155FF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64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374C4-DA51-2E3B-01E5-5D004AC6E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D8ADEA-2296-B28C-FAE6-4E66C33F7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D6AB3F-D372-E0AB-C708-4EE837747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32C31A-DC40-A677-CAF0-85EC778D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F91D23-5CBE-9DCF-FA45-13240AEB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91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1AEF0D-A9C7-D8EA-3BCF-837535559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54216-EED2-13EB-A38C-DA65CECCC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BB6AEF-8175-34CB-2A90-B82757ABE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B9FE8F-F31D-B646-14D4-31B6AF3EE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F122E3-6DD5-AF77-72E9-6C8D85C1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3B94A5-EA44-72DF-66D1-EC954892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29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E89B0C-7362-BD5D-B828-9E38669E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26E67E0-FEEF-892B-2991-83B9B633A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3895E4-2279-4A47-2B1B-3B0BD727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0FBBEA-AEEC-651B-69A4-FEDF06A435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7A5167-8B4B-3456-1D62-CF884D1BFE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FB38E08-B6A5-8650-6D7B-77B031BE2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7C2583-928E-0347-16FA-54FBC6A1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10F19FF-1933-E37E-AB66-8D63BDD24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142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8F1A99-D99C-7E32-CCA0-6AE0104E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4534276-F354-AD9E-8B44-BDDE6C05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E638850-2360-D683-5800-10539EA2D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F8A364-72CB-7477-5559-23CC26936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1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2134724-E274-D353-1CBB-783D7CDE8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52C69CB-3034-7EEE-6873-6EC1DB9DC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8BAD5F-0E9D-1BF8-50D5-74768F04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98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142E0-A77B-9F42-2215-4BA1AC63A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4D471F-C79A-70B7-95EC-200D76004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6419404-A49F-040D-DE60-C8A69EC80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1DA18F-7AA3-7819-D974-2AC7D820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02EB813-4615-B323-7FEA-6A9BBFF8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D8137C-EEC1-7299-5289-B9DF3F43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5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AEAB97-F3E3-1804-49AE-509511AB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1C54E40-42F0-5DCE-5B5D-84ACDBC87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D349CD6-8FD5-AB65-0E7B-2486E05A1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80F0FA8-0475-9FA8-B435-9E80824B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716AA72-49F7-0A78-34D7-3F809D6DC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2A8842-210E-9C26-0C73-C5FEC72D7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18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0FA91D4-765C-CE2C-0C64-F53B483E8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E09852-3AAB-7DC6-2B53-122B92902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9E2A8E-A0A0-9317-DD21-25551D617B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52278-B50D-4904-9597-F072FA029DCD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BF6708-90EB-650E-C751-2ECD0B48D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691A4B-A0A0-4FC4-E02B-A2FF259C4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2DCC2E-4A6F-4C0E-9CBA-86980829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64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7F88154-D6CD-9DD1-24DE-DB1968E4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74819"/>
            <a:ext cx="4826795" cy="2858363"/>
          </a:xfrm>
        </p:spPr>
        <p:txBody>
          <a:bodyPr>
            <a:normAutofit/>
          </a:bodyPr>
          <a:lstStyle/>
          <a:p>
            <a:pPr algn="l"/>
            <a:r>
              <a:rPr lang="cs-CZ" sz="5000" b="1">
                <a:solidFill>
                  <a:schemeClr val="bg1"/>
                </a:solidFill>
              </a:rPr>
              <a:t>Lekce: Don Quijote a Sancho Panza – ideály, realita a ironie</a:t>
            </a:r>
            <a:endParaRPr lang="cs-CZ" sz="5000">
              <a:solidFill>
                <a:schemeClr val="bg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130B6FD-9795-21CD-EEF1-0F5262AC0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4414180"/>
            <a:ext cx="4830283" cy="1594507"/>
          </a:xfrm>
        </p:spPr>
        <p:txBody>
          <a:bodyPr>
            <a:normAutofit/>
          </a:bodyPr>
          <a:lstStyle/>
          <a:p>
            <a:pPr algn="l"/>
            <a:r>
              <a:rPr lang="cs-CZ" sz="1700">
                <a:solidFill>
                  <a:schemeClr val="bg1"/>
                </a:solidFill>
              </a:rPr>
              <a:t>(text: Miguel de Cervantes, </a:t>
            </a:r>
            <a:r>
              <a:rPr lang="cs-CZ" sz="1700" i="1">
                <a:solidFill>
                  <a:schemeClr val="bg1"/>
                </a:solidFill>
              </a:rPr>
              <a:t>Důmyslný rytíř Don Quijote de la Mancha, kapitola VIII. o úspěchu dona Quijota v hrozném a neslýchaném dobrodružství s větrnými mlýny a o jiných příhodách, hodných blahé paměti</a:t>
            </a:r>
            <a:r>
              <a:rPr lang="cs-CZ" sz="170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8" name="Obrázek 7" descr="Dalí ilustra Don Quijote - Luxury Pieces Dali">
            <a:extLst>
              <a:ext uri="{FF2B5EF4-FFF2-40B4-BE49-F238E27FC236}">
                <a16:creationId xmlns:a16="http://schemas.microsoft.com/office/drawing/2014/main" id="{A7F749FE-D953-2F95-83DA-D56C47677A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3475"/>
          <a:stretch>
            <a:fillRect/>
          </a:stretch>
        </p:blipFill>
        <p:spPr>
          <a:xfrm>
            <a:off x="6096000" y="841375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16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26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8599C7-5962-4223-EFE4-F12E24EF9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cs-CZ" b="1" dirty="0"/>
              <a:t>U – UVĚDOMĚNÍ SI VÝZNAMU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0C8760-7B98-AD5B-F709-D47C2BA4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17195" cy="4667250"/>
          </a:xfrm>
        </p:spPr>
        <p:txBody>
          <a:bodyPr>
            <a:normAutofit lnSpcReduction="10000"/>
          </a:bodyPr>
          <a:lstStyle/>
          <a:p>
            <a:r>
              <a:rPr lang="cs-CZ" sz="1600" b="1" dirty="0"/>
              <a:t>3. Ironie a význam dialogu (15 minut)</a:t>
            </a:r>
            <a:endParaRPr lang="cs-CZ" sz="1600" dirty="0"/>
          </a:p>
          <a:p>
            <a:r>
              <a:rPr lang="cs-CZ" sz="1600" b="1" dirty="0"/>
              <a:t>Otázky do společné interpretace</a:t>
            </a:r>
            <a:endParaRPr lang="cs-CZ" sz="1600" dirty="0"/>
          </a:p>
          <a:p>
            <a:pPr lvl="1"/>
            <a:r>
              <a:rPr lang="cs-CZ" sz="1600" dirty="0"/>
              <a:t>V čem je Don Quijote směšný? </a:t>
            </a:r>
          </a:p>
          <a:p>
            <a:pPr lvl="1"/>
            <a:r>
              <a:rPr lang="cs-CZ" sz="1600" dirty="0"/>
              <a:t>V čem může být obdivuhodný? </a:t>
            </a:r>
          </a:p>
          <a:p>
            <a:pPr lvl="1"/>
            <a:r>
              <a:rPr lang="cs-CZ" sz="1600" dirty="0"/>
              <a:t>Proč </a:t>
            </a:r>
            <a:r>
              <a:rPr lang="cs-CZ" sz="1600" dirty="0" err="1"/>
              <a:t>Sancho</a:t>
            </a:r>
            <a:r>
              <a:rPr lang="cs-CZ" sz="1600" dirty="0"/>
              <a:t> chce, aby si Don Quijote postěžoval? </a:t>
            </a:r>
          </a:p>
          <a:p>
            <a:pPr lvl="1"/>
            <a:r>
              <a:rPr lang="cs-CZ" sz="1600" dirty="0"/>
              <a:t>Co je ironického na </a:t>
            </a:r>
            <a:r>
              <a:rPr lang="cs-CZ" sz="1600" dirty="0" err="1"/>
              <a:t>Quijotově</a:t>
            </a:r>
            <a:r>
              <a:rPr lang="cs-CZ" sz="1600" dirty="0"/>
              <a:t> řeči po pádu? </a:t>
            </a:r>
          </a:p>
          <a:p>
            <a:pPr lvl="1"/>
            <a:r>
              <a:rPr lang="cs-CZ" sz="1600" dirty="0"/>
              <a:t>Směje se autor Donu </a:t>
            </a:r>
            <a:r>
              <a:rPr lang="cs-CZ" sz="1600" dirty="0" err="1"/>
              <a:t>Quijotovi</a:t>
            </a:r>
            <a:r>
              <a:rPr lang="cs-CZ" sz="1600" dirty="0"/>
              <a:t>, nebo ho chápe? </a:t>
            </a:r>
          </a:p>
          <a:p>
            <a:r>
              <a:rPr lang="cs-CZ" sz="1600" b="1" dirty="0"/>
              <a:t>Klíčová pasáž</a:t>
            </a:r>
            <a:endParaRPr lang="cs-CZ" sz="1600" dirty="0"/>
          </a:p>
          <a:p>
            <a:pPr lvl="1"/>
            <a:r>
              <a:rPr lang="cs-CZ" sz="1600" dirty="0"/>
              <a:t>„…potulným rytířům není dovoleno stěžovat si…“ X „…byl bych rád, kdybyste si naříkal…“</a:t>
            </a:r>
          </a:p>
          <a:p>
            <a:r>
              <a:rPr lang="cs-CZ" sz="1600" b="1" dirty="0"/>
              <a:t>Smysl interpretace</a:t>
            </a:r>
            <a:endParaRPr lang="cs-CZ" sz="1600" dirty="0"/>
          </a:p>
          <a:p>
            <a:r>
              <a:rPr lang="cs-CZ" sz="1600" dirty="0"/>
              <a:t>Žáci si uvědomují:</a:t>
            </a:r>
          </a:p>
          <a:p>
            <a:pPr lvl="1"/>
            <a:r>
              <a:rPr lang="cs-CZ" sz="1600" dirty="0"/>
              <a:t>kontrast mezi stylizovaným ideálem a obyčejnou lidskostí, </a:t>
            </a:r>
          </a:p>
          <a:p>
            <a:pPr lvl="1"/>
            <a:r>
              <a:rPr lang="cs-CZ" sz="1600" dirty="0"/>
              <a:t>ironii vznikající ze střetu vysokého stylu a tělesné reality, </a:t>
            </a:r>
          </a:p>
          <a:p>
            <a:pPr lvl="1"/>
            <a:r>
              <a:rPr lang="cs-CZ" sz="1600" dirty="0"/>
              <a:t>nadčasovost otázky lidské zranitelnosti. </a:t>
            </a:r>
          </a:p>
          <a:p>
            <a:endParaRPr lang="cs-CZ" sz="10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 descr="Salvador Dalí - Study for &quot;Don Quixote&quot; - The Metropolitan Museum of Art">
            <a:extLst>
              <a:ext uri="{FF2B5EF4-FFF2-40B4-BE49-F238E27FC236}">
                <a16:creationId xmlns:a16="http://schemas.microsoft.com/office/drawing/2014/main" id="{A3DEEA0B-9FCD-7179-B5DA-C2D346228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962" y="1940374"/>
            <a:ext cx="4221597" cy="4211043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75494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4E672E-A335-77BA-6B54-8B72777C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cs-CZ" b="1" dirty="0"/>
              <a:t>R – REFLEXE (10 minut)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F06DB8-74B9-76DF-7BE5-7EDF909FC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sz="1800" b="1" err="1"/>
              <a:t>Vennův</a:t>
            </a:r>
            <a:r>
              <a:rPr lang="cs-CZ" sz="1800" b="1"/>
              <a:t> diagram</a:t>
            </a:r>
            <a:endParaRPr lang="cs-CZ" sz="1800"/>
          </a:p>
          <a:p>
            <a:r>
              <a:rPr lang="cs-CZ" sz="1800" b="1"/>
              <a:t>Zadání</a:t>
            </a:r>
            <a:endParaRPr lang="cs-CZ" sz="1800"/>
          </a:p>
          <a:p>
            <a:r>
              <a:rPr lang="cs-CZ" sz="1800"/>
              <a:t>Porovnejte:</a:t>
            </a:r>
          </a:p>
          <a:p>
            <a:pPr lvl="0"/>
            <a:r>
              <a:rPr lang="cs-CZ" sz="1800"/>
              <a:t>čím se Don Quijote a </a:t>
            </a:r>
            <a:r>
              <a:rPr lang="cs-CZ" sz="1800" err="1"/>
              <a:t>Sancho</a:t>
            </a:r>
            <a:r>
              <a:rPr lang="cs-CZ" sz="1800"/>
              <a:t> liší, </a:t>
            </a:r>
          </a:p>
          <a:p>
            <a:pPr lvl="0"/>
            <a:r>
              <a:rPr lang="cs-CZ" sz="1800"/>
              <a:t>co mají společné. </a:t>
            </a:r>
          </a:p>
          <a:p>
            <a:r>
              <a:rPr lang="cs-CZ" sz="1800"/>
              <a:t>Žáci pracují ve dvojicích.</a:t>
            </a:r>
          </a:p>
          <a:p>
            <a:endParaRPr lang="cs-CZ" sz="1800"/>
          </a:p>
          <a:p>
            <a:r>
              <a:rPr lang="cs-CZ" sz="1800" b="1"/>
              <a:t>Závěrečná reflexe</a:t>
            </a:r>
            <a:endParaRPr lang="cs-CZ" sz="1800"/>
          </a:p>
          <a:p>
            <a:r>
              <a:rPr lang="cs-CZ" sz="1800" b="1"/>
              <a:t>Otázka</a:t>
            </a:r>
            <a:endParaRPr lang="cs-CZ" sz="1800"/>
          </a:p>
          <a:p>
            <a:r>
              <a:rPr lang="cs-CZ" sz="1800"/>
              <a:t>Je člověku bližší Don Quijote, nebo </a:t>
            </a:r>
            <a:r>
              <a:rPr lang="cs-CZ" sz="1800" err="1"/>
              <a:t>Sancho</a:t>
            </a:r>
            <a:r>
              <a:rPr lang="cs-CZ" sz="1800"/>
              <a:t>?</a:t>
            </a:r>
            <a:br>
              <a:rPr lang="cs-CZ" sz="1800"/>
            </a:br>
            <a:r>
              <a:rPr lang="cs-CZ" sz="1800"/>
              <a:t>A je možné být silný a zároveň zranitelný?</a:t>
            </a:r>
          </a:p>
          <a:p>
            <a:r>
              <a:rPr lang="cs-CZ" sz="1800"/>
              <a:t>Krátké písemné zamyšlení nebo sdílení.</a:t>
            </a:r>
          </a:p>
          <a:p>
            <a:pPr marL="0" indent="0">
              <a:buNone/>
            </a:pPr>
            <a:endParaRPr lang="cs-CZ" sz="1800"/>
          </a:p>
          <a:p>
            <a:endParaRPr lang="cs-CZ" sz="18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 descr="Velký zdroj inspirace. Knižní ilustrace Salvadora Dalího vás uchvátí -  TOPZINE.cz">
            <a:extLst>
              <a:ext uri="{FF2B5EF4-FFF2-40B4-BE49-F238E27FC236}">
                <a16:creationId xmlns:a16="http://schemas.microsoft.com/office/drawing/2014/main" id="{BED0319D-A4AD-45FF-F9A2-BA6AF4F6C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962" y="3576244"/>
            <a:ext cx="4221597" cy="2575174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450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54AEE9-398A-55EA-41CE-2B639CF6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5. Co by si měli žáci z lekce odnést - shrnutí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3086A0-36D8-5C27-0826-743F3534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680"/>
            <a:ext cx="10515600" cy="4673283"/>
          </a:xfrm>
        </p:spPr>
        <p:txBody>
          <a:bodyPr>
            <a:normAutofit/>
          </a:bodyPr>
          <a:lstStyle/>
          <a:p>
            <a:r>
              <a:rPr lang="cs-CZ" sz="2600" dirty="0"/>
              <a:t>Na konci lekce by si žáci měli odnést </a:t>
            </a:r>
          </a:p>
          <a:p>
            <a:pPr lvl="1"/>
            <a:r>
              <a:rPr lang="cs-CZ" sz="2200" dirty="0"/>
              <a:t>vědomí, že Don Quijote a </a:t>
            </a:r>
            <a:r>
              <a:rPr lang="cs-CZ" sz="2200" dirty="0" err="1"/>
              <a:t>Sancho</a:t>
            </a:r>
            <a:r>
              <a:rPr lang="cs-CZ" sz="2200" dirty="0"/>
              <a:t> </a:t>
            </a:r>
            <a:r>
              <a:rPr lang="cs-CZ" sz="2200" dirty="0" err="1"/>
              <a:t>Panza</a:t>
            </a:r>
            <a:r>
              <a:rPr lang="cs-CZ" sz="2200" dirty="0"/>
              <a:t> nepředstavují jen komickou dvojici idealisty a realisty, ale dva rozdílné způsoby pohledu na svět, lidskou důstojnost a slabost. </a:t>
            </a:r>
          </a:p>
          <a:p>
            <a:pPr lvl="1"/>
            <a:r>
              <a:rPr lang="cs-CZ" sz="2200" dirty="0"/>
              <a:t>Měli by rozumět tomu, jak autor charakterizuje postavy prostřednictvím jejich řeči a hodnot, které zastávají, a zároveň si uvědomit, že ironie v textu neslouží pouze k zesměšnění Dona </a:t>
            </a:r>
            <a:r>
              <a:rPr lang="cs-CZ" sz="2200" dirty="0" err="1"/>
              <a:t>Quijota</a:t>
            </a:r>
            <a:r>
              <a:rPr lang="cs-CZ" sz="2200" dirty="0"/>
              <a:t>, ale také k odhalení hlubší pravdy o člověku. </a:t>
            </a:r>
          </a:p>
          <a:p>
            <a:pPr lvl="1"/>
            <a:r>
              <a:rPr lang="cs-CZ" sz="2200" dirty="0"/>
              <a:t>Důležitým vhledem lekce je i myšlenka, že lidská síla nemusí znamenat potlačování bolesti a zranitelnosti a že právě </a:t>
            </a:r>
            <a:r>
              <a:rPr lang="cs-CZ" sz="2200" dirty="0" err="1"/>
              <a:t>Sancho</a:t>
            </a:r>
            <a:r>
              <a:rPr lang="cs-CZ" sz="2200" dirty="0"/>
              <a:t> svou „obyčejností“ a schopností přiznat lidskou slabost přináší do textu důležitou protiváhu </a:t>
            </a:r>
            <a:r>
              <a:rPr lang="cs-CZ" sz="2200" dirty="0" err="1"/>
              <a:t>Quijotovým</a:t>
            </a:r>
            <a:r>
              <a:rPr lang="cs-CZ" sz="2200" dirty="0"/>
              <a:t> vznešeným ideálům.</a:t>
            </a:r>
          </a:p>
        </p:txBody>
      </p:sp>
    </p:spTree>
    <p:extLst>
      <p:ext uri="{BB962C8B-B14F-4D97-AF65-F5344CB8AC3E}">
        <p14:creationId xmlns:p14="http://schemas.microsoft.com/office/powerpoint/2010/main" val="2710824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9587C2-BA93-E28F-6B25-80057571D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A97590-B970-3E13-9005-403501318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cs-CZ" b="1" dirty="0"/>
              <a:t>6. Důkazy o učení</a:t>
            </a:r>
            <a:endParaRPr lang="cs-CZ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C78B7D-8CE6-62C6-60E9-4C528FA26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cs-CZ" dirty="0"/>
              <a:t>Učitel pozná naplnění cílů podle toho, že žáci:</a:t>
            </a:r>
          </a:p>
          <a:p>
            <a:pPr lvl="1"/>
            <a:r>
              <a:rPr lang="cs-CZ" dirty="0"/>
              <a:t>dokážou doložit charakteristiku postav konkrétními výroky z textu, </a:t>
            </a:r>
          </a:p>
          <a:p>
            <a:pPr lvl="1"/>
            <a:r>
              <a:rPr lang="cs-CZ" dirty="0"/>
              <a:t>rozpoznají ironický moment a vysvětlí jeho funkci, </a:t>
            </a:r>
          </a:p>
          <a:p>
            <a:pPr lvl="1"/>
            <a:r>
              <a:rPr lang="cs-CZ" dirty="0"/>
              <a:t>smysluplně vyplní </a:t>
            </a:r>
            <a:r>
              <a:rPr lang="cs-CZ" dirty="0" err="1"/>
              <a:t>Vennův</a:t>
            </a:r>
            <a:r>
              <a:rPr lang="cs-CZ" dirty="0"/>
              <a:t> diagram, </a:t>
            </a:r>
          </a:p>
          <a:p>
            <a:pPr lvl="1"/>
            <a:r>
              <a:rPr lang="cs-CZ" dirty="0"/>
              <a:t>formulují interpretaci závěrečné otázky.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38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717820-D99C-C79F-2F86-DD73390C4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A861E6-BB06-32F3-F88E-40E08E1F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Průběžné formativní hodnocení 1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D2E8FF-44E0-AA91-393F-9B4572EC0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Během lekce učitel průběžně sleduje, jak žáci:</a:t>
            </a:r>
          </a:p>
          <a:p>
            <a:pPr lvl="1"/>
            <a:r>
              <a:rPr lang="cs-CZ" dirty="0"/>
              <a:t>pracují s textem, </a:t>
            </a:r>
          </a:p>
          <a:p>
            <a:pPr lvl="1"/>
            <a:r>
              <a:rPr lang="cs-CZ" dirty="0"/>
              <a:t>argumentují, </a:t>
            </a:r>
          </a:p>
          <a:p>
            <a:pPr lvl="1"/>
            <a:r>
              <a:rPr lang="cs-CZ" dirty="0"/>
              <a:t>formulují interpretaci, </a:t>
            </a:r>
          </a:p>
          <a:p>
            <a:pPr lvl="1"/>
            <a:r>
              <a:rPr lang="cs-CZ" dirty="0"/>
              <a:t>propojují text s vlastní zkušeností, </a:t>
            </a:r>
          </a:p>
          <a:p>
            <a:pPr lvl="1"/>
            <a:r>
              <a:rPr lang="cs-CZ" dirty="0"/>
              <a:t>a zda dokážou své tvrzení opřít o konkrétní místo v ukázce.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5593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B52F11-C5AA-AC95-6A83-43B3761F1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29E075-8C8E-0DA3-CB37-94F81AA4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Průběžné formativní hodnocení 2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DF0BC8-691D-BA65-0586-1CD8BFE1A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b="1"/>
              <a:t>Sdílení ve dvojicích</a:t>
            </a:r>
          </a:p>
          <a:p>
            <a:r>
              <a:rPr lang="cs-CZ"/>
              <a:t>Při práci ve dvojicích učitel sleduje:</a:t>
            </a:r>
          </a:p>
          <a:p>
            <a:pPr lvl="1"/>
            <a:r>
              <a:rPr lang="cs-CZ"/>
              <a:t>zda žáci dokážou charakterizovat obě postavy pomocí konkrétních výroků z textu, </a:t>
            </a:r>
          </a:p>
          <a:p>
            <a:pPr lvl="1"/>
            <a:r>
              <a:rPr lang="cs-CZ"/>
              <a:t>zda rozpoznávají rozdíly v jejich hodnotách a způsobu uvažování, </a:t>
            </a:r>
          </a:p>
          <a:p>
            <a:pPr lvl="1"/>
            <a:r>
              <a:rPr lang="cs-CZ"/>
              <a:t>zda umí naslouchat druhému a reagovat na jeho interpretaci. </a:t>
            </a:r>
          </a:p>
          <a:p>
            <a:r>
              <a:rPr lang="cs-CZ"/>
              <a:t>Učitel může průběžně vstupovat otázkami typu:</a:t>
            </a:r>
          </a:p>
          <a:p>
            <a:pPr lvl="1"/>
            <a:r>
              <a:rPr lang="cs-CZ"/>
              <a:t>„O kterou část textu se opíráte?“ </a:t>
            </a:r>
          </a:p>
          <a:p>
            <a:pPr lvl="1"/>
            <a:r>
              <a:rPr lang="cs-CZ"/>
              <a:t>„Co vás k tomu vede?“ </a:t>
            </a:r>
          </a:p>
          <a:p>
            <a:pPr lvl="1"/>
            <a:r>
              <a:rPr lang="cs-CZ"/>
              <a:t>„Vidíte to oba stejně?“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054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B1FA72-60EA-693C-CB0A-F4FB21E4E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CE306F-068F-14D4-9ED0-0AC934D38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Průběžné formativní hodnocení 3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5333A0-4E45-8536-FBEB-015CAECA4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400" b="1"/>
              <a:t>Společná interpretace</a:t>
            </a:r>
          </a:p>
          <a:p>
            <a:r>
              <a:rPr lang="cs-CZ" sz="2400"/>
              <a:t>Ve společné diskusi učitel zjišťuje:</a:t>
            </a:r>
          </a:p>
          <a:p>
            <a:r>
              <a:rPr lang="cs-CZ" sz="2400"/>
              <a:t>zda žáci rozpoznávají ironii, </a:t>
            </a:r>
          </a:p>
          <a:p>
            <a:r>
              <a:rPr lang="cs-CZ" sz="2400"/>
              <a:t>zda dokážou vysvětlit, proč je určitá situace komická nebo paradoxní, </a:t>
            </a:r>
          </a:p>
          <a:p>
            <a:r>
              <a:rPr lang="cs-CZ" sz="2400"/>
              <a:t>zda vnímají rozdíl mezi tím, jak postavy působí navenek, a tím, co jejich jednání vypovídá o jejich hodnotách. </a:t>
            </a:r>
          </a:p>
          <a:p>
            <a:r>
              <a:rPr lang="cs-CZ" sz="2400"/>
              <a:t>Učitel může reagovat:</a:t>
            </a:r>
          </a:p>
          <a:p>
            <a:r>
              <a:rPr lang="cs-CZ" sz="2400"/>
              <a:t>parafrázováním žákovských odpovědí, </a:t>
            </a:r>
          </a:p>
          <a:p>
            <a:r>
              <a:rPr lang="cs-CZ" sz="2400"/>
              <a:t>doplňující otázkou, </a:t>
            </a:r>
          </a:p>
          <a:p>
            <a:r>
              <a:rPr lang="cs-CZ" sz="2400"/>
              <a:t>upozorněním na zajímavé místo v textu, </a:t>
            </a:r>
          </a:p>
          <a:p>
            <a:r>
              <a:rPr lang="cs-CZ" sz="2400"/>
              <a:t>nebo propojením různých interpretací.</a:t>
            </a:r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015595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5DE49-F284-578C-1612-5D36D947B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BB9DE2-7C3D-2545-58B8-2EFED6F41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Průběžné formativní hodnocení 4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710F15-4BD9-BBB3-B6F2-D0707DE5E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numCol="2" anchor="ctr">
            <a:normAutofit lnSpcReduction="10000"/>
          </a:bodyPr>
          <a:lstStyle/>
          <a:p>
            <a:r>
              <a:rPr lang="cs-CZ" sz="1700" b="1" dirty="0"/>
              <a:t>Reflexivní otázky učitele</a:t>
            </a:r>
          </a:p>
          <a:p>
            <a:r>
              <a:rPr lang="cs-CZ" sz="1700" dirty="0"/>
              <a:t>Reflexivní otázky slouží k tomu, aby si žáci uvědomovali vlastní proces interpretace a hlouběji promýšleli význam textu.</a:t>
            </a:r>
          </a:p>
          <a:p>
            <a:r>
              <a:rPr lang="cs-CZ" sz="1700" dirty="0"/>
              <a:t>Například:</a:t>
            </a:r>
          </a:p>
          <a:p>
            <a:pPr lvl="1"/>
            <a:r>
              <a:rPr lang="cs-CZ" sz="1700" dirty="0"/>
              <a:t>„Proč podle vás </a:t>
            </a:r>
            <a:r>
              <a:rPr lang="cs-CZ" sz="1700" dirty="0" err="1"/>
              <a:t>Sancho</a:t>
            </a:r>
            <a:r>
              <a:rPr lang="cs-CZ" sz="1700" dirty="0"/>
              <a:t> chce, aby si Don Quijote postěžoval?“ </a:t>
            </a:r>
          </a:p>
          <a:p>
            <a:pPr lvl="1"/>
            <a:r>
              <a:rPr lang="cs-CZ" sz="1700" dirty="0"/>
              <a:t>„Je Don Quijote jen směšný?“ </a:t>
            </a:r>
          </a:p>
          <a:p>
            <a:pPr lvl="1"/>
            <a:r>
              <a:rPr lang="cs-CZ" sz="1700" dirty="0"/>
              <a:t>„Co nám tahle situace říká o představě síly?“ </a:t>
            </a:r>
          </a:p>
          <a:p>
            <a:pPr lvl="1"/>
            <a:r>
              <a:rPr lang="cs-CZ" sz="1700" dirty="0"/>
              <a:t>„Proč může být ironie zároveň vtipná i vážná?“ </a:t>
            </a:r>
          </a:p>
          <a:p>
            <a:pPr marL="0" indent="0">
              <a:buNone/>
            </a:pPr>
            <a:br>
              <a:rPr lang="cs-CZ" sz="1700" dirty="0"/>
            </a:br>
            <a:endParaRPr lang="cs-CZ" sz="1700" dirty="0"/>
          </a:p>
          <a:p>
            <a:pPr marL="0" indent="0">
              <a:buNone/>
            </a:pPr>
            <a:endParaRPr lang="cs-CZ" sz="1700" dirty="0"/>
          </a:p>
          <a:p>
            <a:pPr marL="0" indent="0">
              <a:buNone/>
            </a:pPr>
            <a:endParaRPr lang="cs-CZ" sz="1700" dirty="0"/>
          </a:p>
          <a:p>
            <a:pPr marL="0" indent="0">
              <a:buNone/>
            </a:pPr>
            <a:endParaRPr lang="cs-CZ" sz="1700" b="1" dirty="0"/>
          </a:p>
          <a:p>
            <a:pPr marL="0" indent="0">
              <a:buNone/>
            </a:pPr>
            <a:r>
              <a:rPr lang="cs-CZ" sz="1700" b="1" dirty="0"/>
              <a:t>Co učitel díky tomu zjišťuje</a:t>
            </a:r>
          </a:p>
          <a:p>
            <a:r>
              <a:rPr lang="cs-CZ" sz="1700" dirty="0"/>
              <a:t>Učitel průběžně poznává:</a:t>
            </a:r>
          </a:p>
          <a:p>
            <a:pPr lvl="1"/>
            <a:r>
              <a:rPr lang="cs-CZ" sz="1700" dirty="0"/>
              <a:t>zda žáci pouze převypravují text, nebo už interpretují, </a:t>
            </a:r>
          </a:p>
          <a:p>
            <a:pPr lvl="1"/>
            <a:r>
              <a:rPr lang="cs-CZ" sz="1700" dirty="0"/>
              <a:t>zda dokážou argumentovat pomocí textu, </a:t>
            </a:r>
          </a:p>
          <a:p>
            <a:pPr lvl="1"/>
            <a:r>
              <a:rPr lang="cs-CZ" sz="1700" dirty="0"/>
              <a:t>jak hluboce rozumějí vztahu mezi oběma postavami, </a:t>
            </a:r>
          </a:p>
          <a:p>
            <a:pPr lvl="1"/>
            <a:r>
              <a:rPr lang="cs-CZ" sz="1700" dirty="0"/>
              <a:t>zda rozpoznávají ironii a její funkci, </a:t>
            </a:r>
          </a:p>
          <a:p>
            <a:pPr lvl="1"/>
            <a:r>
              <a:rPr lang="cs-CZ" sz="1700" dirty="0"/>
              <a:t>a nakolik dokážou přemýšlet o širších tématech textu (ideál, bolest, lidská zranitelnost). </a:t>
            </a:r>
          </a:p>
          <a:p>
            <a:pPr marL="457200" lvl="1" indent="0">
              <a:buNone/>
            </a:pPr>
            <a:endParaRPr lang="cs-CZ" sz="1500" dirty="0"/>
          </a:p>
          <a:p>
            <a:r>
              <a:rPr lang="cs-CZ" sz="1700" dirty="0"/>
              <a:t>Na základě reakcí žáků může:</a:t>
            </a:r>
          </a:p>
          <a:p>
            <a:pPr lvl="1"/>
            <a:r>
              <a:rPr lang="cs-CZ" sz="1700" dirty="0"/>
              <a:t>zpomalit tempo, </a:t>
            </a:r>
          </a:p>
          <a:p>
            <a:pPr lvl="1"/>
            <a:r>
              <a:rPr lang="cs-CZ" sz="1700" dirty="0"/>
              <a:t>doplnit otázku, </a:t>
            </a:r>
          </a:p>
          <a:p>
            <a:pPr lvl="1"/>
            <a:r>
              <a:rPr lang="cs-CZ" sz="1700" dirty="0"/>
              <a:t>nabídnout oporu, </a:t>
            </a:r>
          </a:p>
          <a:p>
            <a:pPr lvl="1"/>
            <a:r>
              <a:rPr lang="cs-CZ" sz="1700" dirty="0"/>
              <a:t>nebo naopak interpretaci dále prohlubovat.</a:t>
            </a:r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202568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E3BFB-6992-921D-0B56-2BB4FDFC9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C30A5B-AD2E-3F38-6BF2-D1CCF0509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sz="4100" b="1"/>
              <a:t>Hodnocení Vennova diagramu – kritéria úspěchu</a:t>
            </a:r>
            <a:endParaRPr lang="cs-CZ" sz="41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F965E-A1B0-E137-A5D9-30CE26FF7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cs-CZ" sz="1600"/>
              <a:t>Žáci poznají, že pracovali úspěšně, pokud:</a:t>
            </a:r>
          </a:p>
          <a:p>
            <a:pPr lvl="1"/>
            <a:r>
              <a:rPr lang="cs-CZ" sz="1600"/>
              <a:t>pojmenují alespoň několik podstatných rozdílů mezi Donem Quijotem a Sanchem, </a:t>
            </a:r>
          </a:p>
          <a:p>
            <a:pPr lvl="1"/>
            <a:r>
              <a:rPr lang="cs-CZ" sz="1600"/>
              <a:t>uvedou alespoň jeden důležitý společný rys obou postav, </a:t>
            </a:r>
          </a:p>
          <a:p>
            <a:pPr lvl="1"/>
            <a:r>
              <a:rPr lang="cs-CZ" sz="1600"/>
              <a:t>opírají své tvrzení o konkrétní místa nebo výroky z textu, </a:t>
            </a:r>
          </a:p>
          <a:p>
            <a:pPr lvl="1"/>
            <a:r>
              <a:rPr lang="cs-CZ" sz="1600"/>
              <a:t>nevycházejí pouze z prvního dojmu („jeden je směšný, druhý normální“), ale snaží se postavy interpretovat hlouběji, </a:t>
            </a:r>
          </a:p>
          <a:p>
            <a:pPr lvl="1"/>
            <a:r>
              <a:rPr lang="cs-CZ" sz="1600"/>
              <a:t>zachytí vztah mezi ideály, realitou, bolestí a lidskou zranitelností, </a:t>
            </a:r>
          </a:p>
          <a:p>
            <a:pPr lvl="1"/>
            <a:r>
              <a:rPr lang="cs-CZ" sz="1600"/>
              <a:t>dokážou vysvětlit, v čem je vztah obou postav ironický nebo paradoxní.</a:t>
            </a:r>
          </a:p>
          <a:p>
            <a:endParaRPr lang="cs-CZ" sz="1600"/>
          </a:p>
        </p:txBody>
      </p:sp>
      <p:pic>
        <p:nvPicPr>
          <p:cNvPr id="4" name="Obrázek 3" descr="Salvador Dali: Don Quijote und Sancho Panza - Original signierte Radierung  - Moderne Kunst - Plazzart">
            <a:extLst>
              <a:ext uri="{FF2B5EF4-FFF2-40B4-BE49-F238E27FC236}">
                <a16:creationId xmlns:a16="http://schemas.microsoft.com/office/drawing/2014/main" id="{09A9A863-B92F-D0E5-9DC9-D95A481A5E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79" b="6273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4104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F301D6-CA5D-1061-712E-48DFD383F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 b="1"/>
              <a:t>1. Základní údaje o jednotce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0B7175-1AEB-02F1-CAB6-17F3DFDD0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lvl="0"/>
            <a:r>
              <a:rPr lang="cs-CZ" sz="1700" b="1"/>
              <a:t>Ročník:</a:t>
            </a:r>
            <a:r>
              <a:rPr lang="cs-CZ" sz="1700"/>
              <a:t> 2.–3. ročník SŠ / odpovídající ročníky gymnázia </a:t>
            </a:r>
          </a:p>
          <a:p>
            <a:pPr lvl="0"/>
            <a:r>
              <a:rPr lang="cs-CZ" sz="1700" b="1"/>
              <a:t>Počet žáků:</a:t>
            </a:r>
            <a:r>
              <a:rPr lang="cs-CZ" sz="1700"/>
              <a:t> cca 25 </a:t>
            </a:r>
          </a:p>
          <a:p>
            <a:pPr lvl="0"/>
            <a:r>
              <a:rPr lang="cs-CZ" sz="1700" b="1"/>
              <a:t>Doba trvání:</a:t>
            </a:r>
            <a:r>
              <a:rPr lang="cs-CZ" sz="1700"/>
              <a:t> 45 minut </a:t>
            </a:r>
          </a:p>
          <a:p>
            <a:pPr lvl="0"/>
            <a:r>
              <a:rPr lang="cs-CZ" sz="1700" b="1"/>
              <a:t>Téma:</a:t>
            </a:r>
            <a:r>
              <a:rPr lang="cs-CZ" sz="1700"/>
              <a:t> Charakteristika postav Dona Quijota a Sancha Panzy; ironie; ideál a realita </a:t>
            </a:r>
          </a:p>
          <a:p>
            <a:pPr lvl="0"/>
            <a:r>
              <a:rPr lang="cs-CZ" sz="1700" b="1"/>
              <a:t>Zařazení do výuky:</a:t>
            </a:r>
            <a:r>
              <a:rPr lang="cs-CZ" sz="1700"/>
              <a:t> Úvodní setkání s románem </a:t>
            </a:r>
            <a:r>
              <a:rPr lang="cs-CZ" sz="1700" i="1"/>
              <a:t>Don Quijote</a:t>
            </a:r>
            <a:r>
              <a:rPr lang="cs-CZ" sz="1700"/>
              <a:t> v rámci tematického celku renesanční / barokní literatura nebo „román a moderní hrdina“ </a:t>
            </a:r>
          </a:p>
          <a:p>
            <a:pPr lvl="0"/>
            <a:r>
              <a:rPr lang="cs-CZ" sz="1700" b="1"/>
              <a:t>Předpokládané předchozí znalosti:</a:t>
            </a:r>
            <a:r>
              <a:rPr lang="cs-CZ" sz="1700"/>
              <a:t> Žáci vědí základní informace o rytířských románech a mají obecnou zkušenost s ironií či humorem v literatuře. </a:t>
            </a:r>
          </a:p>
          <a:p>
            <a:endParaRPr lang="cs-CZ" sz="1700"/>
          </a:p>
        </p:txBody>
      </p:sp>
      <p:pic>
        <p:nvPicPr>
          <p:cNvPr id="4" name="Obrázek 3" descr="Don Quixote illustrated by Salvador Dalí - volomir.com">
            <a:extLst>
              <a:ext uri="{FF2B5EF4-FFF2-40B4-BE49-F238E27FC236}">
                <a16:creationId xmlns:a16="http://schemas.microsoft.com/office/drawing/2014/main" id="{50793B8B-BFF9-4C6B-0EDB-0BE736113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469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2681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13DB7B8-BF49-8EA0-381E-0FEA10838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 b="1"/>
              <a:t>2. Velká myšlenka / generativní vhled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AD5918-BEE5-8B97-FD16-0C28F02B7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cs-CZ" sz="2000"/>
              <a:t>Člověk může toužit po ideálu a zároveň zůstávat zranitelný a lidský.</a:t>
            </a:r>
          </a:p>
          <a:p>
            <a:r>
              <a:rPr lang="cs-CZ" sz="2000"/>
              <a:t>Lekce směřuje k uvědomění, že:</a:t>
            </a:r>
          </a:p>
          <a:p>
            <a:pPr lvl="0"/>
            <a:r>
              <a:rPr lang="cs-CZ" sz="2000"/>
              <a:t>Don Quijote není jen směšná postava, </a:t>
            </a:r>
          </a:p>
          <a:p>
            <a:pPr lvl="0"/>
            <a:r>
              <a:rPr lang="cs-CZ" sz="2000"/>
              <a:t>Sancho není jen prostoduchý sluha, </a:t>
            </a:r>
          </a:p>
          <a:p>
            <a:pPr lvl="0"/>
            <a:r>
              <a:rPr lang="cs-CZ" sz="2000"/>
              <a:t>a ironie může zároveň zesměšňovat i odhalovat důležitou pravdu o člověku. </a:t>
            </a:r>
          </a:p>
          <a:p>
            <a:endParaRPr lang="cs-CZ" sz="2000"/>
          </a:p>
        </p:txBody>
      </p:sp>
      <p:pic>
        <p:nvPicPr>
          <p:cNvPr id="4" name="Obrázek 3" descr="Don Quichotte by Salvador Dalí – SINGULART">
            <a:extLst>
              <a:ext uri="{FF2B5EF4-FFF2-40B4-BE49-F238E27FC236}">
                <a16:creationId xmlns:a16="http://schemas.microsoft.com/office/drawing/2014/main" id="{8783874B-111E-388E-9719-611B3A7DB8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5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68226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234A8A-E222-34B9-EED4-A04210B32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 b="1"/>
              <a:t>3. Cíle lekce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BFEAEE-FB06-78DD-EA05-CD6D8109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cs-CZ" sz="1300" b="1"/>
              <a:t>Žák:</a:t>
            </a:r>
            <a:endParaRPr lang="cs-CZ" sz="1300"/>
          </a:p>
          <a:p>
            <a:r>
              <a:rPr lang="cs-CZ" sz="1300" b="1"/>
              <a:t>Vědomosti</a:t>
            </a:r>
            <a:endParaRPr lang="cs-CZ" sz="1300"/>
          </a:p>
          <a:p>
            <a:pPr lvl="0"/>
            <a:r>
              <a:rPr lang="cs-CZ" sz="1300"/>
              <a:t>vysvětlí, v čem spočívá kontrast mezi Donem Quijotem a Sanchem Panzou, </a:t>
            </a:r>
          </a:p>
          <a:p>
            <a:pPr lvl="0"/>
            <a:r>
              <a:rPr lang="cs-CZ" sz="1300"/>
              <a:t>rozpozná ironii v literárním textu. </a:t>
            </a:r>
          </a:p>
          <a:p>
            <a:r>
              <a:rPr lang="cs-CZ" sz="1300" b="1"/>
              <a:t>Dovednosti</a:t>
            </a:r>
            <a:endParaRPr lang="cs-CZ" sz="1300"/>
          </a:p>
          <a:p>
            <a:pPr lvl="0"/>
            <a:r>
              <a:rPr lang="cs-CZ" sz="1300"/>
              <a:t>charakterizuje literární postavy na základě jejich řeči a jednání, </a:t>
            </a:r>
          </a:p>
          <a:p>
            <a:pPr lvl="0"/>
            <a:r>
              <a:rPr lang="cs-CZ" sz="1300"/>
              <a:t>interpretuje význam vybraných pasáží textu, </a:t>
            </a:r>
          </a:p>
          <a:p>
            <a:pPr lvl="0"/>
            <a:r>
              <a:rPr lang="cs-CZ" sz="1300"/>
              <a:t>porovnává postoje postav pomocí Vennova diagramu, </a:t>
            </a:r>
          </a:p>
          <a:p>
            <a:pPr lvl="0"/>
            <a:r>
              <a:rPr lang="cs-CZ" sz="1300"/>
              <a:t>argumentuje a opírá své tvrzení o text. </a:t>
            </a:r>
          </a:p>
          <a:p>
            <a:r>
              <a:rPr lang="cs-CZ" sz="1300" b="1"/>
              <a:t>Postoje</a:t>
            </a:r>
            <a:endParaRPr lang="cs-CZ" sz="1300"/>
          </a:p>
          <a:p>
            <a:pPr lvl="0"/>
            <a:r>
              <a:rPr lang="cs-CZ" sz="1300"/>
              <a:t>reflektuje vztah mezi ideálem, lidskou slabostí a zranitelností, </a:t>
            </a:r>
          </a:p>
          <a:p>
            <a:pPr lvl="0"/>
            <a:r>
              <a:rPr lang="cs-CZ" sz="1300"/>
              <a:t>přemýšlí o tom, zda je možné být silný a zároveň přiznat bolest. </a:t>
            </a:r>
          </a:p>
          <a:p>
            <a:endParaRPr lang="cs-CZ" sz="1300"/>
          </a:p>
        </p:txBody>
      </p:sp>
      <p:pic>
        <p:nvPicPr>
          <p:cNvPr id="6" name="Obrázek 5" descr="Don Quixote illustrated by Salvador Dalí - volomir.com">
            <a:extLst>
              <a:ext uri="{FF2B5EF4-FFF2-40B4-BE49-F238E27FC236}">
                <a16:creationId xmlns:a16="http://schemas.microsoft.com/office/drawing/2014/main" id="{D2795BAE-31D0-3BA5-B78E-A1AB7F2B20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76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48698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521DC5-EFDC-9972-5A85-1AABED7D1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3CBEE4-E6F6-E4E1-7C12-5D8285C62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sz="4100" b="1"/>
              <a:t>4. Zdůvodnění výběru textu a didaktický potenciál</a:t>
            </a:r>
            <a:endParaRPr lang="cs-CZ" sz="41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85AB37-DAED-FA85-F81F-3D8396B78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6"/>
            <a:ext cx="5124586" cy="4362143"/>
          </a:xfrm>
        </p:spPr>
        <p:txBody>
          <a:bodyPr>
            <a:normAutofit lnSpcReduction="10000"/>
          </a:bodyPr>
          <a:lstStyle/>
          <a:p>
            <a:r>
              <a:rPr lang="cs-CZ" sz="1600" dirty="0"/>
              <a:t>Ukázka z </a:t>
            </a:r>
            <a:r>
              <a:rPr lang="cs-CZ" sz="1600" i="1" dirty="0"/>
              <a:t>Dona </a:t>
            </a:r>
            <a:r>
              <a:rPr lang="cs-CZ" sz="1600" i="1" dirty="0" err="1"/>
              <a:t>Quijota</a:t>
            </a:r>
            <a:r>
              <a:rPr lang="cs-CZ" sz="1600" dirty="0"/>
              <a:t> je vhodná pro středoškolské studenty, protože:</a:t>
            </a:r>
          </a:p>
          <a:p>
            <a:pPr lvl="1"/>
            <a:r>
              <a:rPr lang="cs-CZ" sz="1600" dirty="0"/>
              <a:t>představuje archetypální dvojici idealisty a realisty, </a:t>
            </a:r>
          </a:p>
          <a:p>
            <a:pPr lvl="1"/>
            <a:r>
              <a:rPr lang="cs-CZ" sz="1600" dirty="0"/>
              <a:t>umožňuje pracovat s ironií a víceznačností, </a:t>
            </a:r>
          </a:p>
          <a:p>
            <a:pPr lvl="1"/>
            <a:r>
              <a:rPr lang="cs-CZ" sz="1600" dirty="0"/>
              <a:t>nabízí nadčasové téma lidské důstojnosti, bolesti a sebeprezentace, </a:t>
            </a:r>
          </a:p>
          <a:p>
            <a:pPr lvl="1"/>
            <a:r>
              <a:rPr lang="cs-CZ" sz="1600" dirty="0"/>
              <a:t>umožňuje charakterizaci postav prostřednictvím řeči, </a:t>
            </a:r>
          </a:p>
          <a:p>
            <a:pPr lvl="1"/>
            <a:r>
              <a:rPr lang="cs-CZ" sz="1600" dirty="0"/>
              <a:t>propojuje humor s hlubší existenciální rovinou. </a:t>
            </a:r>
          </a:p>
          <a:p>
            <a:r>
              <a:rPr lang="cs-CZ" sz="1600" dirty="0"/>
              <a:t>Text zároveň umožňuje několik interpretačních linií:</a:t>
            </a:r>
          </a:p>
          <a:p>
            <a:pPr lvl="1"/>
            <a:r>
              <a:rPr lang="cs-CZ" sz="1600" dirty="0"/>
              <a:t>ironie a humor, </a:t>
            </a:r>
          </a:p>
          <a:p>
            <a:pPr lvl="1"/>
            <a:r>
              <a:rPr lang="cs-CZ" sz="1600" dirty="0"/>
              <a:t>ideál versus realita, </a:t>
            </a:r>
          </a:p>
          <a:p>
            <a:pPr lvl="1"/>
            <a:r>
              <a:rPr lang="cs-CZ" sz="1600" dirty="0"/>
              <a:t>maska hrdinství, </a:t>
            </a:r>
          </a:p>
          <a:p>
            <a:pPr lvl="1"/>
            <a:r>
              <a:rPr lang="cs-CZ" sz="1600" dirty="0"/>
              <a:t>vztah mezi tělesností a duchovními ideály, </a:t>
            </a:r>
          </a:p>
          <a:p>
            <a:pPr lvl="1"/>
            <a:r>
              <a:rPr lang="cs-CZ" sz="1600" dirty="0"/>
              <a:t>lidská zranitelnost. </a:t>
            </a:r>
          </a:p>
          <a:p>
            <a:endParaRPr lang="cs-CZ" sz="1300" dirty="0"/>
          </a:p>
        </p:txBody>
      </p:sp>
      <p:pic>
        <p:nvPicPr>
          <p:cNvPr id="4" name="Obrázek 3" descr="Don Quijote and the Atomic Age Poster Salvador Dali Picture Strange  Dreamlike Picture Abstract Surreal Wall Pictures Canvas Vintage Cubism Pop  Painting Poster Room Wall Decoration H03046 : Amazon.de: Home &amp; Kitchen">
            <a:extLst>
              <a:ext uri="{FF2B5EF4-FFF2-40B4-BE49-F238E27FC236}">
                <a16:creationId xmlns:a16="http://schemas.microsoft.com/office/drawing/2014/main" id="{D50DE821-9948-792C-A96A-91309E89A5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77" r="-1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10157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E02F367-2496-8718-4761-996411D45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0676"/>
            <a:ext cx="7021513" cy="23083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5. Metodický postup lekce (E-U-R)</a:t>
            </a:r>
          </a:p>
        </p:txBody>
      </p:sp>
    </p:spTree>
    <p:extLst>
      <p:ext uri="{BB962C8B-B14F-4D97-AF65-F5344CB8AC3E}">
        <p14:creationId xmlns:p14="http://schemas.microsoft.com/office/powerpoint/2010/main" val="72845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B5B680-97FC-EBD1-2964-713965E0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cs-CZ" b="1"/>
              <a:t>E – EVOKACE (5 minut)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C6604C-23F2-50B3-F7BD-30A7C5E0F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sz="1800" b="1"/>
              <a:t>Aktivita: Co znamená být silný?</a:t>
            </a:r>
            <a:endParaRPr lang="cs-CZ" sz="1800"/>
          </a:p>
          <a:p>
            <a:r>
              <a:rPr lang="cs-CZ" sz="1800"/>
              <a:t>Na tabuli:</a:t>
            </a:r>
          </a:p>
          <a:p>
            <a:r>
              <a:rPr lang="cs-CZ" sz="1800"/>
              <a:t>„Silný člověk si nestěžuje.“</a:t>
            </a:r>
            <a:br>
              <a:rPr lang="cs-CZ" sz="1800"/>
            </a:br>
            <a:r>
              <a:rPr lang="cs-CZ" sz="1800"/>
              <a:t>„Skutečně silný člověk dokáže přiznat bolest.“</a:t>
            </a:r>
          </a:p>
          <a:p>
            <a:r>
              <a:rPr lang="cs-CZ" sz="1800" b="1"/>
              <a:t>Organizace</a:t>
            </a:r>
            <a:endParaRPr lang="cs-CZ" sz="1800"/>
          </a:p>
          <a:p>
            <a:pPr lvl="0"/>
            <a:r>
              <a:rPr lang="cs-CZ" sz="1800"/>
              <a:t>individuální zamyšlení, </a:t>
            </a:r>
          </a:p>
          <a:p>
            <a:pPr lvl="0"/>
            <a:r>
              <a:rPr lang="cs-CZ" sz="1800"/>
              <a:t>krátké sdílení ve dvojicích, </a:t>
            </a:r>
          </a:p>
          <a:p>
            <a:pPr lvl="0"/>
            <a:r>
              <a:rPr lang="cs-CZ" sz="1800"/>
              <a:t>2–3 reakce do pléna. </a:t>
            </a:r>
          </a:p>
          <a:p>
            <a:r>
              <a:rPr lang="cs-CZ" sz="1800" b="1"/>
              <a:t>Cíl fáze</a:t>
            </a:r>
            <a:endParaRPr lang="cs-CZ" sz="1800"/>
          </a:p>
          <a:p>
            <a:pPr lvl="0"/>
            <a:r>
              <a:rPr lang="cs-CZ" sz="1800"/>
              <a:t>aktivovat zkušenost žáků, </a:t>
            </a:r>
          </a:p>
          <a:p>
            <a:pPr lvl="0"/>
            <a:r>
              <a:rPr lang="cs-CZ" sz="1800"/>
              <a:t>otevřít téma síly, bolesti a lidské zranitelnosti, </a:t>
            </a:r>
          </a:p>
          <a:p>
            <a:r>
              <a:rPr lang="cs-CZ" sz="1800"/>
              <a:t>připravit půdu pro interpretaci textu. </a:t>
            </a:r>
          </a:p>
        </p:txBody>
      </p:sp>
      <p:pic>
        <p:nvPicPr>
          <p:cNvPr id="4" name="Obrázek 3" descr="Salvador Dalí: &quot;Don Quijote arrodillado&quot; 161/300 - Subasta Real - Online  Art Auctions">
            <a:extLst>
              <a:ext uri="{FF2B5EF4-FFF2-40B4-BE49-F238E27FC236}">
                <a16:creationId xmlns:a16="http://schemas.microsoft.com/office/drawing/2014/main" id="{3211FC16-7730-0B5F-60B7-2272704316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96" r="2" b="16755"/>
          <a:stretch>
            <a:fillRect/>
          </a:stretch>
        </p:blipFill>
        <p:spPr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537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71B4DA-C037-00EC-65AB-118670A51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cs-CZ" b="1" dirty="0"/>
              <a:t>U – UVĚDOMĚNÍ SI VÝZNAMU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CDD1B4-444D-8341-80B5-36FBB89CC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b="1" dirty="0"/>
              <a:t>1. Společné čtení textu (5 minut)</a:t>
            </a:r>
            <a:endParaRPr lang="cs-CZ" dirty="0"/>
          </a:p>
          <a:p>
            <a:r>
              <a:rPr lang="cs-CZ" dirty="0"/>
              <a:t>Žáci čtou text po rolích:</a:t>
            </a:r>
          </a:p>
          <a:p>
            <a:pPr lvl="0"/>
            <a:r>
              <a:rPr lang="cs-CZ" dirty="0"/>
              <a:t>vypravěč, </a:t>
            </a:r>
          </a:p>
          <a:p>
            <a:pPr lvl="0"/>
            <a:r>
              <a:rPr lang="cs-CZ" dirty="0"/>
              <a:t>Don Quijote, </a:t>
            </a:r>
          </a:p>
          <a:p>
            <a:pPr lvl="0"/>
            <a:r>
              <a:rPr lang="cs-CZ" dirty="0" err="1"/>
              <a:t>Sancho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pic>
        <p:nvPicPr>
          <p:cNvPr id="4" name="Obrázek 3" descr="SALVADOR DALI 'DON QUIJOTE: 2 TOMY – 1965′ Miguel de Cervantes TOM I: 460  str. TOM II: 465 str. | ART OF POLAND">
            <a:extLst>
              <a:ext uri="{FF2B5EF4-FFF2-40B4-BE49-F238E27FC236}">
                <a16:creationId xmlns:a16="http://schemas.microsoft.com/office/drawing/2014/main" id="{2E7C9D95-6F36-7611-1032-811344F9B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2" b="26628"/>
          <a:stretch>
            <a:fillRect/>
          </a:stretch>
        </p:blipFill>
        <p:spPr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53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8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39B6EE8-0D0A-84C8-B0DE-AC7020B1E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cs-CZ" b="1"/>
              <a:t>U – UVĚDOMĚNÍ SI VÝZNAMU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0A1546-E4E7-3238-AAA3-9999EFE4B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sz="1500" b="1"/>
              <a:t>2. Charakteristika postav (10 minut)</a:t>
            </a:r>
            <a:endParaRPr lang="cs-CZ" sz="1500"/>
          </a:p>
          <a:p>
            <a:r>
              <a:rPr lang="cs-CZ" sz="1500" b="1"/>
              <a:t>Zadání</a:t>
            </a:r>
            <a:endParaRPr lang="cs-CZ" sz="1500"/>
          </a:p>
          <a:p>
            <a:r>
              <a:rPr lang="cs-CZ" sz="1500"/>
              <a:t>Při druhém čtení podtrhávejte:</a:t>
            </a:r>
          </a:p>
          <a:p>
            <a:pPr lvl="0"/>
            <a:r>
              <a:rPr lang="cs-CZ" sz="1500"/>
              <a:t>co postavy říkají, </a:t>
            </a:r>
          </a:p>
          <a:p>
            <a:pPr lvl="0"/>
            <a:r>
              <a:rPr lang="cs-CZ" sz="1500"/>
              <a:t>jak mluví, </a:t>
            </a:r>
          </a:p>
          <a:p>
            <a:pPr lvl="0"/>
            <a:r>
              <a:rPr lang="cs-CZ" sz="1500"/>
              <a:t>co považují za důležité. </a:t>
            </a:r>
          </a:p>
          <a:p>
            <a:r>
              <a:rPr lang="cs-CZ" sz="1500"/>
              <a:t>Poté ve dvojici doplňte tabulku:</a:t>
            </a:r>
          </a:p>
          <a:p>
            <a:endParaRPr lang="cs-CZ" sz="1500"/>
          </a:p>
          <a:p>
            <a:r>
              <a:rPr lang="cs-CZ" sz="1500"/>
              <a:t>Aktivita vede:</a:t>
            </a:r>
          </a:p>
          <a:p>
            <a:pPr lvl="0"/>
            <a:r>
              <a:rPr lang="cs-CZ" sz="1500"/>
              <a:t>k interpretaci postav, </a:t>
            </a:r>
          </a:p>
          <a:p>
            <a:pPr lvl="0"/>
            <a:r>
              <a:rPr lang="cs-CZ" sz="1500"/>
              <a:t>k práci s nepřímou charakteristikou, </a:t>
            </a:r>
          </a:p>
          <a:p>
            <a:pPr lvl="0"/>
            <a:r>
              <a:rPr lang="cs-CZ" sz="1500"/>
              <a:t>k uvědomění hodnotového konfliktu. </a:t>
            </a:r>
          </a:p>
          <a:p>
            <a:endParaRPr lang="cs-CZ" sz="15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9CFE33F8-F8D4-043D-1912-F64A2D262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375459"/>
              </p:ext>
            </p:extLst>
          </p:nvPr>
        </p:nvGraphicFramePr>
        <p:xfrm>
          <a:off x="7109962" y="2441322"/>
          <a:ext cx="4221598" cy="3116281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912988">
                  <a:extLst>
                    <a:ext uri="{9D8B030D-6E8A-4147-A177-3AD203B41FA5}">
                      <a16:colId xmlns:a16="http://schemas.microsoft.com/office/drawing/2014/main" val="3419213361"/>
                    </a:ext>
                  </a:extLst>
                </a:gridCol>
                <a:gridCol w="2308610">
                  <a:extLst>
                    <a:ext uri="{9D8B030D-6E8A-4147-A177-3AD203B41FA5}">
                      <a16:colId xmlns:a16="http://schemas.microsoft.com/office/drawing/2014/main" val="3661554583"/>
                    </a:ext>
                  </a:extLst>
                </a:gridCol>
              </a:tblGrid>
              <a:tr h="656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Don Quijote</a:t>
                      </a:r>
                      <a:endParaRPr lang="cs-CZ" sz="2600" b="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29215" marB="14607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Sancho Panza</a:t>
                      </a:r>
                      <a:endParaRPr lang="cs-CZ" sz="2600" b="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29215" marB="146076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934548"/>
                  </a:ext>
                </a:extLst>
              </a:tr>
              <a:tr h="670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Jak mluví?</a:t>
                      </a:r>
                      <a:endParaRPr lang="cs-CZ" sz="2600" b="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43823" marB="14607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900" b="1" kern="100" cap="none" spc="0">
                          <a:solidFill>
                            <a:schemeClr val="tx1"/>
                          </a:solidFill>
                          <a:effectLst/>
                        </a:rPr>
                        <a:t>Jak mluví?</a:t>
                      </a:r>
                      <a:endParaRPr lang="cs-CZ" sz="1900" b="1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43823" marB="14607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063868"/>
                  </a:ext>
                </a:extLst>
              </a:tr>
              <a:tr h="670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Čemu věří?</a:t>
                      </a:r>
                      <a:endParaRPr lang="cs-CZ" sz="2600" b="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43823" marB="14607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900" b="1" kern="100" cap="none" spc="0">
                          <a:solidFill>
                            <a:schemeClr val="tx1"/>
                          </a:solidFill>
                          <a:effectLst/>
                        </a:rPr>
                        <a:t>Čemu věří?</a:t>
                      </a:r>
                      <a:endParaRPr lang="cs-CZ" sz="1900" b="1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43823" marB="14607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661988"/>
                  </a:ext>
                </a:extLst>
              </a:tr>
              <a:tr h="11186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Jak chápe bolest?</a:t>
                      </a:r>
                      <a:endParaRPr lang="cs-CZ" sz="2600" b="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43823" marB="14607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900" b="1" kern="100" cap="none" spc="0">
                          <a:solidFill>
                            <a:schemeClr val="tx1"/>
                          </a:solidFill>
                          <a:effectLst/>
                        </a:rPr>
                        <a:t>Jak chápe bolest?</a:t>
                      </a:r>
                      <a:endParaRPr lang="cs-CZ" sz="1900" b="1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70" marT="43823" marB="14607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98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5528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1306</Words>
  <Application>Microsoft Office PowerPoint</Application>
  <PresentationFormat>Širokoúhlá obrazovka</PresentationFormat>
  <Paragraphs>180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Motiv Office</vt:lpstr>
      <vt:lpstr>Lekce: Don Quijote a Sancho Panza – ideály, realita a ironie</vt:lpstr>
      <vt:lpstr>1. Základní údaje o jednotce</vt:lpstr>
      <vt:lpstr>2. Velká myšlenka / generativní vhled</vt:lpstr>
      <vt:lpstr>3. Cíle lekce</vt:lpstr>
      <vt:lpstr>4. Zdůvodnění výběru textu a didaktický potenciál</vt:lpstr>
      <vt:lpstr>5. Metodický postup lekce (E-U-R)</vt:lpstr>
      <vt:lpstr>E – EVOKACE (5 minut)</vt:lpstr>
      <vt:lpstr>U – UVĚDOMĚNÍ SI VÝZNAMU</vt:lpstr>
      <vt:lpstr>U – UVĚDOMĚNÍ SI VÝZNAMU</vt:lpstr>
      <vt:lpstr>U – UVĚDOMĚNÍ SI VÝZNAMU</vt:lpstr>
      <vt:lpstr>R – REFLEXE (10 minut)</vt:lpstr>
      <vt:lpstr>5. Co by si měli žáci z lekce odnést - shrnutí </vt:lpstr>
      <vt:lpstr>6. Důkazy o učení</vt:lpstr>
      <vt:lpstr>Průběžné formativní hodnocení 1</vt:lpstr>
      <vt:lpstr>Průběžné formativní hodnocení 2</vt:lpstr>
      <vt:lpstr>Průběžné formativní hodnocení 3</vt:lpstr>
      <vt:lpstr>Průběžné formativní hodnocení 4</vt:lpstr>
      <vt:lpstr>Hodnocení Vennova diagramu – kritéria úspěchu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Komberec</dc:creator>
  <cp:lastModifiedBy>Filip Komberec</cp:lastModifiedBy>
  <cp:revision>3</cp:revision>
  <dcterms:created xsi:type="dcterms:W3CDTF">2026-05-10T14:14:40Z</dcterms:created>
  <dcterms:modified xsi:type="dcterms:W3CDTF">2026-05-10T15:02:25Z</dcterms:modified>
</cp:coreProperties>
</file>