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307" r:id="rId3"/>
    <p:sldId id="308" r:id="rId4"/>
    <p:sldId id="309" r:id="rId5"/>
    <p:sldId id="310" r:id="rId6"/>
    <p:sldId id="311" r:id="rId7"/>
    <p:sldId id="312" r:id="rId8"/>
    <p:sldId id="313" r:id="rId9"/>
    <p:sldId id="314" r:id="rId10"/>
    <p:sldId id="315" r:id="rId11"/>
    <p:sldId id="316" r:id="rId12"/>
    <p:sldId id="317" r:id="rId13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9"/>
  </p:normalViewPr>
  <p:slideViewPr>
    <p:cSldViewPr>
      <p:cViewPr varScale="1">
        <p:scale>
          <a:sx n="104" d="100"/>
          <a:sy n="104" d="100"/>
        </p:scale>
        <p:origin x="1600" y="19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3879C8E1-7264-55AF-28D0-81060D3611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F1AB8A32-87D0-67F0-3E31-DD94F219E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5189AEAE-9D2B-0674-7E97-2EFDEFB95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7D28A1E1-C558-2E95-F295-CDD3C679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14B8DD83-E128-64A8-6B1E-A887AEB93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A83046C5-6088-D31D-9F3F-508A59E93C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744E2208-A18F-EFE5-4C6E-51F671AA61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776B73DD-A4F0-6422-D516-484665649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E19FE6E3-E422-050C-9E48-F9F1B8722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2565C1BF-8A2D-24D5-258A-897BE965C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1CD1ED0A-0D03-9E0C-6B39-00EBB41529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9" name="Rectangle 12">
            <a:extLst>
              <a:ext uri="{FF2B5EF4-FFF2-40B4-BE49-F238E27FC236}">
                <a16:creationId xmlns:a16="http://schemas.microsoft.com/office/drawing/2014/main" id="{7B99B0BF-2796-552F-5876-B93BD4B30F0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26062" cy="398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D23F8E23-8DF7-F3B9-40D7-10D06E4EE8C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29325" cy="4792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7774A3D8-BD5D-8835-675F-8DDC94CB6338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62313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4A783F1F-43D1-FA05-A35A-30EE702FFAD7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62312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DEB59CD2-02E3-BB53-E1F4-EA438F1EC827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62313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5" name="Rectangle 17">
            <a:extLst>
              <a:ext uri="{FF2B5EF4-FFF2-40B4-BE49-F238E27FC236}">
                <a16:creationId xmlns:a16="http://schemas.microsoft.com/office/drawing/2014/main" id="{228CAE9D-2D07-01E3-5D83-BA663F86F16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62312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C992513-1273-6947-8C91-B308AFF737B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7">
            <a:extLst>
              <a:ext uri="{FF2B5EF4-FFF2-40B4-BE49-F238E27FC236}">
                <a16:creationId xmlns:a16="http://schemas.microsoft.com/office/drawing/2014/main" id="{7631A3E8-6924-30DB-73E1-9703318F23D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C1CCC83-CAEA-6445-BAE4-EA631CF0C35E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01702231-0E4A-8F60-E631-663445FAE4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1865ED96-1601-B48E-964B-670BC789A2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AB8C56-A632-E3EA-5D5A-C976D347B1E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E13811-DAA7-F5A5-797F-955DC17A844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0F81C7-4F39-487A-A8A5-667D16DE8B1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CD7D11-6B0B-6F46-82D7-7E16F3B8709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84534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84DD89-B448-60E7-6323-5EA73A61E57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D06D3C-6EE4-69D5-A0D3-753A57574F2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F42781-9D47-2177-E84D-92713EEA390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12C32-E420-C343-B093-B756308EDFA2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136890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92975" y="300038"/>
            <a:ext cx="2262188" cy="6438900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00038"/>
            <a:ext cx="6637337" cy="6438900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63ACE1-203E-6546-877A-DCF162227E9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FB6B33-A313-BF06-1155-1D85B3BFE5C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26F55E-69E5-290B-9AD3-A63D7B8C559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D44C34-CC5B-4146-A21E-0EB39BE501A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0772800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300038"/>
            <a:ext cx="9051925" cy="1244600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675DE02-4255-0A23-09A2-791CD808A14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AB082BB-19B2-4FB4-5A35-7F1C61B8755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B9CAFA9-7133-7590-A1DD-13CBBDD0C83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C8DB7D-40AC-5B47-89D2-1D083C696CD3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83546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5522F5-C3CE-4EA3-B449-12A037F877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B43AF3-5115-C5C7-88D6-C05FD678B18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50BC3A-4B34-88C0-AF66-3F58AD308A3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86E0E6-A3AA-2946-9963-F56351D93EF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941681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4A3815-FA41-6FF2-051B-D2BE6502A50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8FA764-80BA-D987-7042-95F6DF22C40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3A8640-1C7C-42E4-A2C5-FCB3D801CED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65852-67EA-1743-B427-0D70B68C16C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091375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9762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05400" y="1768475"/>
            <a:ext cx="4449763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A9A5B34-7A47-BA1B-85C2-824BC8292EA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2AF9836-F7D5-7A2B-A78D-F8706CEAC2A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57D27C4-5060-7CE5-A203-151C24399A9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402E0-5520-2341-807B-70F5B7BF35A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696300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D72B7CBF-F019-CAC9-E39C-99360AB9E4E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66F0D287-5F46-0A69-03DA-B031E62E705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869F9130-4858-96DE-73E3-7C43BF8BA45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631C4-763F-B944-B6D8-DDFAD9A60FC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219302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5940B04-FE28-75AF-25DF-06E775F8DA6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12EC6F2-C0B1-FD9D-A0D3-6B19ECF3F04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A1DA1E2-C99A-DCA6-FCD7-CB912BFBEC7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92F06-A452-2547-B402-754E9F95041A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124784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8B87966-63DA-DF97-CD95-6B428C7019B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B2E7A57-AD33-85C4-173D-98E6DBFFEC5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2C4B92E-5FB0-4539-C55A-92D15FE0EC2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E5D6C-2DE3-5B4F-B017-BB312F23D0B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032197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1630C76-B8C3-9816-D855-2A30C8D2023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F47B78C-FB1E-BD1F-267B-BDE90FFF7BE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9A8F2D7-A20F-8AFC-C79D-0FE09F215CD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807F5-7716-B145-A495-8588C84D4AC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816019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5B8E610-89E3-36FE-EAFF-0886EE87FD8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A1D71ED-B813-B726-576D-93691B6F9EA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D43764A-DDCA-DCE1-CF2D-DD42520B3C6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F67DAD-39B6-0441-9DE4-EFBACCF3C96F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687825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9EFF229B-C977-F1CA-1222-C6CDEFDA6D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0038"/>
            <a:ext cx="905192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C00C81D6-3751-60F8-35A1-2B310D0957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51925" cy="497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6124F2B-5EA1-90D3-E48A-019A3C0D393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28862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BDE0114-3E8B-CAFB-D5F3-859722F185B9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7658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41B0F42-26D4-00B7-B6F2-05125925BCF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28862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FA406FE-2AA4-3B49-B6E1-CAE487CBFFB3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E32DB0B9-10C4-CDB5-2F00-407B4BED8F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744538"/>
            <a:ext cx="9070975" cy="1285875"/>
          </a:xfrm>
        </p:spPr>
        <p:txBody>
          <a:bodyPr tIns="3888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de-CZ">
                <a:latin typeface="Times New Roman" panose="02020603050405020304" pitchFamily="18" charset="0"/>
              </a:rPr>
              <a:t>Lexikologie a slovotvorba ruštiny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45E2A35D-C0F0-A3E5-AFBD-F6EF16E70040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768475"/>
            <a:ext cx="9070975" cy="4989513"/>
          </a:xfrm>
        </p:spPr>
        <p:txBody>
          <a:bodyPr anchor="ctr"/>
          <a:lstStyle/>
          <a:p>
            <a:pPr marL="0" indent="0" algn="ctr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Inhaltsplatzhalter 2">
            <a:extLst>
              <a:ext uri="{FF2B5EF4-FFF2-40B4-BE49-F238E27FC236}">
                <a16:creationId xmlns:a16="http://schemas.microsoft.com/office/drawing/2014/main" id="{2168D89D-5F8E-82A3-4CA7-A3BDBB57731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466725"/>
            <a:ext cx="9288463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NB: S koncem SSSR ovšem nenastal naprostý konec tohoto typu slovotvorby v administrativní ruštině. Srov. např. informaci о bývalých </a:t>
            </a:r>
            <a:r>
              <a:rPr lang="ru-RU" altLang="de-CZ" sz="2800" i="1">
                <a:latin typeface="Times New Roman" panose="02020603050405020304" pitchFamily="18" charset="0"/>
              </a:rPr>
              <a:t>ЖЭК</a:t>
            </a:r>
            <a:r>
              <a:rPr lang="ru-RU" altLang="de-CZ" sz="2800">
                <a:latin typeface="Times New Roman" panose="02020603050405020304" pitchFamily="18" charset="0"/>
              </a:rPr>
              <a:t>: «С 1996 года решением органов местного самоуправления, в ряде регионах России, были реорганизованы в «Дирекции единого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заказчика»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(ДЕЗ)» (</a:t>
            </a:r>
            <a:r>
              <a:rPr lang="de-CH" altLang="de-CZ" sz="2800">
                <a:latin typeface="Times New Roman" panose="02020603050405020304" pitchFamily="18" charset="0"/>
              </a:rPr>
              <a:t>wikipedia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§589 </a:t>
            </a:r>
            <a:r>
              <a:rPr lang="cs-CZ" altLang="de-CZ" sz="2800">
                <a:latin typeface="Times New Roman" panose="02020603050405020304" pitchFamily="18" charset="0"/>
              </a:rPr>
              <a:t>Kombinace složení a zkratky: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a) </a:t>
            </a:r>
            <a:r>
              <a:rPr lang="ru-RU" altLang="de-CZ" sz="2800" i="1">
                <a:latin typeface="Times New Roman" panose="02020603050405020304" pitchFamily="18" charset="0"/>
              </a:rPr>
              <a:t>пионерлагерь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пионер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пионерский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лагерь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бортмеханик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борт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бортовой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механик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кожизделия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кожа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кожевенные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изделия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спортплощадка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спорт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спортивная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площадка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стенгазета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стена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стенная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газета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стройматериалы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строить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строят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строительные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материалы</a:t>
            </a:r>
            <a:r>
              <a:rPr lang="ru-RU" altLang="de-CZ" sz="2800">
                <a:latin typeface="Times New Roman" panose="02020603050405020304" pitchFamily="18" charset="0"/>
              </a:rPr>
              <a:t>). Такие аббревиатуры не могут быть строго отграничены от сложных существительных с нулевым интерфиксом</a:t>
            </a:r>
            <a:r>
              <a:rPr lang="cs-CZ" altLang="de-CZ" sz="280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Inhaltsplatzhalter 2">
            <a:extLst>
              <a:ext uri="{FF2B5EF4-FFF2-40B4-BE49-F238E27FC236}">
                <a16:creationId xmlns:a16="http://schemas.microsoft.com/office/drawing/2014/main" id="{3D349212-2297-1C1C-5579-2E2F1566D8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432925" cy="68405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b) </a:t>
            </a:r>
            <a:r>
              <a:rPr lang="ru-RU" altLang="de-CZ" sz="2800">
                <a:latin typeface="Times New Roman" panose="02020603050405020304" pitchFamily="18" charset="0"/>
              </a:rPr>
              <a:t>Аббревиатуры с интерфиксом -</a:t>
            </a:r>
            <a:r>
              <a:rPr lang="ru-RU" altLang="de-CZ" sz="2800" i="1">
                <a:latin typeface="Times New Roman" panose="02020603050405020304" pitchFamily="18" charset="0"/>
              </a:rPr>
              <a:t>о</a:t>
            </a:r>
            <a:r>
              <a:rPr lang="ru-RU" altLang="de-CZ" sz="2800">
                <a:latin typeface="Times New Roman" panose="02020603050405020304" pitchFamily="18" charset="0"/>
              </a:rPr>
              <a:t>- между компонентами: </a:t>
            </a:r>
            <a:r>
              <a:rPr lang="ru-RU" altLang="de-CZ" sz="2800" i="1">
                <a:latin typeface="Times New Roman" panose="02020603050405020304" pitchFamily="18" charset="0"/>
              </a:rPr>
              <a:t>технорук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,технический руководитель, </a:t>
            </a:r>
            <a:r>
              <a:rPr lang="cs-CZ" altLang="de-CZ" sz="2800">
                <a:latin typeface="Times New Roman" panose="02020603050405020304" pitchFamily="18" charset="0"/>
              </a:rPr>
              <a:t>technický vedoucí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Днепрогэс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Главэнергопроект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,Главное управление по проектированию электростанций и энергетических предприятий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варианты типа </a:t>
            </a:r>
            <a:r>
              <a:rPr lang="ru-RU" altLang="ja-JP" sz="2800" i="1">
                <a:latin typeface="Times New Roman" panose="02020603050405020304" pitchFamily="18" charset="0"/>
              </a:rPr>
              <a:t>рыбзавод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рыбозавод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центрархив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центроархив</a:t>
            </a:r>
            <a:r>
              <a:rPr lang="ru-RU" altLang="ja-JP" sz="280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c) </a:t>
            </a:r>
            <a:r>
              <a:rPr lang="ru-RU" altLang="de-CZ" sz="2800">
                <a:latin typeface="Times New Roman" panose="02020603050405020304" pitchFamily="18" charset="0"/>
              </a:rPr>
              <a:t>Сокращенные названия учреждений и предприятий, создаваемые на базе наиболее содержательно информирующих слов полного наименования и состоящие из двух (реже - трех) компонентов, каждый из которых может быть как сокращенной, так и целой основой: </a:t>
            </a:r>
            <a:r>
              <a:rPr lang="ru-RU" altLang="de-CZ" sz="2800" i="1">
                <a:latin typeface="Times New Roman" panose="02020603050405020304" pitchFamily="18" charset="0"/>
              </a:rPr>
              <a:t>Союзшелк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Экспортлес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Тулауголь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Дальнефть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Узбеквино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Азовсталь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Грузия-фильм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Швейремонтодежда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швейный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- ,šicí, oděvní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r>
              <a:rPr lang="ru-RU" altLang="de-CZ" sz="2800"/>
              <a:t>.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20D5CE85-0C6A-1602-FEB7-7684284EB52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539750"/>
            <a:ext cx="9288463" cy="66246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Zkracování v hovorové řeči: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§ 590. Аббревиация используется также в разговорной речи и просторечии для образования сокращенных стилистически сниженных синонимов существительных-неаббревиатур: </a:t>
            </a:r>
            <a:r>
              <a:rPr lang="ru-RU" altLang="de-CZ" sz="2800" i="1">
                <a:latin typeface="Times New Roman" panose="02020603050405020304" pitchFamily="18" charset="0"/>
              </a:rPr>
              <a:t>специалист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спец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заведующий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зав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председатель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пред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заместитель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зам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психопат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псих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магнитофон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маг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трансформатор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транс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факультет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фак</a:t>
            </a:r>
            <a:r>
              <a:rPr lang="ru-RU" altLang="de-CZ" sz="2800">
                <a:latin typeface="Times New Roman" panose="02020603050405020304" pitchFamily="18" charset="0"/>
              </a:rPr>
              <a:t> (в речи студентов), </a:t>
            </a:r>
            <a:r>
              <a:rPr lang="ru-RU" altLang="de-CZ" sz="2800" i="1">
                <a:latin typeface="Times New Roman" panose="02020603050405020304" pitchFamily="18" charset="0"/>
              </a:rPr>
              <a:t>баскетбол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баскет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бутерброд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бутер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Одним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бутером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сыт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не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будешь</a:t>
            </a:r>
            <a:r>
              <a:rPr lang="ru-RU" altLang="de-CZ" sz="2800">
                <a:latin typeface="Times New Roman" panose="02020603050405020304" pitchFamily="18" charset="0"/>
              </a:rPr>
              <a:t> - устн. речь), </a:t>
            </a:r>
            <a:r>
              <a:rPr lang="ru-RU" altLang="de-CZ" sz="2800" i="1">
                <a:latin typeface="Times New Roman" panose="02020603050405020304" pitchFamily="18" charset="0"/>
              </a:rPr>
              <a:t>фанатик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фанат</a:t>
            </a:r>
            <a:r>
              <a:rPr lang="ru-RU" altLang="de-CZ" sz="2800">
                <a:latin typeface="Times New Roman" panose="02020603050405020304" pitchFamily="18" charset="0"/>
              </a:rPr>
              <a:t>.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Inhaltsplatzhalter 2">
            <a:extLst>
              <a:ext uri="{FF2B5EF4-FFF2-40B4-BE49-F238E27FC236}">
                <a16:creationId xmlns:a16="http://schemas.microsoft.com/office/drawing/2014/main" id="{50CA9AAD-A46A-E62D-06C8-E7DEF3C4DA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504362" cy="69135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>
                <a:latin typeface="Times New Roman" panose="02020603050405020304" pitchFamily="18" charset="0"/>
              </a:rPr>
              <a:t>Abreviace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>
                <a:latin typeface="Times New Roman" panose="02020603050405020304" pitchFamily="18" charset="0"/>
              </a:rPr>
              <a:t>Obecné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§203 </a:t>
            </a:r>
            <a:r>
              <a:rPr lang="ru-RU" altLang="de-CZ" sz="2800">
                <a:latin typeface="Times New Roman" panose="02020603050405020304" pitchFamily="18" charset="0"/>
              </a:rPr>
              <a:t>«Аббревиация - способ словообразования, объединяющий все типы сложносокращенных и сокращенных образований. В состав форманта входят: а) произвольное (безразличное к морфемному членению) усечение основ входящих в мотивирующее словосочетание слов (последнее из которых может и не быть сокращено); б) единое основное ударение; в) система флексий в соответствии с отнесением аббревиатуры к одному из типов склонения существительных (см. §</a:t>
            </a:r>
            <a:r>
              <a:rPr lang="cs-CZ" altLang="de-CZ" sz="2800">
                <a:latin typeface="Times New Roman" panose="02020603050405020304" pitchFamily="18" charset="0"/>
              </a:rPr>
              <a:t>588). </a:t>
            </a:r>
            <a:r>
              <a:rPr lang="ru-RU" altLang="de-CZ" sz="2800">
                <a:latin typeface="Times New Roman" panose="02020603050405020304" pitchFamily="18" charset="0"/>
              </a:rPr>
              <a:t>Например: </a:t>
            </a:r>
            <a:r>
              <a:rPr lang="ru-RU" altLang="de-CZ" sz="2800" i="1">
                <a:latin typeface="Times New Roman" panose="02020603050405020304" pitchFamily="18" charset="0"/>
              </a:rPr>
              <a:t>СССР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вуз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местком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místní výbor (odborové organizace)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сберкасса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комроты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,командир роты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(nesklonné),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эсминец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эскадренный миноносец, </a:t>
            </a:r>
            <a:r>
              <a:rPr lang="cs-CZ" altLang="ja-JP" sz="2800">
                <a:latin typeface="Times New Roman" panose="02020603050405020304" pitchFamily="18" charset="0"/>
              </a:rPr>
              <a:t>torpédoborec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.</a:t>
            </a:r>
            <a:endParaRPr lang="cs-CZ" altLang="de-CZ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Inhaltsplatzhalter 2">
            <a:extLst>
              <a:ext uri="{FF2B5EF4-FFF2-40B4-BE49-F238E27FC236}">
                <a16:creationId xmlns:a16="http://schemas.microsoft.com/office/drawing/2014/main" id="{6CFEC8CA-5AEA-B2FD-AA61-5D8CA0A6926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23850"/>
            <a:ext cx="9051925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При сращении и аббревиации словообразовательное значение - соединительное, как и при чистом сложении.»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Существуют также явления, промежуточные между аббревиацией и сложением (</a:t>
            </a:r>
            <a:r>
              <a:rPr lang="ru-RU" altLang="de-CZ" sz="2800" i="1">
                <a:latin typeface="Times New Roman" panose="02020603050405020304" pitchFamily="18" charset="0"/>
              </a:rPr>
              <a:t>пионерлагерь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,пионерский лагерь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Днепрогэс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,Днепровская гидроэлектростанция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Союзшелк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bg-BG" altLang="ja-JP" sz="2800">
                <a:latin typeface="Times New Roman" panose="02020603050405020304" pitchFamily="18" charset="0"/>
              </a:rPr>
              <a:t>Всесоюзное объединение по шелководству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см. § 589).»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 u="sng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§588</a:t>
            </a:r>
            <a:r>
              <a:rPr lang="ru-RU" altLang="de-CZ" sz="2800">
                <a:latin typeface="Times New Roman" panose="02020603050405020304" pitchFamily="18" charset="0"/>
              </a:rPr>
              <a:t> «Аббревиатуры - это существительные, состоящие из усеченных отрезков слов, входящих в синонимичное словосочетание, последний из которых (опорный компонент) может быть целым, неусеченным словом. Они составляют следующие структурные типы.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Inhaltsplatzhalter 2">
            <a:extLst>
              <a:ext uri="{FF2B5EF4-FFF2-40B4-BE49-F238E27FC236}">
                <a16:creationId xmlns:a16="http://schemas.microsoft.com/office/drawing/2014/main" id="{BBC8BE4C-3F51-80BB-600F-0EBF8EB13D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95288"/>
            <a:ext cx="9217025" cy="69135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1) Аббревиатуры инициального типа, с двумя подтипами: а) образования из сочетаний начальных звуков слов: </a:t>
            </a:r>
            <a:r>
              <a:rPr lang="ru-RU" altLang="de-CZ" sz="2800" i="1">
                <a:latin typeface="Times New Roman" panose="02020603050405020304" pitchFamily="18" charset="0"/>
              </a:rPr>
              <a:t>высшее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учебное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заведение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вуз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загс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МХАТ</a:t>
            </a:r>
            <a:r>
              <a:rPr lang="ru-RU" altLang="de-CZ" sz="2800">
                <a:latin typeface="Times New Roman" panose="02020603050405020304" pitchFamily="18" charset="0"/>
              </a:rPr>
              <a:t>; б) образования из названий начальных букв слов: </a:t>
            </a:r>
            <a:r>
              <a:rPr lang="ru-RU" altLang="de-CZ" sz="2800" i="1">
                <a:latin typeface="Times New Roman" panose="02020603050405020304" pitchFamily="18" charset="0"/>
              </a:rPr>
              <a:t>Союз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Советских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Социалистических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Республик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СССР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ЦК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РСФСР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ВДНХ</a:t>
            </a:r>
            <a:r>
              <a:rPr lang="ru-RU" altLang="de-CZ" sz="2800">
                <a:latin typeface="Times New Roman" panose="02020603050405020304" pitchFamily="18" charset="0"/>
              </a:rPr>
              <a:t> (произносится: </a:t>
            </a:r>
            <a:r>
              <a:rPr lang="ru-RU" altLang="de-CZ" sz="2800" i="1">
                <a:latin typeface="Times New Roman" panose="02020603050405020304" pitchFamily="18" charset="0"/>
              </a:rPr>
              <a:t>эсэсэс</a:t>
            </a:r>
            <a:r>
              <a:rPr lang="ru-RU" altLang="de-CZ" sz="2800">
                <a:latin typeface="Times New Roman" panose="02020603050405020304" pitchFamily="18" charset="0"/>
              </a:rPr>
              <a:t>э</a:t>
            </a:r>
            <a:r>
              <a:rPr lang="ru-RU" altLang="de-CZ" sz="2800" i="1">
                <a:latin typeface="Times New Roman" panose="02020603050405020304" pitchFamily="18" charset="0"/>
              </a:rPr>
              <a:t>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цек</a:t>
            </a:r>
            <a:r>
              <a:rPr lang="ru-RU" altLang="de-CZ" sz="2800">
                <a:latin typeface="Times New Roman" panose="02020603050405020304" pitchFamily="18" charset="0"/>
              </a:rPr>
              <a:t>а, </a:t>
            </a:r>
            <a:r>
              <a:rPr lang="ru-RU" altLang="de-CZ" sz="2800" i="1">
                <a:latin typeface="Times New Roman" panose="02020603050405020304" pitchFamily="18" charset="0"/>
              </a:rPr>
              <a:t>эрэсэфэс</a:t>
            </a:r>
            <a:r>
              <a:rPr lang="ru-RU" altLang="de-CZ" sz="2800">
                <a:latin typeface="Times New Roman" panose="02020603050405020304" pitchFamily="18" charset="0"/>
              </a:rPr>
              <a:t>э</a:t>
            </a:r>
            <a:r>
              <a:rPr lang="ru-RU" altLang="de-CZ" sz="2800" i="1">
                <a:latin typeface="Times New Roman" panose="02020603050405020304" pitchFamily="18" charset="0"/>
              </a:rPr>
              <a:t>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вэдээнх</a:t>
            </a:r>
            <a:r>
              <a:rPr lang="ru-RU" altLang="de-CZ" sz="2800">
                <a:latin typeface="Times New Roman" panose="02020603050405020304" pitchFamily="18" charset="0"/>
              </a:rPr>
              <a:t>а).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 2) Аббревиатуры из сочетания начальных частей слов ("слоговые"): </a:t>
            </a:r>
            <a:r>
              <a:rPr lang="ru-RU" altLang="de-CZ" sz="2800" i="1">
                <a:latin typeface="Times New Roman" panose="02020603050405020304" pitchFamily="18" charset="0"/>
              </a:rPr>
              <a:t>местный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комитет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местком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продмаг </a:t>
            </a:r>
            <a:r>
              <a:rPr lang="ru-RU" altLang="de-CZ" sz="2800">
                <a:latin typeface="Times New Roman" panose="02020603050405020304" pitchFamily="18" charset="0"/>
              </a:rPr>
              <a:t>,продовольственный магазин; </a:t>
            </a:r>
            <a:r>
              <a:rPr lang="cs-CZ" altLang="de-CZ" sz="2800">
                <a:latin typeface="Times New Roman" panose="02020603050405020304" pitchFamily="18" charset="0"/>
              </a:rPr>
              <a:t>obchod s potravinami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завхоз </a:t>
            </a:r>
            <a:r>
              <a:rPr lang="ru-RU" altLang="de-CZ" sz="2800">
                <a:latin typeface="Times New Roman" panose="02020603050405020304" pitchFamily="18" charset="0"/>
              </a:rPr>
              <a:t>,заведующий хозяйством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комсомол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Коммунистический союз молодежи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(v ČSSR SSM - </a:t>
            </a:r>
            <a:r>
              <a:rPr lang="de-DE" altLang="ja-JP" sz="2800">
                <a:latin typeface="Times New Roman" panose="02020603050405020304" pitchFamily="18" charset="0"/>
              </a:rPr>
              <a:t>Socialistický svaz mládeže)</a:t>
            </a:r>
            <a:r>
              <a:rPr lang="ru-RU" altLang="ja-JP" sz="2800">
                <a:latin typeface="Times New Roman" panose="02020603050405020304" pitchFamily="18" charset="0"/>
              </a:rPr>
              <a:t>.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3) Смешанный тип образований, совмещающий элементы двух предыдущих: </a:t>
            </a:r>
            <a:r>
              <a:rPr lang="ru-RU" altLang="de-CZ" sz="2800" i="1">
                <a:latin typeface="Times New Roman" panose="02020603050405020304" pitchFamily="18" charset="0"/>
              </a:rPr>
              <a:t>социальное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обеспечение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собес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городской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отдел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народного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образования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гороно</a:t>
            </a:r>
            <a:r>
              <a:rPr lang="cs-CZ" altLang="de-CZ" sz="2800">
                <a:latin typeface="Times New Roman" panose="02020603050405020304" pitchFamily="18" charset="0"/>
              </a:rPr>
              <a:t>.</a:t>
            </a: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Inhaltsplatzhalter 2">
            <a:extLst>
              <a:ext uri="{FF2B5EF4-FFF2-40B4-BE49-F238E27FC236}">
                <a16:creationId xmlns:a16="http://schemas.microsoft.com/office/drawing/2014/main" id="{2EC729CF-3B47-7CA4-3A0C-B0A6DA56608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95288"/>
            <a:ext cx="9217025" cy="68405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4) Аббревиатуры из сочетания начальной части слова (слов) с целым словом: </a:t>
            </a:r>
            <a:r>
              <a:rPr lang="ru-RU" altLang="de-CZ" sz="2800" i="1">
                <a:latin typeface="Times New Roman" panose="02020603050405020304" pitchFamily="18" charset="0"/>
              </a:rPr>
              <a:t>запасные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части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запчасти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náhradní součástky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роддом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,родильный дом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оргработа </a:t>
            </a:r>
            <a:r>
              <a:rPr lang="ru-RU" altLang="ja-JP" sz="2800">
                <a:latin typeface="Times New Roman" panose="02020603050405020304" pitchFamily="18" charset="0"/>
              </a:rPr>
              <a:t>,организационная работа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гострудсберкасса </a:t>
            </a:r>
            <a:br>
              <a:rPr lang="ru-RU" altLang="ja-JP" sz="2800" i="1">
                <a:latin typeface="Times New Roman" panose="02020603050405020304" pitchFamily="18" charset="0"/>
              </a:rPr>
            </a:br>
            <a:r>
              <a:rPr lang="ru-RU" altLang="ja-JP" sz="2800">
                <a:latin typeface="Times New Roman" panose="02020603050405020304" pitchFamily="18" charset="0"/>
              </a:rPr>
              <a:t>,Государственная трудовая сберегательная касса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5) Аббревиатуры из сочетания начальной части слова с формой косвенного падежа существительного: </a:t>
            </a:r>
            <a:r>
              <a:rPr lang="ru-RU" altLang="de-CZ" sz="2800" i="1">
                <a:latin typeface="Times New Roman" panose="02020603050405020304" pitchFamily="18" charset="0"/>
              </a:rPr>
              <a:t>командир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роты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комроты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поммастера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завкафедрой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управделами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vedoucí správy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(i s jiným typem </a:t>
            </a:r>
            <a:r>
              <a:rPr lang="ru-RU" altLang="ja-JP" sz="2800" i="1">
                <a:latin typeface="Times New Roman" panose="02020603050405020304" pitchFamily="18" charset="0"/>
              </a:rPr>
              <a:t>управдел</a:t>
            </a:r>
            <a:r>
              <a:rPr lang="cs-CZ" altLang="ja-JP" sz="2800">
                <a:latin typeface="Times New Roman" panose="02020603050405020304" pitchFamily="18" charset="0"/>
              </a:rPr>
              <a:t>)</a:t>
            </a:r>
            <a:r>
              <a:rPr lang="ru-RU" altLang="ja-JP" sz="280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6) Аббревиатуры из сочетания начала первого слова с началом и концом второго или только с концом второго: </a:t>
            </a:r>
            <a:r>
              <a:rPr lang="ru-RU" altLang="de-CZ" sz="2800" i="1">
                <a:latin typeface="Times New Roman" panose="02020603050405020304" pitchFamily="18" charset="0"/>
              </a:rPr>
              <a:t>мотоцикл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велосипед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мопед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эскадренный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миноносец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эсминец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военный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комиссариат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военкомат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торговое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представительство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торгпредство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стекло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кристалл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ситалл</a:t>
            </a:r>
            <a:r>
              <a:rPr lang="ru-RU" altLang="de-CZ" sz="2800">
                <a:latin typeface="Times New Roman" panose="02020603050405020304" pitchFamily="18" charset="0"/>
              </a:rPr>
              <a:t> (спец., назв. нового материала). Этот тип используется реже предыдущих.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Inhaltsplatzhalter 2">
            <a:extLst>
              <a:ext uri="{FF2B5EF4-FFF2-40B4-BE49-F238E27FC236}">
                <a16:creationId xmlns:a16="http://schemas.microsoft.com/office/drawing/2014/main" id="{05C2403B-1C65-CEE6-347D-8D2F4190E30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466725"/>
            <a:ext cx="9288463" cy="66262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 аббревиатурах - названиях учреждений могут использоваться сокращенные части не всех слов, составляющих полное наименование: </a:t>
            </a:r>
            <a:r>
              <a:rPr lang="ru-RU" altLang="de-CZ" sz="2800" i="1">
                <a:latin typeface="Times New Roman" panose="02020603050405020304" pitchFamily="18" charset="0"/>
              </a:rPr>
              <a:t>Государственный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плановый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комитет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Госплан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Главное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управление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чайной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промышленности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Главчай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областной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отдел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здравоохранения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облздрав</a:t>
            </a:r>
            <a:r>
              <a:rPr lang="ru-RU" altLang="de-CZ" sz="280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Основной особенностью аббревиатурного усечения основ является его независимость от морфемного членения: от слова может остаться отдельный аффиксальный (</a:t>
            </a:r>
            <a:r>
              <a:rPr lang="ru-RU" altLang="de-CZ" sz="2800" i="1">
                <a:latin typeface="Times New Roman" panose="02020603050405020304" pitchFamily="18" charset="0"/>
              </a:rPr>
              <a:t>подводная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лодка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подлодка</a:t>
            </a:r>
            <a:r>
              <a:rPr lang="ru-RU" altLang="de-CZ" sz="2800">
                <a:latin typeface="Times New Roman" panose="02020603050405020304" pitchFamily="18" charset="0"/>
              </a:rPr>
              <a:t>) или корневой морф (</a:t>
            </a:r>
            <a:r>
              <a:rPr lang="ru-RU" altLang="de-CZ" sz="2800" i="1">
                <a:latin typeface="Times New Roman" panose="02020603050405020304" pitchFamily="18" charset="0"/>
              </a:rPr>
              <a:t>сельский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совет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сельсовет</a:t>
            </a:r>
            <a:r>
              <a:rPr lang="ru-RU" altLang="de-CZ" sz="2800">
                <a:latin typeface="Times New Roman" panose="02020603050405020304" pitchFamily="18" charset="0"/>
              </a:rPr>
              <a:t>); чаще же отсекается часть корневого морфа (</a:t>
            </a:r>
            <a:r>
              <a:rPr lang="ru-RU" altLang="de-CZ" sz="2800" i="1">
                <a:latin typeface="Times New Roman" panose="02020603050405020304" pitchFamily="18" charset="0"/>
              </a:rPr>
              <a:t>заготовительная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контора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заготконтора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уголовный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розыск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угрозыск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промысловая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кооперация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промкооперация</a:t>
            </a:r>
            <a:r>
              <a:rPr lang="ru-RU" altLang="de-CZ" sz="2800">
                <a:latin typeface="Times New Roman" panose="02020603050405020304" pitchFamily="18" charset="0"/>
              </a:rPr>
              <a:t>). Усечение на открытом слоге менее продуктивно, чем на закрытом.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Inhaltsplatzhalter 2">
            <a:extLst>
              <a:ext uri="{FF2B5EF4-FFF2-40B4-BE49-F238E27FC236}">
                <a16:creationId xmlns:a16="http://schemas.microsoft.com/office/drawing/2014/main" id="{BF77B4BC-4DBE-EF2A-79B6-D564D2D0351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323850"/>
            <a:ext cx="9290050" cy="66960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Основы аббревиатур могут выступать в усеченном виде в других аббревиатурах: </a:t>
            </a:r>
            <a:r>
              <a:rPr lang="ru-RU" altLang="de-CZ" sz="2800" i="1">
                <a:latin typeface="Times New Roman" panose="02020603050405020304" pitchFamily="18" charset="0"/>
              </a:rPr>
              <a:t>комсомольский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организатор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комсорг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физкультурная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минутка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физкультминутка</a:t>
            </a:r>
            <a:r>
              <a:rPr lang="ru-RU" altLang="de-CZ" sz="280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Морфологическая характеристика. Аббревиатуры типа 1б относятся к несклоняемым существительным того же грамматического рода, что и стержневое слово соответствующего полного наименования (например: </a:t>
            </a:r>
            <a:r>
              <a:rPr lang="ru-RU" altLang="de-CZ" sz="2800" i="1">
                <a:latin typeface="Times New Roman" panose="02020603050405020304" pitchFamily="18" charset="0"/>
              </a:rPr>
              <a:t>ЦК</a:t>
            </a:r>
            <a:r>
              <a:rPr lang="ru-RU" altLang="de-CZ" sz="2800">
                <a:latin typeface="Times New Roman" panose="02020603050405020304" pitchFamily="18" charset="0"/>
              </a:rPr>
              <a:t> - муж. р., </a:t>
            </a:r>
            <a:r>
              <a:rPr lang="ru-RU" altLang="de-CZ" sz="2800" i="1">
                <a:latin typeface="Times New Roman" panose="02020603050405020304" pitchFamily="18" charset="0"/>
              </a:rPr>
              <a:t>РСФСР</a:t>
            </a:r>
            <a:r>
              <a:rPr lang="ru-RU" altLang="de-CZ" sz="2800">
                <a:latin typeface="Times New Roman" panose="02020603050405020304" pitchFamily="18" charset="0"/>
              </a:rPr>
              <a:t> - жен. р.). Аббревиатуры типов 1а, 2 и 3 с основой на гласную - несклоняемые, того же рода, что и стержневое слово полного наименования (в разг. речи возможен средний род: ср. </a:t>
            </a:r>
            <a:r>
              <a:rPr lang="ru-RU" altLang="de-CZ" sz="2800" i="1">
                <a:latin typeface="Times New Roman" panose="02020603050405020304" pitchFamily="18" charset="0"/>
              </a:rPr>
              <a:t>наш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НИИ </a:t>
            </a:r>
            <a:r>
              <a:rPr lang="ru-RU" altLang="de-CZ" sz="2800">
                <a:latin typeface="Times New Roman" panose="02020603050405020304" pitchFamily="18" charset="0"/>
              </a:rPr>
              <a:t>,научно исследовательский институт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гороно</a:t>
            </a:r>
            <a:r>
              <a:rPr lang="ru-RU" altLang="ja-JP" sz="2800">
                <a:latin typeface="Times New Roman" panose="02020603050405020304" pitchFamily="18" charset="0"/>
              </a:rPr>
              <a:t> ,</a:t>
            </a:r>
            <a:r>
              <a:rPr lang="ru-RU" altLang="ja-JP" sz="2800" i="1">
                <a:latin typeface="Times New Roman" panose="02020603050405020304" pitchFamily="18" charset="0"/>
              </a:rPr>
              <a:t>городской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отдел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народного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образования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 разг. </a:t>
            </a:r>
            <a:r>
              <a:rPr lang="ru-RU" altLang="ja-JP" sz="2800" i="1">
                <a:latin typeface="Times New Roman" panose="02020603050405020304" pitchFamily="18" charset="0"/>
              </a:rPr>
              <a:t>наше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НИИ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гороно</a:t>
            </a:r>
            <a:r>
              <a:rPr lang="ru-RU" altLang="ja-JP" sz="2800">
                <a:latin typeface="Times New Roman" panose="02020603050405020304" pitchFamily="18" charset="0"/>
              </a:rPr>
              <a:t>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Inhaltsplatzhalter 2">
            <a:extLst>
              <a:ext uri="{FF2B5EF4-FFF2-40B4-BE49-F238E27FC236}">
                <a16:creationId xmlns:a16="http://schemas.microsoft.com/office/drawing/2014/main" id="{3E1EC661-BCC0-2555-0202-71649F0B5E6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466725"/>
            <a:ext cx="9361488" cy="65532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Аббревиатуры с основой на согласную типов 2 и 3 относятся к словам муж. р. I скл., типа 1а - либо к словам муж. р. I скл. (</a:t>
            </a:r>
            <a:r>
              <a:rPr lang="ru-RU" altLang="de-CZ" sz="2800" i="1">
                <a:latin typeface="Times New Roman" panose="02020603050405020304" pitchFamily="18" charset="0"/>
              </a:rPr>
              <a:t>вуз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НЭП</a:t>
            </a:r>
            <a:r>
              <a:rPr lang="ru-RU" altLang="de-CZ" sz="2800">
                <a:latin typeface="Times New Roman" panose="02020603050405020304" pitchFamily="18" charset="0"/>
              </a:rPr>
              <a:t>), либо к несклоняемым того же рода, что и стержневое слово полного наименования (</a:t>
            </a:r>
            <a:r>
              <a:rPr lang="ru-RU" altLang="de-CZ" sz="2800" i="1">
                <a:latin typeface="Times New Roman" panose="02020603050405020304" pitchFamily="18" charset="0"/>
              </a:rPr>
              <a:t>ГЭС</a:t>
            </a:r>
            <a:r>
              <a:rPr lang="ru-RU" altLang="de-CZ" sz="2800">
                <a:latin typeface="Times New Roman" panose="02020603050405020304" pitchFamily="18" charset="0"/>
              </a:rPr>
              <a:t>), чаще же совмещают обе указанные грамматические характеристики как вариантные (возможно: </a:t>
            </a:r>
            <a:r>
              <a:rPr lang="ru-RU" altLang="de-CZ" sz="2800" i="1">
                <a:latin typeface="Times New Roman" panose="02020603050405020304" pitchFamily="18" charset="0"/>
              </a:rPr>
              <a:t>в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нашей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ЖЭК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жилищно эксплуатационная контора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(čili analogon k instituci </a:t>
            </a:r>
            <a:r>
              <a:rPr lang="de-DE" altLang="ja-JP" sz="2800" i="1">
                <a:latin typeface="Times New Roman" panose="02020603050405020304" pitchFamily="18" charset="0"/>
              </a:rPr>
              <a:t>Obvodní podnik bytového hospodářství (OPBH) </a:t>
            </a:r>
            <a:r>
              <a:rPr lang="de-DE" altLang="ja-JP" sz="2800">
                <a:latin typeface="Times New Roman" panose="02020603050405020304" pitchFamily="18" charset="0"/>
              </a:rPr>
              <a:t>v ČSSR</a:t>
            </a:r>
            <a:r>
              <a:rPr lang="cs-CZ" altLang="ja-JP" sz="2800">
                <a:latin typeface="Times New Roman" panose="02020603050405020304" pitchFamily="18" charset="0"/>
              </a:rPr>
              <a:t>) </a:t>
            </a:r>
            <a:r>
              <a:rPr lang="ru-RU" altLang="ja-JP" sz="2800">
                <a:latin typeface="Times New Roman" panose="02020603050405020304" pitchFamily="18" charset="0"/>
              </a:rPr>
              <a:t>и </a:t>
            </a:r>
            <a:r>
              <a:rPr lang="ru-RU" altLang="ja-JP" sz="2800" i="1">
                <a:latin typeface="Times New Roman" panose="02020603050405020304" pitchFamily="18" charset="0"/>
              </a:rPr>
              <a:t>в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нашем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ЖЭКе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артист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MXAT</a:t>
            </a:r>
            <a:r>
              <a:rPr lang="ru-RU" altLang="ja-JP" sz="2800">
                <a:latin typeface="Times New Roman" panose="02020603050405020304" pitchFamily="18" charset="0"/>
              </a:rPr>
              <a:t> и </a:t>
            </a:r>
            <a:r>
              <a:rPr lang="ru-RU" altLang="ja-JP" sz="2800" i="1">
                <a:latin typeface="Times New Roman" panose="02020603050405020304" pitchFamily="18" charset="0"/>
              </a:rPr>
              <a:t>артист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МХАТа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работал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в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ТАСС</a:t>
            </a:r>
            <a:r>
              <a:rPr lang="ru-RU" altLang="ja-JP" sz="2800">
                <a:latin typeface="Times New Roman" panose="02020603050405020304" pitchFamily="18" charset="0"/>
              </a:rPr>
              <a:t> и разг. </a:t>
            </a:r>
            <a:r>
              <a:rPr lang="ru-RU" altLang="ja-JP" sz="2800" i="1">
                <a:latin typeface="Times New Roman" panose="02020603050405020304" pitchFamily="18" charset="0"/>
              </a:rPr>
              <a:t>в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ТАССе</a:t>
            </a:r>
            <a:r>
              <a:rPr lang="ru-RU" altLang="ja-JP" sz="2800">
                <a:latin typeface="Times New Roman" panose="02020603050405020304" pitchFamily="18" charset="0"/>
              </a:rPr>
              <a:t>)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Аббревиация - способ словообразования, получивший распространение сравнительно поздно. Подавляющее большинство аббревиатур возникло в русском языке в советскую эпоху. Все их типы сохраняют продуктивность и широко используются при образовании новых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Inhaltsplatzhalter 2">
            <a:extLst>
              <a:ext uri="{FF2B5EF4-FFF2-40B4-BE49-F238E27FC236}">
                <a16:creationId xmlns:a16="http://schemas.microsoft.com/office/drawing/2014/main" id="{9EC51950-D89C-95FB-70C0-D06677D1EC0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432925" cy="68405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сокращенных наименований; нов.: </a:t>
            </a:r>
            <a:r>
              <a:rPr lang="ru-RU" altLang="de-CZ" sz="2800" i="1">
                <a:latin typeface="Times New Roman" panose="02020603050405020304" pitchFamily="18" charset="0"/>
              </a:rPr>
              <a:t>госкомитет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государственный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комитет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АСУ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автоматизированная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система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управления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БАМ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Байкало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Амурская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магистраль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СЭВ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Совет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экономической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взаимопомощи</a:t>
            </a:r>
            <a:r>
              <a:rPr lang="ru-RU" altLang="de-CZ" sz="2800">
                <a:latin typeface="Times New Roman" panose="02020603050405020304" pitchFamily="18" charset="0"/>
              </a:rPr>
              <a:t>). Наиболее частотные компоненты аббревиатур выступают в продуктивных рядах образований и подобны по функционированию повторяющимся компонентам сложных слов. Таковы, напр., первые компоненты </a:t>
            </a:r>
            <a:r>
              <a:rPr lang="ru-RU" altLang="de-CZ" sz="2800" i="1">
                <a:latin typeface="Times New Roman" panose="02020603050405020304" pitchFamily="18" charset="0"/>
              </a:rPr>
              <a:t>глав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зав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гос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орг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полит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мос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сельхоз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гипро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НИИ</a:t>
            </a:r>
            <a:r>
              <a:rPr lang="ru-RU" altLang="de-CZ" sz="2800">
                <a:latin typeface="Times New Roman" panose="02020603050405020304" pitchFamily="18" charset="0"/>
              </a:rPr>
              <a:t>- (сокращение слов: </a:t>
            </a:r>
            <a:r>
              <a:rPr lang="ru-RU" altLang="de-CZ" sz="2800" i="1">
                <a:latin typeface="Times New Roman" panose="02020603050405020304" pitchFamily="18" charset="0"/>
              </a:rPr>
              <a:t>главный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заведующий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государственный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организационный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политический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московский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сельскохозяйственный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государственный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институт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проектирования</a:t>
            </a:r>
            <a:r>
              <a:rPr lang="ru-RU" altLang="de-CZ" sz="2800">
                <a:latin typeface="Times New Roman" panose="02020603050405020304" pitchFamily="18" charset="0"/>
              </a:rPr>
              <a:t>..., </a:t>
            </a:r>
            <a:r>
              <a:rPr lang="ru-RU" altLang="de-CZ" sz="2800" i="1">
                <a:latin typeface="Times New Roman" panose="02020603050405020304" pitchFamily="18" charset="0"/>
              </a:rPr>
              <a:t>Научно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исследовательский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институт</a:t>
            </a:r>
            <a:r>
              <a:rPr lang="ru-RU" altLang="de-CZ" sz="2800">
                <a:latin typeface="Times New Roman" panose="02020603050405020304" pitchFamily="18" charset="0"/>
              </a:rPr>
              <a:t>...); опорные компоненты -</a:t>
            </a:r>
            <a:r>
              <a:rPr lang="ru-RU" altLang="de-CZ" sz="2800" i="1">
                <a:latin typeface="Times New Roman" panose="02020603050405020304" pitchFamily="18" charset="0"/>
              </a:rPr>
              <a:t>ком</a:t>
            </a:r>
            <a:r>
              <a:rPr lang="ru-RU" altLang="de-CZ" sz="2800">
                <a:latin typeface="Times New Roman" panose="02020603050405020304" pitchFamily="18" charset="0"/>
              </a:rPr>
              <a:t>, -</a:t>
            </a:r>
            <a:r>
              <a:rPr lang="ru-RU" altLang="de-CZ" sz="2800" i="1">
                <a:latin typeface="Times New Roman" panose="02020603050405020304" pitchFamily="18" charset="0"/>
              </a:rPr>
              <a:t>пром</a:t>
            </a:r>
            <a:r>
              <a:rPr lang="ru-RU" altLang="de-CZ" sz="2800">
                <a:latin typeface="Times New Roman" panose="02020603050405020304" pitchFamily="18" charset="0"/>
              </a:rPr>
              <a:t>, -</a:t>
            </a:r>
            <a:r>
              <a:rPr lang="ru-RU" altLang="de-CZ" sz="2800" i="1">
                <a:latin typeface="Times New Roman" panose="02020603050405020304" pitchFamily="18" charset="0"/>
              </a:rPr>
              <a:t>хоз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торг</a:t>
            </a:r>
            <a:r>
              <a:rPr lang="ru-RU" altLang="de-CZ" sz="2800">
                <a:latin typeface="Times New Roman" panose="02020603050405020304" pitchFamily="18" charset="0"/>
              </a:rPr>
              <a:t>, -</a:t>
            </a:r>
            <a:r>
              <a:rPr lang="ru-RU" altLang="de-CZ" sz="2800" i="1">
                <a:latin typeface="Times New Roman" panose="02020603050405020304" pitchFamily="18" charset="0"/>
              </a:rPr>
              <a:t>гэс</a:t>
            </a:r>
            <a:r>
              <a:rPr lang="ru-RU" altLang="de-CZ" sz="2800">
                <a:latin typeface="Times New Roman" panose="02020603050405020304" pitchFamily="18" charset="0"/>
              </a:rPr>
              <a:t> (сокращение слов: </a:t>
            </a:r>
            <a:r>
              <a:rPr lang="ru-RU" altLang="de-CZ" sz="2800" i="1">
                <a:latin typeface="Times New Roman" panose="02020603050405020304" pitchFamily="18" charset="0"/>
              </a:rPr>
              <a:t>комитет</a:t>
            </a:r>
            <a:r>
              <a:rPr lang="ru-RU" altLang="de-CZ" sz="2800">
                <a:latin typeface="Times New Roman" panose="02020603050405020304" pitchFamily="18" charset="0"/>
              </a:rPr>
              <a:t> или </a:t>
            </a:r>
            <a:r>
              <a:rPr lang="ru-RU" altLang="de-CZ" sz="2800" i="1">
                <a:latin typeface="Times New Roman" panose="02020603050405020304" pitchFamily="18" charset="0"/>
              </a:rPr>
              <a:t>комиссия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промышленность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хозяйство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торговля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гидроэлектростанция</a:t>
            </a:r>
            <a:r>
              <a:rPr lang="ru-RU" altLang="de-CZ" sz="2800">
                <a:latin typeface="Times New Roman" panose="02020603050405020304" pitchFamily="18" charset="0"/>
              </a:rPr>
              <a:t>).</a:t>
            </a: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 Unicode MS"/>
      </a:majorFont>
      <a:minorFont>
        <a:latin typeface="Arial"/>
        <a:ea typeface="ＭＳ Ｐゴシック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1260</Words>
  <Application>Microsoft Macintosh PowerPoint</Application>
  <PresentationFormat>Benutzerdefiniert</PresentationFormat>
  <Paragraphs>30</Paragraphs>
  <Slides>12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6" baseType="lpstr">
      <vt:lpstr>Arial Unicode MS</vt:lpstr>
      <vt:lpstr>Arial</vt:lpstr>
      <vt:lpstr>Times New Roman</vt:lpstr>
      <vt:lpstr>Office-Design</vt:lpstr>
      <vt:lpstr>Lexikologie a slovotvorba ruštiny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1107</cp:revision>
  <cp:lastPrinted>2014-04-01T09:02:10Z</cp:lastPrinted>
  <dcterms:created xsi:type="dcterms:W3CDTF">2012-10-11T18:59:19Z</dcterms:created>
  <dcterms:modified xsi:type="dcterms:W3CDTF">2026-05-12T09:01:02Z</dcterms:modified>
</cp:coreProperties>
</file>