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4"/>
  </p:notesMasterIdLst>
  <p:sldIdLst>
    <p:sldId id="256" r:id="rId2"/>
    <p:sldId id="257" r:id="rId3"/>
    <p:sldId id="444" r:id="rId4"/>
    <p:sldId id="389" r:id="rId5"/>
    <p:sldId id="403" r:id="rId6"/>
    <p:sldId id="404" r:id="rId7"/>
    <p:sldId id="400" r:id="rId8"/>
    <p:sldId id="405" r:id="rId9"/>
    <p:sldId id="406" r:id="rId10"/>
    <p:sldId id="390" r:id="rId11"/>
    <p:sldId id="392" r:id="rId12"/>
    <p:sldId id="393" r:id="rId13"/>
    <p:sldId id="401" r:id="rId14"/>
    <p:sldId id="435" r:id="rId15"/>
    <p:sldId id="436" r:id="rId16"/>
    <p:sldId id="445" r:id="rId17"/>
    <p:sldId id="438" r:id="rId18"/>
    <p:sldId id="437" r:id="rId19"/>
    <p:sldId id="439" r:id="rId20"/>
    <p:sldId id="447" r:id="rId21"/>
    <p:sldId id="446" r:id="rId22"/>
    <p:sldId id="448" r:id="rId23"/>
    <p:sldId id="434" r:id="rId24"/>
    <p:sldId id="394" r:id="rId25"/>
    <p:sldId id="413" r:id="rId26"/>
    <p:sldId id="421" r:id="rId27"/>
    <p:sldId id="409" r:id="rId28"/>
    <p:sldId id="410" r:id="rId29"/>
    <p:sldId id="411" r:id="rId30"/>
    <p:sldId id="412" r:id="rId31"/>
    <p:sldId id="399" r:id="rId32"/>
    <p:sldId id="398" r:id="rId33"/>
    <p:sldId id="395" r:id="rId34"/>
    <p:sldId id="450" r:id="rId35"/>
    <p:sldId id="416" r:id="rId36"/>
    <p:sldId id="417" r:id="rId37"/>
    <p:sldId id="418" r:id="rId38"/>
    <p:sldId id="419" r:id="rId39"/>
    <p:sldId id="451" r:id="rId40"/>
    <p:sldId id="420" r:id="rId41"/>
    <p:sldId id="422" r:id="rId42"/>
    <p:sldId id="423" r:id="rId43"/>
    <p:sldId id="424" r:id="rId44"/>
    <p:sldId id="452" r:id="rId45"/>
    <p:sldId id="457" r:id="rId46"/>
    <p:sldId id="458" r:id="rId47"/>
    <p:sldId id="453" r:id="rId48"/>
    <p:sldId id="353" r:id="rId49"/>
    <p:sldId id="358" r:id="rId50"/>
    <p:sldId id="361" r:id="rId51"/>
    <p:sldId id="359" r:id="rId52"/>
    <p:sldId id="360" r:id="rId53"/>
    <p:sldId id="362" r:id="rId54"/>
    <p:sldId id="279" r:id="rId55"/>
    <p:sldId id="334" r:id="rId56"/>
    <p:sldId id="352" r:id="rId57"/>
    <p:sldId id="363" r:id="rId58"/>
    <p:sldId id="386" r:id="rId59"/>
    <p:sldId id="351" r:id="rId60"/>
    <p:sldId id="307" r:id="rId61"/>
    <p:sldId id="378" r:id="rId62"/>
    <p:sldId id="380" r:id="rId63"/>
    <p:sldId id="381" r:id="rId64"/>
    <p:sldId id="382" r:id="rId65"/>
    <p:sldId id="364" r:id="rId66"/>
    <p:sldId id="347" r:id="rId67"/>
    <p:sldId id="324" r:id="rId68"/>
    <p:sldId id="355" r:id="rId69"/>
    <p:sldId id="338" r:id="rId70"/>
    <p:sldId id="342" r:id="rId71"/>
    <p:sldId id="366" r:id="rId72"/>
    <p:sldId id="312" r:id="rId73"/>
    <p:sldId id="379" r:id="rId74"/>
    <p:sldId id="313" r:id="rId75"/>
    <p:sldId id="315" r:id="rId76"/>
    <p:sldId id="316" r:id="rId77"/>
    <p:sldId id="318" r:id="rId78"/>
    <p:sldId id="321" r:id="rId79"/>
    <p:sldId id="322" r:id="rId80"/>
    <p:sldId id="375" r:id="rId81"/>
    <p:sldId id="414" r:id="rId82"/>
    <p:sldId id="449" r:id="rId8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B660D60-32EF-4752-89B3-D1BD28DDEDB1}">
          <p14:sldIdLst>
            <p14:sldId id="256"/>
            <p14:sldId id="257"/>
            <p14:sldId id="444"/>
            <p14:sldId id="389"/>
            <p14:sldId id="403"/>
            <p14:sldId id="404"/>
            <p14:sldId id="400"/>
            <p14:sldId id="405"/>
            <p14:sldId id="406"/>
            <p14:sldId id="390"/>
            <p14:sldId id="392"/>
            <p14:sldId id="393"/>
            <p14:sldId id="401"/>
            <p14:sldId id="435"/>
            <p14:sldId id="436"/>
            <p14:sldId id="445"/>
            <p14:sldId id="438"/>
            <p14:sldId id="437"/>
            <p14:sldId id="439"/>
            <p14:sldId id="447"/>
            <p14:sldId id="446"/>
            <p14:sldId id="448"/>
            <p14:sldId id="434"/>
            <p14:sldId id="394"/>
            <p14:sldId id="413"/>
            <p14:sldId id="421"/>
            <p14:sldId id="409"/>
            <p14:sldId id="410"/>
            <p14:sldId id="411"/>
            <p14:sldId id="412"/>
            <p14:sldId id="399"/>
            <p14:sldId id="398"/>
            <p14:sldId id="395"/>
            <p14:sldId id="450"/>
            <p14:sldId id="416"/>
            <p14:sldId id="417"/>
            <p14:sldId id="418"/>
            <p14:sldId id="419"/>
            <p14:sldId id="451"/>
            <p14:sldId id="420"/>
            <p14:sldId id="422"/>
            <p14:sldId id="423"/>
            <p14:sldId id="424"/>
            <p14:sldId id="452"/>
            <p14:sldId id="457"/>
            <p14:sldId id="458"/>
            <p14:sldId id="453"/>
            <p14:sldId id="353"/>
            <p14:sldId id="358"/>
            <p14:sldId id="361"/>
            <p14:sldId id="359"/>
            <p14:sldId id="360"/>
            <p14:sldId id="362"/>
            <p14:sldId id="279"/>
            <p14:sldId id="334"/>
            <p14:sldId id="352"/>
            <p14:sldId id="363"/>
            <p14:sldId id="386"/>
            <p14:sldId id="351"/>
            <p14:sldId id="307"/>
            <p14:sldId id="378"/>
            <p14:sldId id="380"/>
            <p14:sldId id="381"/>
            <p14:sldId id="382"/>
            <p14:sldId id="364"/>
            <p14:sldId id="347"/>
            <p14:sldId id="324"/>
            <p14:sldId id="355"/>
            <p14:sldId id="338"/>
            <p14:sldId id="342"/>
            <p14:sldId id="366"/>
            <p14:sldId id="312"/>
            <p14:sldId id="379"/>
            <p14:sldId id="313"/>
            <p14:sldId id="315"/>
            <p14:sldId id="316"/>
            <p14:sldId id="318"/>
            <p14:sldId id="321"/>
            <p14:sldId id="322"/>
            <p14:sldId id="375"/>
            <p14:sldId id="414"/>
            <p14:sldId id="449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vla Povolná" initials="PP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6" y="-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notesMaster" Target="notesMasters/notesMaster1.xml"/><Relationship Id="rId89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commentAuthors" Target="commentAuthor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3-03T10:18:59.089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7ACA7D-ADD3-45DF-98FF-8FB2797D296E}" type="datetimeFigureOut">
              <a:rPr lang="cs-CZ" smtClean="0"/>
              <a:pPr/>
              <a:t>01.03.2022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4D8178-6CE8-4969-87B4-20C86A7C4E5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472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4D8178-6CE8-4969-87B4-20C86A7C4E59}" type="slidenum">
              <a:rPr lang="cs-CZ" smtClean="0"/>
              <a:pPr/>
              <a:t>67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01.03.2022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01.03.2022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01.03.2022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01.03.2022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01.03.2022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szm.cz/" TargetMode="External"/><Relationship Id="rId2" Type="http://schemas.openxmlformats.org/officeDocument/2006/relationships/hyperlink" Target="http://www.afeinnovnet.e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psv.cz/cs/847" TargetMode="Externa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FHS UK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Pavla Povolná (PP)</a:t>
            </a:r>
          </a:p>
          <a:p>
            <a:r>
              <a:rPr lang="cs-CZ" dirty="0"/>
              <a:t>Alžběta </a:t>
            </a:r>
            <a:r>
              <a:rPr lang="cs-CZ" dirty="0" err="1"/>
              <a:t>Matochová</a:t>
            </a:r>
            <a:r>
              <a:rPr lang="cs-CZ" dirty="0"/>
              <a:t> (AM)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63824"/>
          </a:xfrm>
        </p:spPr>
        <p:txBody>
          <a:bodyPr/>
          <a:lstStyle/>
          <a:p>
            <a:r>
              <a:rPr lang="cs-CZ"/>
              <a:t>KOMUNITNÍ ROZVOJ</a:t>
            </a:r>
            <a:br>
              <a:rPr lang="cs-CZ"/>
            </a:br>
            <a:r>
              <a:rPr lang="cs-CZ"/>
              <a:t>I.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cs-CZ" dirty="0"/>
              <a:t>volitelná seminární práce</a:t>
            </a:r>
            <a:br>
              <a:rPr lang="cs-CZ" dirty="0"/>
            </a:br>
            <a:r>
              <a:rPr lang="cs-CZ" dirty="0"/>
              <a:t>základní plán intervence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popis základního profilu komunity                                                       (spádové oblasti) s pomocí vybraných indikátorů</a:t>
            </a:r>
          </a:p>
          <a:p>
            <a:pPr>
              <a:buNone/>
            </a:pPr>
            <a:r>
              <a:rPr lang="cs-CZ" dirty="0"/>
              <a:t>    reálná lokalita v ČR 20-50 000 obyvatel/popř. </a:t>
            </a:r>
            <a:r>
              <a:rPr lang="cs-CZ" dirty="0" smtClean="0"/>
              <a:t>jiná komunita </a:t>
            </a:r>
            <a:r>
              <a:rPr lang="cs-CZ" dirty="0"/>
              <a:t>ve vztahu k řešení aktuálního problému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charakteristika dané komunity a její popis z hlediska identifikace problémů</a:t>
            </a:r>
          </a:p>
          <a:p>
            <a:endParaRPr lang="cs-CZ" dirty="0"/>
          </a:p>
          <a:p>
            <a:r>
              <a:rPr lang="cs-CZ" dirty="0"/>
              <a:t>zjištění zdrojů (komunitní kapitál)</a:t>
            </a:r>
          </a:p>
          <a:p>
            <a:endParaRPr lang="cs-CZ" dirty="0"/>
          </a:p>
          <a:p>
            <a:r>
              <a:rPr lang="cs-CZ" dirty="0"/>
              <a:t>plán intervence</a:t>
            </a:r>
          </a:p>
          <a:p>
            <a:endParaRPr lang="cs-CZ" dirty="0"/>
          </a:p>
          <a:p>
            <a:r>
              <a:rPr lang="cs-CZ" dirty="0"/>
              <a:t>stanovení priorit řešení a monitorování dosahovaných změn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3104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volitelná seminární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/>
              <a:t>   zpracování základního plánu intervence pro řešení popsaného problému vybrané komunity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KDO?</a:t>
            </a:r>
          </a:p>
          <a:p>
            <a:r>
              <a:rPr lang="cs-CZ" dirty="0"/>
              <a:t> CO?</a:t>
            </a:r>
          </a:p>
          <a:p>
            <a:r>
              <a:rPr lang="cs-CZ" dirty="0"/>
              <a:t> JAK? udělá s podporou (finančních) zdrojů</a:t>
            </a:r>
          </a:p>
          <a:p>
            <a:r>
              <a:rPr lang="cs-CZ" dirty="0"/>
              <a:t>ODKUD….?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termín odevzdání: 31.5. </a:t>
            </a:r>
            <a:r>
              <a:rPr lang="cs-CZ" dirty="0" smtClean="0"/>
              <a:t>2022</a:t>
            </a:r>
            <a:endParaRPr lang="cs-CZ" dirty="0"/>
          </a:p>
          <a:p>
            <a:pPr>
              <a:buNone/>
            </a:pPr>
            <a:r>
              <a:rPr lang="cs-CZ" dirty="0"/>
              <a:t>hodnotitel: dle tématu (PP,AM)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32629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MAPA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700808"/>
            <a:ext cx="8503920" cy="4752528"/>
          </a:xfrm>
        </p:spPr>
        <p:txBody>
          <a:bodyPr>
            <a:normAutofit/>
          </a:bodyPr>
          <a:lstStyle/>
          <a:p>
            <a:r>
              <a:rPr lang="cs-CZ" dirty="0"/>
              <a:t>instituce</a:t>
            </a:r>
          </a:p>
          <a:p>
            <a:pPr marL="0" indent="0">
              <a:buNone/>
            </a:pPr>
            <a:r>
              <a:rPr lang="cs-CZ" dirty="0"/>
              <a:t>    (školy, školky, restaurace, knihovna, zdravotní </a:t>
            </a:r>
          </a:p>
          <a:p>
            <a:pPr marL="0" indent="0">
              <a:buNone/>
            </a:pPr>
            <a:r>
              <a:rPr lang="cs-CZ" dirty="0"/>
              <a:t>      středisko, kostel, komunitní centrum, hřiště)</a:t>
            </a:r>
          </a:p>
          <a:p>
            <a:endParaRPr lang="cs-CZ" dirty="0"/>
          </a:p>
          <a:p>
            <a:r>
              <a:rPr lang="cs-CZ" dirty="0"/>
              <a:t>demografické údaje</a:t>
            </a:r>
          </a:p>
          <a:p>
            <a:endParaRPr lang="cs-CZ" dirty="0"/>
          </a:p>
          <a:p>
            <a:r>
              <a:rPr lang="cs-CZ" dirty="0"/>
              <a:t>informace o životním stylu </a:t>
            </a:r>
          </a:p>
          <a:p>
            <a:pPr>
              <a:buNone/>
            </a:pPr>
            <a:r>
              <a:rPr lang="cs-CZ" dirty="0"/>
              <a:t>   (potenciál a způsob přemýšlení o něm)</a:t>
            </a:r>
          </a:p>
        </p:txBody>
      </p:sp>
    </p:spTree>
    <p:extLst>
      <p:ext uri="{BB962C8B-B14F-4D97-AF65-F5344CB8AC3E}">
        <p14:creationId xmlns:p14="http://schemas.microsoft.com/office/powerpoint/2010/main" val="9805728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MAPA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700808"/>
            <a:ext cx="8503920" cy="4608512"/>
          </a:xfrm>
        </p:spPr>
        <p:txBody>
          <a:bodyPr>
            <a:normAutofit fontScale="92500"/>
          </a:bodyPr>
          <a:lstStyle/>
          <a:p>
            <a:r>
              <a:rPr lang="cs-CZ" dirty="0"/>
              <a:t>historie lokality a komunity</a:t>
            </a:r>
          </a:p>
          <a:p>
            <a:endParaRPr lang="cs-CZ" dirty="0"/>
          </a:p>
          <a:p>
            <a:r>
              <a:rPr lang="cs-CZ" dirty="0"/>
              <a:t>neformální sociální struktura</a:t>
            </a:r>
          </a:p>
          <a:p>
            <a:pPr marL="0" indent="0">
              <a:buNone/>
            </a:pPr>
            <a:r>
              <a:rPr lang="cs-CZ" dirty="0"/>
              <a:t>    (lidé, rodiny, sousedské vztahy, skupiny, místa setkávání,</a:t>
            </a:r>
          </a:p>
          <a:p>
            <a:pPr marL="0" indent="0">
              <a:buNone/>
            </a:pPr>
            <a:r>
              <a:rPr lang="cs-CZ" dirty="0"/>
              <a:t>     přirozené autority)</a:t>
            </a:r>
          </a:p>
          <a:p>
            <a:endParaRPr lang="cs-CZ" dirty="0"/>
          </a:p>
          <a:p>
            <a:r>
              <a:rPr lang="cs-CZ" dirty="0"/>
              <a:t>fyzická infrastruktura</a:t>
            </a:r>
          </a:p>
          <a:p>
            <a:pPr marL="0" indent="0">
              <a:buNone/>
            </a:pPr>
            <a:r>
              <a:rPr lang="cs-CZ" dirty="0"/>
              <a:t>   (nemovitosti, charakter, zdroje a přístup k energiím, </a:t>
            </a:r>
          </a:p>
          <a:p>
            <a:pPr marL="0" indent="0">
              <a:buNone/>
            </a:pPr>
            <a:r>
              <a:rPr lang="cs-CZ" dirty="0"/>
              <a:t>    občanská vybavenost, odpadové hospodářství,    </a:t>
            </a:r>
          </a:p>
          <a:p>
            <a:pPr marL="0" indent="0">
              <a:buNone/>
            </a:pPr>
            <a:r>
              <a:rPr lang="cs-CZ" dirty="0"/>
              <a:t>    doprava, společenská centra)</a:t>
            </a:r>
          </a:p>
        </p:txBody>
      </p:sp>
    </p:spTree>
    <p:extLst>
      <p:ext uri="{BB962C8B-B14F-4D97-AF65-F5344CB8AC3E}">
        <p14:creationId xmlns:p14="http://schemas.microsoft.com/office/powerpoint/2010/main" val="40309092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KOMUNITA?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           </a:t>
            </a:r>
            <a:r>
              <a:rPr lang="cs-CZ" sz="8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828659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      KOMUNITA – VÝZNAM POJMU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sz="3200" dirty="0"/>
          </a:p>
          <a:p>
            <a:pPr>
              <a:buNone/>
            </a:pPr>
            <a:r>
              <a:rPr lang="cs-CZ" sz="3200" dirty="0"/>
              <a:t>P</a:t>
            </a:r>
            <a:r>
              <a:rPr lang="la-Latn" sz="3200" dirty="0"/>
              <a:t>atria est communis mater omnium nostrum</a:t>
            </a:r>
            <a:endParaRPr lang="cs-CZ" sz="3200" dirty="0"/>
          </a:p>
          <a:p>
            <a:pPr>
              <a:buNone/>
            </a:pPr>
            <a:endParaRPr lang="cs-CZ" sz="3200" dirty="0"/>
          </a:p>
          <a:p>
            <a:pPr>
              <a:buNone/>
            </a:pPr>
            <a:endParaRPr lang="cs-CZ" sz="3200" dirty="0"/>
          </a:p>
          <a:p>
            <a:pPr>
              <a:buNone/>
            </a:pPr>
            <a:endParaRPr lang="cs-CZ" sz="3200" dirty="0"/>
          </a:p>
          <a:p>
            <a:pPr>
              <a:buNone/>
            </a:pPr>
            <a:endParaRPr lang="cs-CZ" sz="3200" dirty="0"/>
          </a:p>
          <a:p>
            <a:pPr>
              <a:buNone/>
            </a:pPr>
            <a:endParaRPr lang="cs-CZ" sz="3200" dirty="0"/>
          </a:p>
          <a:p>
            <a:pPr>
              <a:buNone/>
            </a:pPr>
            <a:r>
              <a:rPr lang="cs-CZ" sz="2000" dirty="0"/>
              <a:t>                                                                                        adjektivum 3. deklinace</a:t>
            </a:r>
          </a:p>
        </p:txBody>
      </p:sp>
    </p:spTree>
    <p:extLst>
      <p:ext uri="{BB962C8B-B14F-4D97-AF65-F5344CB8AC3E}">
        <p14:creationId xmlns:p14="http://schemas.microsoft.com/office/powerpoint/2010/main" val="3888479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46103EC-16E1-4531-A987-C1CE005BA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Co mají „komunitou“ společného následující termíny 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D18A184-1301-4DE4-AF26-FC80616BF9B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752" y="1700808"/>
            <a:ext cx="8503920" cy="475252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Pařížská Komuna (1871)</a:t>
            </a:r>
          </a:p>
          <a:p>
            <a:endParaRPr lang="cs-CZ" dirty="0"/>
          </a:p>
          <a:p>
            <a:r>
              <a:rPr lang="cs-CZ" dirty="0" err="1"/>
              <a:t>arteria</a:t>
            </a:r>
            <a:r>
              <a:rPr lang="cs-CZ" dirty="0"/>
              <a:t>…….</a:t>
            </a:r>
            <a:r>
              <a:rPr lang="cs-CZ" dirty="0" err="1"/>
              <a:t>communis</a:t>
            </a:r>
            <a:endParaRPr lang="cs-CZ" dirty="0"/>
          </a:p>
          <a:p>
            <a:endParaRPr lang="cs-CZ" dirty="0"/>
          </a:p>
          <a:p>
            <a:r>
              <a:rPr lang="cs-CZ" dirty="0"/>
              <a:t>komunismus</a:t>
            </a:r>
          </a:p>
          <a:p>
            <a:endParaRPr lang="cs-CZ" dirty="0"/>
          </a:p>
          <a:p>
            <a:r>
              <a:rPr lang="cs-CZ" dirty="0"/>
              <a:t>komunitní přenos</a:t>
            </a:r>
          </a:p>
          <a:p>
            <a:endParaRPr lang="cs-CZ" dirty="0"/>
          </a:p>
          <a:p>
            <a:r>
              <a:rPr lang="cs-CZ" dirty="0"/>
              <a:t>komunální volby</a:t>
            </a:r>
          </a:p>
          <a:p>
            <a:endParaRPr lang="cs-CZ" dirty="0"/>
          </a:p>
          <a:p>
            <a:r>
              <a:rPr lang="cs-CZ" dirty="0"/>
              <a:t>komunální odpad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51373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Sociální systém tvořený relativně stálými vazbami a vztahy mezi lidmi, kteří obývají nějaké společné </a:t>
            </a:r>
            <a:r>
              <a:rPr lang="cs-CZ" i="1" dirty="0"/>
              <a:t>místo</a:t>
            </a:r>
          </a:p>
          <a:p>
            <a:pPr marL="0" indent="0">
              <a:buNone/>
            </a:pPr>
            <a:r>
              <a:rPr lang="cs-CZ" dirty="0"/>
              <a:t>(dům, část obce..) a dlouhodobě v něm žijí.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                    </a:t>
            </a:r>
          </a:p>
          <a:p>
            <a:pPr marL="0" indent="0">
              <a:buNone/>
            </a:pPr>
            <a:r>
              <a:rPr lang="cs-CZ" sz="2000" dirty="0"/>
              <a:t>                                                                                                              Hartl, 1997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5355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         KOMUNITA – VÝZNAM POJMU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                        </a:t>
            </a:r>
            <a:r>
              <a:rPr lang="cs-CZ" dirty="0" err="1"/>
              <a:t>communitas</a:t>
            </a:r>
            <a:r>
              <a:rPr lang="cs-CZ" dirty="0"/>
              <a:t> – společenství</a:t>
            </a:r>
          </a:p>
          <a:p>
            <a:pPr>
              <a:buNone/>
            </a:pPr>
            <a:r>
              <a:rPr lang="cs-CZ" dirty="0"/>
              <a:t>spojující prvek: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geografický</a:t>
            </a:r>
          </a:p>
          <a:p>
            <a:endParaRPr lang="cs-CZ" dirty="0"/>
          </a:p>
          <a:p>
            <a:r>
              <a:rPr lang="cs-CZ" dirty="0"/>
              <a:t>sociální vazba (společné interakce, zájmy, práce)</a:t>
            </a:r>
          </a:p>
          <a:p>
            <a:endParaRPr lang="cs-CZ" dirty="0"/>
          </a:p>
          <a:p>
            <a:r>
              <a:rPr lang="cs-CZ" dirty="0"/>
              <a:t>hodnoty</a:t>
            </a:r>
          </a:p>
        </p:txBody>
      </p:sp>
    </p:spTree>
    <p:extLst>
      <p:ext uri="{BB962C8B-B14F-4D97-AF65-F5344CB8AC3E}">
        <p14:creationId xmlns:p14="http://schemas.microsoft.com/office/powerpoint/2010/main" val="41679412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84176"/>
          </a:xfrm>
        </p:spPr>
        <p:txBody>
          <a:bodyPr>
            <a:noAutofit/>
          </a:bodyPr>
          <a:lstStyle/>
          <a:p>
            <a:r>
              <a:rPr lang="cs-CZ" dirty="0"/>
              <a:t>KOMUNITA </a:t>
            </a:r>
            <a:r>
              <a:rPr lang="cs-CZ"/>
              <a:t>– prameny motivace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sdílené hodnoty</a:t>
            </a:r>
          </a:p>
          <a:p>
            <a:endParaRPr lang="cs-CZ" dirty="0"/>
          </a:p>
          <a:p>
            <a:r>
              <a:rPr lang="cs-CZ" dirty="0"/>
              <a:t>vzájemná důvěra a péče</a:t>
            </a:r>
          </a:p>
          <a:p>
            <a:endParaRPr lang="cs-CZ" dirty="0"/>
          </a:p>
          <a:p>
            <a:r>
              <a:rPr lang="cs-CZ" dirty="0"/>
              <a:t>systém komunikace</a:t>
            </a:r>
          </a:p>
          <a:p>
            <a:endParaRPr lang="cs-CZ" dirty="0"/>
          </a:p>
          <a:p>
            <a:r>
              <a:rPr lang="cs-CZ" dirty="0"/>
              <a:t>vlastní identita</a:t>
            </a:r>
          </a:p>
          <a:p>
            <a:endParaRPr lang="cs-CZ" dirty="0"/>
          </a:p>
          <a:p>
            <a:r>
              <a:rPr lang="cs-CZ" dirty="0"/>
              <a:t>vize budoucnosti</a:t>
            </a:r>
          </a:p>
        </p:txBody>
      </p:sp>
    </p:spTree>
    <p:extLst>
      <p:ext uri="{BB962C8B-B14F-4D97-AF65-F5344CB8AC3E}">
        <p14:creationId xmlns:p14="http://schemas.microsoft.com/office/powerpoint/2010/main" val="2332668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Tematický </a:t>
            </a:r>
            <a:r>
              <a:rPr lang="cs-CZ" dirty="0"/>
              <a:t>plán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628800"/>
            <a:ext cx="8503920" cy="5000600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2.3.2022 </a:t>
            </a:r>
            <a:r>
              <a:rPr lang="cs-CZ" dirty="0"/>
              <a:t>PP – </a:t>
            </a:r>
            <a:r>
              <a:rPr lang="cs-CZ" dirty="0" smtClean="0"/>
              <a:t>struktura </a:t>
            </a:r>
            <a:r>
              <a:rPr lang="cs-CZ" dirty="0"/>
              <a:t>předmětu (požadavky zakončení - seminární práce/volitelná seminární práce). Mapování komunity a jejích zdrojů.</a:t>
            </a:r>
          </a:p>
          <a:p>
            <a:pPr marL="0" indent="0">
              <a:buNone/>
            </a:pPr>
            <a:r>
              <a:rPr lang="cs-CZ" dirty="0"/>
              <a:t>     Pojem komunity a jeho významy, přístupy, metody rozvoje komunity, </a:t>
            </a:r>
          </a:p>
          <a:p>
            <a:pPr marL="0" indent="0">
              <a:buNone/>
            </a:pPr>
            <a:r>
              <a:rPr lang="cs-CZ" dirty="0"/>
              <a:t>     příklady dobré praxe. Komunitní práce.</a:t>
            </a:r>
          </a:p>
          <a:p>
            <a:pPr marL="0" indent="0">
              <a:buNone/>
            </a:pPr>
            <a:r>
              <a:rPr lang="cs-CZ" dirty="0"/>
              <a:t>     Host: Mgr. Poustková – terénní sociální pracovnice Mělník</a:t>
            </a:r>
          </a:p>
          <a:p>
            <a:pPr>
              <a:buNone/>
            </a:pPr>
            <a:r>
              <a:rPr lang="cs-CZ" dirty="0"/>
              <a:t>    </a:t>
            </a:r>
          </a:p>
          <a:p>
            <a:r>
              <a:rPr lang="cs-CZ" dirty="0" smtClean="0"/>
              <a:t>3.3.2022 AM</a:t>
            </a:r>
            <a:r>
              <a:rPr lang="cs-CZ" dirty="0"/>
              <a:t>: metody komunitní práce, komunitní centrum a multifunkční  komunitní centrum (formy a typy, současný rozvoj v ČR), začleňování, zvýšení sociálního kapitálu lidí ohrožených sociálním vyloučením pomocí metody sociální práce – komunitní sociální práce</a:t>
            </a:r>
          </a:p>
          <a:p>
            <a:pPr>
              <a:buNone/>
            </a:pPr>
            <a:r>
              <a:rPr lang="cs-CZ" dirty="0"/>
              <a:t>      Mapování komunity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29.3.2022 PP</a:t>
            </a:r>
            <a:r>
              <a:rPr lang="cs-CZ" dirty="0"/>
              <a:t>: Komunitní plánování, komunitní kapitál, komunitní péče, zdravotně-sociální pomezí. Příklady dobré praxe. Host: Mgr. </a:t>
            </a:r>
            <a:r>
              <a:rPr lang="cs-CZ" dirty="0" err="1"/>
              <a:t>Vráblová</a:t>
            </a:r>
            <a:r>
              <a:rPr lang="cs-CZ" dirty="0"/>
              <a:t> - Třebíč</a:t>
            </a:r>
          </a:p>
          <a:p>
            <a:endParaRPr lang="cs-CZ" dirty="0"/>
          </a:p>
          <a:p>
            <a:r>
              <a:rPr lang="cs-CZ" dirty="0" smtClean="0"/>
              <a:t>27.4</a:t>
            </a:r>
            <a:r>
              <a:rPr lang="cs-CZ" dirty="0"/>
              <a:t>. </a:t>
            </a:r>
            <a:r>
              <a:rPr lang="cs-CZ" dirty="0" smtClean="0"/>
              <a:t>2022 </a:t>
            </a:r>
            <a:r>
              <a:rPr lang="cs-CZ" dirty="0"/>
              <a:t>PP a AM a studenti: prezentace seminární práce (dvojice -čtveřice)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6FE3A77-5422-404E-96C8-FC3136DB9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260648"/>
            <a:ext cx="8534400" cy="936104"/>
          </a:xfrm>
        </p:spPr>
        <p:txBody>
          <a:bodyPr>
            <a:normAutofit fontScale="90000"/>
          </a:bodyPr>
          <a:lstStyle/>
          <a:p>
            <a:r>
              <a:rPr lang="cs-CZ" dirty="0"/>
              <a:t> motivace a </a:t>
            </a:r>
            <a:r>
              <a:rPr lang="cs-CZ" dirty="0" err="1"/>
              <a:t>neurolingvistické</a:t>
            </a:r>
            <a:r>
              <a:rPr lang="cs-CZ" dirty="0"/>
              <a:t> plánování                                  </a:t>
            </a:r>
            <a:r>
              <a:rPr lang="cs-CZ" sz="2000" dirty="0"/>
              <a:t>Robert </a:t>
            </a:r>
            <a:r>
              <a:rPr lang="cs-CZ" sz="2000" dirty="0" err="1"/>
              <a:t>Dilts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err="1"/>
              <a:t>Changing</a:t>
            </a:r>
            <a:r>
              <a:rPr lang="cs-CZ" sz="2000" dirty="0"/>
              <a:t> </a:t>
            </a:r>
            <a:r>
              <a:rPr lang="cs-CZ" sz="2000" dirty="0" err="1"/>
              <a:t>Beliefs</a:t>
            </a:r>
            <a:r>
              <a:rPr lang="cs-CZ" sz="2000" dirty="0"/>
              <a:t> </a:t>
            </a:r>
            <a:r>
              <a:rPr lang="cs-CZ" sz="2000" dirty="0" err="1"/>
              <a:t>with</a:t>
            </a:r>
            <a:r>
              <a:rPr lang="cs-CZ" sz="2000" dirty="0"/>
              <a:t> NLP, 1990</a:t>
            </a:r>
          </a:p>
        </p:txBody>
      </p:sp>
      <p:pic>
        <p:nvPicPr>
          <p:cNvPr id="1026" name="Picture 2" descr="Robert Dilts Pyramid: Why your life is what it is? – Organic Ambition">
            <a:extLst>
              <a:ext uri="{FF2B5EF4-FFF2-40B4-BE49-F238E27FC236}">
                <a16:creationId xmlns:a16="http://schemas.microsoft.com/office/drawing/2014/main" xmlns="" id="{A04D4097-4825-4E2D-A002-53D4183CCA70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5" y="1772816"/>
            <a:ext cx="4680520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43612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1245FC8-318A-45C9-A55F-1D2F84B50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teoretické rozlišení pojmů a prostředí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F7919A0-E792-4F30-B1E3-0C6ABCBEBD0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752" y="1484784"/>
            <a:ext cx="8503920" cy="5472608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SKUPINA</a:t>
            </a:r>
          </a:p>
          <a:p>
            <a:pPr marL="0" indent="0">
              <a:buNone/>
            </a:pPr>
            <a:r>
              <a:rPr lang="cs-CZ" dirty="0"/>
              <a:t>    přidělení pracovní role jednotlivým členům, odpovědnost  </a:t>
            </a:r>
          </a:p>
          <a:p>
            <a:pPr marL="0" indent="0">
              <a:buNone/>
            </a:pPr>
            <a:r>
              <a:rPr lang="cs-CZ" dirty="0"/>
              <a:t>    vedoucímu.</a:t>
            </a:r>
          </a:p>
          <a:p>
            <a:pPr marL="0" indent="0">
              <a:buNone/>
            </a:pPr>
            <a:r>
              <a:rPr lang="cs-CZ" dirty="0"/>
              <a:t>    Individuální cíle – maximalizace potenciálu jednotlivce v rámci dané role</a:t>
            </a:r>
          </a:p>
          <a:p>
            <a:endParaRPr lang="cs-CZ" dirty="0"/>
          </a:p>
          <a:p>
            <a:r>
              <a:rPr lang="cs-CZ" dirty="0"/>
              <a:t>TÝM </a:t>
            </a:r>
          </a:p>
          <a:p>
            <a:pPr marL="0" indent="0">
              <a:buNone/>
            </a:pPr>
            <a:r>
              <a:rPr lang="cs-CZ" dirty="0"/>
              <a:t>    komplementární schopnosti jednotlivých členů,  </a:t>
            </a:r>
          </a:p>
          <a:p>
            <a:pPr marL="0" indent="0">
              <a:buNone/>
            </a:pPr>
            <a:r>
              <a:rPr lang="cs-CZ" dirty="0"/>
              <a:t>    společný cíl a úsilí.</a:t>
            </a:r>
          </a:p>
          <a:p>
            <a:pPr marL="0" indent="0">
              <a:buNone/>
            </a:pPr>
            <a:r>
              <a:rPr lang="cs-CZ" dirty="0"/>
              <a:t>    Silný pocit sounáležitosti a identity, sdílení hodnot.</a:t>
            </a:r>
          </a:p>
          <a:p>
            <a:pPr marL="0" indent="0">
              <a:buNone/>
            </a:pPr>
            <a:r>
              <a:rPr lang="cs-CZ" dirty="0"/>
              <a:t>    Maximalizace potenciálu jednotlivce při dosahování cíle.</a:t>
            </a:r>
          </a:p>
          <a:p>
            <a:endParaRPr lang="cs-CZ" dirty="0"/>
          </a:p>
          <a:p>
            <a:r>
              <a:rPr lang="cs-CZ" dirty="0"/>
              <a:t>KOMUNITA</a:t>
            </a:r>
          </a:p>
          <a:p>
            <a:pPr marL="0" indent="0">
              <a:buNone/>
            </a:pPr>
            <a:r>
              <a:rPr lang="cs-CZ" dirty="0"/>
              <a:t>     sounáležitost převažuje nad individualismem, bezpečná komunikace,</a:t>
            </a:r>
          </a:p>
          <a:p>
            <a:pPr marL="0" indent="0">
              <a:buNone/>
            </a:pPr>
            <a:r>
              <a:rPr lang="cs-CZ" dirty="0"/>
              <a:t>     naslouchání, respekt, participativní přijímání rozhodnutí, vedení „duchem“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000" dirty="0"/>
              <a:t>                                                           </a:t>
            </a:r>
            <a:r>
              <a:rPr lang="cs-CZ" sz="2000" dirty="0" err="1"/>
              <a:t>Scott</a:t>
            </a:r>
            <a:r>
              <a:rPr lang="cs-CZ" sz="2000" dirty="0"/>
              <a:t> </a:t>
            </a:r>
            <a:r>
              <a:rPr lang="cs-CZ" sz="2000" dirty="0" err="1"/>
              <a:t>Peck</a:t>
            </a:r>
            <a:r>
              <a:rPr lang="cs-CZ" sz="2000" dirty="0"/>
              <a:t>: „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differeent</a:t>
            </a:r>
            <a:r>
              <a:rPr lang="cs-CZ" sz="2000" dirty="0"/>
              <a:t> </a:t>
            </a:r>
            <a:r>
              <a:rPr lang="cs-CZ" sz="2000" dirty="0" err="1"/>
              <a:t>Drum</a:t>
            </a:r>
            <a:r>
              <a:rPr lang="cs-CZ" sz="2000" dirty="0"/>
              <a:t>“: </a:t>
            </a:r>
            <a:r>
              <a:rPr lang="cs-CZ" sz="2000" dirty="0" err="1"/>
              <a:t>Community</a:t>
            </a:r>
            <a:r>
              <a:rPr lang="cs-CZ" sz="2000" dirty="0"/>
              <a:t> </a:t>
            </a:r>
            <a:r>
              <a:rPr lang="cs-CZ" sz="2000" dirty="0" err="1"/>
              <a:t>Making</a:t>
            </a:r>
            <a:r>
              <a:rPr lang="cs-CZ" sz="2000" dirty="0"/>
              <a:t> and </a:t>
            </a:r>
            <a:r>
              <a:rPr lang="cs-CZ" sz="2000" dirty="0" err="1"/>
              <a:t>Peace</a:t>
            </a:r>
            <a:r>
              <a:rPr lang="cs-CZ" sz="2000" dirty="0"/>
              <a:t>, 1987</a:t>
            </a:r>
          </a:p>
        </p:txBody>
      </p:sp>
    </p:spTree>
    <p:extLst>
      <p:ext uri="{BB962C8B-B14F-4D97-AF65-F5344CB8AC3E}">
        <p14:creationId xmlns:p14="http://schemas.microsoft.com/office/powerpoint/2010/main" val="4237902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KOMUNITA – důvody „aktivace“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setkávání</a:t>
            </a:r>
          </a:p>
          <a:p>
            <a:endParaRPr lang="cs-CZ" dirty="0"/>
          </a:p>
          <a:p>
            <a:r>
              <a:rPr lang="cs-CZ" dirty="0"/>
              <a:t>poznávání</a:t>
            </a:r>
          </a:p>
          <a:p>
            <a:endParaRPr lang="cs-CZ" dirty="0"/>
          </a:p>
          <a:p>
            <a:r>
              <a:rPr lang="cs-CZ" dirty="0"/>
              <a:t>pomoc</a:t>
            </a:r>
          </a:p>
          <a:p>
            <a:endParaRPr lang="cs-CZ" dirty="0"/>
          </a:p>
          <a:p>
            <a:r>
              <a:rPr lang="cs-CZ" dirty="0"/>
              <a:t>řešení problémů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06827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</a:t>
            </a:r>
            <a:r>
              <a:rPr lang="cs-CZ" dirty="0" smtClean="0"/>
              <a:t>          </a:t>
            </a:r>
            <a:r>
              <a:rPr lang="cs-CZ" dirty="0"/>
              <a:t>metody rozvoje </a:t>
            </a:r>
          </a:p>
        </p:txBody>
      </p:sp>
    </p:spTree>
    <p:extLst>
      <p:ext uri="{BB962C8B-B14F-4D97-AF65-F5344CB8AC3E}">
        <p14:creationId xmlns:p14="http://schemas.microsoft.com/office/powerpoint/2010/main" val="41573763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komunitní rozvoj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role státní správy a samosprávných celků, institucí, organizací, jednotlivců a skupin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region jako zdroj naplňování potřeb obyvatel, rozvoj služeb</a:t>
            </a:r>
          </a:p>
          <a:p>
            <a:endParaRPr lang="cs-CZ" dirty="0"/>
          </a:p>
          <a:p>
            <a:r>
              <a:rPr lang="cs-CZ" dirty="0"/>
              <a:t>lidé se specifickými potřebami, poskytování služeb ve vlastním sociálním prostředí člověka, síť služeb na komunitní úrovni.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60007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Komunitní plánování – metoda rozvoje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  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    Metoda, která umožňuje zpracovávat rozvojové materiály pro různé oblasti veřejného života na úrovni obce a kraje a která výrazně posiluje principy zastupitelské demokracie</a:t>
            </a:r>
          </a:p>
        </p:txBody>
      </p:sp>
    </p:spTree>
    <p:extLst>
      <p:ext uri="{BB962C8B-B14F-4D97-AF65-F5344CB8AC3E}">
        <p14:creationId xmlns:p14="http://schemas.microsoft.com/office/powerpoint/2010/main" val="2061331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KOMUNITNÍ PLÁNOVÁNÍ</a:t>
            </a:r>
            <a:br>
              <a:rPr lang="cs-CZ" dirty="0"/>
            </a:br>
            <a:r>
              <a:rPr lang="cs-CZ" dirty="0"/>
              <a:t>role obcí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 „….nejde jen o to, co dnes zákony obcím ukládají a nařizují, ale především o to, co jim nezakazují“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                                                                        </a:t>
            </a:r>
            <a:r>
              <a:rPr lang="cs-CZ" sz="2000" dirty="0"/>
              <a:t>Z. </a:t>
            </a:r>
            <a:r>
              <a:rPr lang="cs-CZ" sz="2000" dirty="0" err="1"/>
              <a:t>Kalvach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051466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/>
              <a:t>OBCE a KRAJE</a:t>
            </a:r>
            <a:br>
              <a:rPr lang="cs-CZ" dirty="0"/>
            </a:br>
            <a:r>
              <a:rPr lang="cs-CZ" dirty="0"/>
              <a:t>veřejnoprávní korporace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       </a:t>
            </a:r>
          </a:p>
          <a:p>
            <a:pPr>
              <a:buNone/>
            </a:pPr>
            <a:r>
              <a:rPr lang="cs-CZ" dirty="0"/>
              <a:t>                           širší míra samosprávy </a:t>
            </a:r>
          </a:p>
          <a:p>
            <a:r>
              <a:rPr lang="cs-CZ" dirty="0"/>
              <a:t>    vlastní majetek </a:t>
            </a:r>
          </a:p>
          <a:p>
            <a:r>
              <a:rPr lang="cs-CZ" dirty="0"/>
              <a:t>    vlastní příjmy </a:t>
            </a:r>
          </a:p>
          <a:p>
            <a:r>
              <a:rPr lang="cs-CZ" dirty="0"/>
              <a:t>    hospodaří s vlastním rozpočtem </a:t>
            </a:r>
          </a:p>
          <a:p>
            <a:endParaRPr lang="cs-CZ" dirty="0"/>
          </a:p>
          <a:p>
            <a:pPr>
              <a:buNone/>
            </a:pPr>
            <a:r>
              <a:rPr lang="cs-CZ" b="1" dirty="0"/>
              <a:t>   Péče o všestranný rozvoj svého území a o potřeby svých občanů; při plnění svých úkolů chrání též veřejný zájem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060118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 - SAMOSTATNÁ PŮSOBNOST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772816"/>
            <a:ext cx="8503920" cy="4536504"/>
          </a:xfrm>
        </p:spPr>
        <p:txBody>
          <a:bodyPr>
            <a:normAutofit fontScale="62500" lnSpcReduction="20000"/>
          </a:bodyPr>
          <a:lstStyle/>
          <a:p>
            <a:r>
              <a:rPr lang="cs-CZ" i="1" dirty="0"/>
              <a:t>schvaluje program rozvoje obce,</a:t>
            </a:r>
            <a:endParaRPr lang="cs-CZ" dirty="0"/>
          </a:p>
          <a:p>
            <a:r>
              <a:rPr lang="cs-CZ" i="1" dirty="0"/>
              <a:t>schvaluje rozpočet obce a účetní závěrku obce sestavenou k rozvahovému dni</a:t>
            </a:r>
            <a:endParaRPr lang="cs-CZ" dirty="0"/>
          </a:p>
          <a:p>
            <a:r>
              <a:rPr lang="cs-CZ" i="1" dirty="0"/>
              <a:t>zřizuje a ruší příspěvkové organizace a organizační složky obce, schvaluje jejich zřizovací listiny,</a:t>
            </a:r>
            <a:endParaRPr lang="cs-CZ" dirty="0"/>
          </a:p>
          <a:p>
            <a:r>
              <a:rPr lang="cs-CZ" i="1" dirty="0"/>
              <a:t>vydává obecně závazné vyhlášky obce,</a:t>
            </a:r>
            <a:endParaRPr lang="cs-CZ" dirty="0"/>
          </a:p>
          <a:p>
            <a:r>
              <a:rPr lang="cs-CZ" i="1" dirty="0"/>
              <a:t>rozhoduje o vyhlášení místního referenda,</a:t>
            </a:r>
            <a:endParaRPr lang="cs-CZ" dirty="0"/>
          </a:p>
          <a:p>
            <a:r>
              <a:rPr lang="cs-CZ" i="1" dirty="0"/>
              <a:t>navrhuje změny katastrálních území uvnitř obce, schvaluje dohody o změně hranic obce a o slučování obcí</a:t>
            </a:r>
            <a:endParaRPr lang="cs-CZ" dirty="0"/>
          </a:p>
          <a:p>
            <a:r>
              <a:rPr lang="cs-CZ" i="1" dirty="0"/>
              <a:t>zřizuje a ruší výbory, volí jejich předsedy a další členy a odvolává je z funkce,</a:t>
            </a:r>
            <a:endParaRPr lang="cs-CZ" dirty="0"/>
          </a:p>
          <a:p>
            <a:r>
              <a:rPr lang="cs-CZ" i="1" dirty="0"/>
              <a:t>volí z řad členů zastupitelstva obce starostu, místostarosty a další členy rady obce (radní) a odvolává je z funkce, stanovuje počet členů rady obce,</a:t>
            </a:r>
            <a:endParaRPr lang="cs-CZ" dirty="0"/>
          </a:p>
          <a:p>
            <a:r>
              <a:rPr lang="cs-CZ" i="1" dirty="0"/>
              <a:t>zřizuje a zrušuje obecní policii,</a:t>
            </a:r>
            <a:endParaRPr lang="cs-CZ" dirty="0"/>
          </a:p>
          <a:p>
            <a:r>
              <a:rPr lang="cs-CZ" i="1" dirty="0"/>
              <a:t>rozhoduje o spolupráci obce s jinými obcemi a o formě této spolupráce,</a:t>
            </a:r>
            <a:endParaRPr lang="cs-CZ" dirty="0"/>
          </a:p>
          <a:p>
            <a:r>
              <a:rPr lang="cs-CZ" i="1" dirty="0"/>
              <a:t>rozhoduje o zřízení a názvech částí obce, o názvech ulic a dalších veřejných prostranství, - uděluje a odnímá čestné občanství obce a ceny obce,</a:t>
            </a:r>
            <a:endParaRPr lang="cs-CZ" dirty="0"/>
          </a:p>
          <a:p>
            <a:r>
              <a:rPr lang="cs-CZ" i="1" dirty="0"/>
              <a:t>rozhoduje o zrušení nařízení rady obce,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0296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PŘENESENÁ PŮSOBNOST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                      podle míry rozsahu státní správy</a:t>
            </a:r>
          </a:p>
          <a:p>
            <a:endParaRPr lang="cs-CZ" dirty="0"/>
          </a:p>
          <a:p>
            <a:r>
              <a:rPr lang="cs-CZ" dirty="0"/>
              <a:t>obce (obce I. stupně)</a:t>
            </a:r>
          </a:p>
          <a:p>
            <a:endParaRPr lang="cs-CZ" dirty="0"/>
          </a:p>
          <a:p>
            <a:r>
              <a:rPr lang="cs-CZ" dirty="0"/>
              <a:t>obce s pověřeným obecním úřadem (obce II. stupně)</a:t>
            </a:r>
          </a:p>
          <a:p>
            <a:endParaRPr lang="cs-CZ" dirty="0"/>
          </a:p>
          <a:p>
            <a:r>
              <a:rPr lang="cs-CZ" dirty="0"/>
              <a:t>obce s rozšířenou působností (obce III. stupně, bývají  větší města s velkým správním obvodem)</a:t>
            </a:r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8131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C9798B3-978C-413D-8D08-53CF838A0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 dne </a:t>
            </a:r>
            <a:r>
              <a:rPr lang="cs-CZ" dirty="0" smtClean="0"/>
              <a:t>2.3.2022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520D683-033A-4BC1-9AC6-6E2C3095316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očekávané výstupy </a:t>
            </a:r>
            <a:r>
              <a:rPr lang="cs-CZ" dirty="0" smtClean="0"/>
              <a:t>předmětu – reakce na aktuální dění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(splnění požadavků pro zápočet)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základní pojmy a termíny</a:t>
            </a:r>
          </a:p>
          <a:p>
            <a:endParaRPr lang="cs-CZ" dirty="0"/>
          </a:p>
          <a:p>
            <a:r>
              <a:rPr lang="cs-CZ" dirty="0" smtClean="0"/>
              <a:t> </a:t>
            </a:r>
            <a:r>
              <a:rPr lang="cs-CZ" dirty="0"/>
              <a:t>host dne</a:t>
            </a:r>
          </a:p>
        </p:txBody>
      </p:sp>
    </p:spTree>
    <p:extLst>
      <p:ext uri="{BB962C8B-B14F-4D97-AF65-F5344CB8AC3E}">
        <p14:creationId xmlns:p14="http://schemas.microsoft.com/office/powerpoint/2010/main" val="31336273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</a:t>
            </a:r>
            <a:r>
              <a:rPr lang="cs-CZ"/>
              <a:t>roblémy </a:t>
            </a:r>
            <a:r>
              <a:rPr lang="cs-CZ" dirty="0"/>
              <a:t>řešené na komunitní úrovni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politika</a:t>
            </a:r>
          </a:p>
          <a:p>
            <a:endParaRPr lang="cs-CZ" dirty="0"/>
          </a:p>
          <a:p>
            <a:r>
              <a:rPr lang="cs-CZ" dirty="0"/>
              <a:t>demografické změny/zdraví</a:t>
            </a:r>
          </a:p>
          <a:p>
            <a:endParaRPr lang="cs-CZ" dirty="0"/>
          </a:p>
          <a:p>
            <a:r>
              <a:rPr lang="cs-CZ" dirty="0"/>
              <a:t>ekologie a energetika</a:t>
            </a:r>
          </a:p>
          <a:p>
            <a:endParaRPr lang="cs-CZ" dirty="0"/>
          </a:p>
          <a:p>
            <a:r>
              <a:rPr lang="cs-CZ" dirty="0"/>
              <a:t>sociální (rasová, ekonomická, náboženská nesnášenlivost)</a:t>
            </a:r>
          </a:p>
        </p:txBody>
      </p:sp>
    </p:spTree>
    <p:extLst>
      <p:ext uri="{BB962C8B-B14F-4D97-AF65-F5344CB8AC3E}">
        <p14:creationId xmlns:p14="http://schemas.microsoft.com/office/powerpoint/2010/main" val="21051464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KOMUNITA - PŘÍSTUPY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    </a:t>
            </a:r>
          </a:p>
          <a:p>
            <a:pPr>
              <a:buNone/>
            </a:pPr>
            <a:r>
              <a:rPr lang="cs-CZ" dirty="0"/>
              <a:t>     strategické plánování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   zpracování koncepce   veřejnost až v připomínkovém řízení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   </a:t>
            </a:r>
          </a:p>
          <a:p>
            <a:pPr>
              <a:buNone/>
            </a:pPr>
            <a:r>
              <a:rPr lang="cs-CZ" dirty="0"/>
              <a:t>    komunitní plánování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    zpracování koncepce</a:t>
            </a:r>
          </a:p>
          <a:p>
            <a:pPr>
              <a:buNone/>
            </a:pPr>
            <a:r>
              <a:rPr lang="cs-CZ" dirty="0"/>
              <a:t>poskytovatelé a uživatelé služeb jako spolutvůrci plánu</a:t>
            </a:r>
          </a:p>
        </p:txBody>
      </p:sp>
    </p:spTree>
    <p:extLst>
      <p:ext uri="{BB962C8B-B14F-4D97-AF65-F5344CB8AC3E}">
        <p14:creationId xmlns:p14="http://schemas.microsoft.com/office/powerpoint/2010/main" val="3795749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METODY </a:t>
            </a:r>
            <a:r>
              <a:rPr lang="cs-CZ" dirty="0"/>
              <a:t>ROZVOJE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                            </a:t>
            </a:r>
          </a:p>
          <a:p>
            <a:pPr>
              <a:buNone/>
            </a:pPr>
            <a:r>
              <a:rPr lang="cs-CZ" dirty="0"/>
              <a:t>                              komunitní plánování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                         součást politiky měst a obcí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                           komunitní organizování</a:t>
            </a:r>
          </a:p>
        </p:txBody>
      </p:sp>
    </p:spTree>
    <p:extLst>
      <p:ext uri="{BB962C8B-B14F-4D97-AF65-F5344CB8AC3E}">
        <p14:creationId xmlns:p14="http://schemas.microsoft.com/office/powerpoint/2010/main" val="19499083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komunitní rozvoj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</a:t>
            </a:r>
          </a:p>
          <a:p>
            <a:pPr marL="0" indent="0">
              <a:buNone/>
            </a:pPr>
            <a:r>
              <a:rPr lang="cs-CZ" dirty="0"/>
              <a:t>                              komunitní plánování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participativní praxe</a:t>
            </a:r>
          </a:p>
        </p:txBody>
      </p:sp>
    </p:spTree>
    <p:extLst>
      <p:ext uri="{BB962C8B-B14F-4D97-AF65-F5344CB8AC3E}">
        <p14:creationId xmlns:p14="http://schemas.microsoft.com/office/powerpoint/2010/main" val="11711630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</a:t>
            </a:r>
            <a:r>
              <a:rPr lang="cs-CZ" dirty="0" smtClean="0"/>
              <a:t>omunitní plánování rozvoje v obcích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zákon č</a:t>
            </a:r>
            <a:r>
              <a:rPr lang="cs-CZ" dirty="0"/>
              <a:t>. 128/2000 Sb., o obcích (dále </a:t>
            </a:r>
            <a:r>
              <a:rPr lang="cs-CZ" dirty="0" err="1"/>
              <a:t>ZoO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zákona </a:t>
            </a:r>
            <a:r>
              <a:rPr lang="cs-CZ" dirty="0"/>
              <a:t>číslo 131/2000 Sb., o hlavním městě Praze (</a:t>
            </a:r>
            <a:r>
              <a:rPr lang="cs-CZ" dirty="0" err="1" smtClean="0"/>
              <a:t>ZoP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zákon </a:t>
            </a:r>
            <a:r>
              <a:rPr lang="cs-CZ" dirty="0"/>
              <a:t>č. 129/2000 Sb., o krajích (</a:t>
            </a:r>
            <a:r>
              <a:rPr lang="cs-CZ" dirty="0" err="1"/>
              <a:t>ZoK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03218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KOMUNITNÍ PLÁNOVÁNÍ – hlavní principy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772816"/>
            <a:ext cx="8503920" cy="4499992"/>
          </a:xfrm>
        </p:spPr>
        <p:txBody>
          <a:bodyPr/>
          <a:lstStyle/>
          <a:p>
            <a:r>
              <a:rPr lang="cs-CZ" dirty="0"/>
              <a:t>partnerství se všemi účastníky</a:t>
            </a:r>
          </a:p>
          <a:p>
            <a:r>
              <a:rPr lang="cs-CZ" dirty="0"/>
              <a:t>zapojování místního společenství</a:t>
            </a:r>
          </a:p>
          <a:p>
            <a:r>
              <a:rPr lang="cs-CZ" dirty="0"/>
              <a:t>hledání nových lidských a finančních zdrojů</a:t>
            </a:r>
          </a:p>
          <a:p>
            <a:r>
              <a:rPr lang="cs-CZ" dirty="0"/>
              <a:t>práce s informacemi (sdílení a odpovědnost)</a:t>
            </a:r>
          </a:p>
          <a:p>
            <a:r>
              <a:rPr lang="cs-CZ" dirty="0"/>
              <a:t>průběh zpracování stejně důležitý jako výsledný dokument</a:t>
            </a:r>
          </a:p>
          <a:p>
            <a:r>
              <a:rPr lang="cs-CZ" dirty="0"/>
              <a:t>zohlednění již vytvořené a osvědčené spolupráce</a:t>
            </a:r>
          </a:p>
          <a:p>
            <a:r>
              <a:rPr lang="cs-CZ" dirty="0"/>
              <a:t>kompromis přání a možností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14479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534400" cy="758952"/>
          </a:xfrm>
        </p:spPr>
        <p:txBody>
          <a:bodyPr>
            <a:normAutofit/>
          </a:bodyPr>
          <a:lstStyle/>
          <a:p>
            <a:r>
              <a:rPr lang="cs-CZ" dirty="0"/>
              <a:t>KOMUNITNÍ PLÁNOVÁNÍ – postup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844824"/>
            <a:ext cx="8503920" cy="4572000"/>
          </a:xfrm>
        </p:spPr>
        <p:txBody>
          <a:bodyPr/>
          <a:lstStyle/>
          <a:p>
            <a:r>
              <a:rPr lang="cs-CZ" dirty="0"/>
              <a:t>1. fáze</a:t>
            </a:r>
          </a:p>
          <a:p>
            <a:pPr marL="0" indent="0">
              <a:buNone/>
            </a:pPr>
            <a:r>
              <a:rPr lang="cs-CZ" dirty="0"/>
              <a:t>zformování pracovní skupiny, oslovení účastníků  procesu, získání politické podpory</a:t>
            </a:r>
          </a:p>
          <a:p>
            <a:r>
              <a:rPr lang="cs-CZ" dirty="0"/>
              <a:t>2. fáze</a:t>
            </a:r>
          </a:p>
          <a:p>
            <a:pPr marL="0" indent="0">
              <a:buNone/>
            </a:pPr>
            <a:r>
              <a:rPr lang="cs-CZ" dirty="0"/>
              <a:t>vytvoření řídící struktury, stanovení pravidel</a:t>
            </a:r>
          </a:p>
          <a:p>
            <a:r>
              <a:rPr lang="cs-CZ" dirty="0"/>
              <a:t>3. fáze</a:t>
            </a:r>
          </a:p>
          <a:p>
            <a:pPr marL="0" indent="0">
              <a:buNone/>
            </a:pPr>
            <a:r>
              <a:rPr lang="cs-CZ" dirty="0"/>
              <a:t>analýza a porozumění problémům v komunitě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55161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534400" cy="758952"/>
          </a:xfrm>
        </p:spPr>
        <p:txBody>
          <a:bodyPr>
            <a:normAutofit/>
          </a:bodyPr>
          <a:lstStyle/>
          <a:p>
            <a:r>
              <a:rPr lang="cs-CZ" dirty="0"/>
              <a:t>KOMUNITNÍ PLÁNOVÁNÍ – postup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844824"/>
            <a:ext cx="8503920" cy="4572000"/>
          </a:xfrm>
        </p:spPr>
        <p:txBody>
          <a:bodyPr/>
          <a:lstStyle/>
          <a:p>
            <a:r>
              <a:rPr lang="cs-CZ" dirty="0"/>
              <a:t>4. fáze</a:t>
            </a:r>
          </a:p>
          <a:p>
            <a:pPr marL="0" indent="0">
              <a:buNone/>
            </a:pPr>
            <a:r>
              <a:rPr lang="cs-CZ" dirty="0"/>
              <a:t>návrh rozvoje služeb (směr, cíl, překážky)</a:t>
            </a:r>
          </a:p>
          <a:p>
            <a:r>
              <a:rPr lang="cs-CZ" dirty="0"/>
              <a:t>5. fáze</a:t>
            </a:r>
          </a:p>
          <a:p>
            <a:pPr marL="0" indent="0">
              <a:buNone/>
            </a:pPr>
            <a:r>
              <a:rPr lang="cs-CZ" dirty="0"/>
              <a:t>strategie rozvoje služeb</a:t>
            </a:r>
          </a:p>
          <a:p>
            <a:pPr marL="0" indent="0">
              <a:buNone/>
            </a:pPr>
            <a:r>
              <a:rPr lang="cs-CZ" dirty="0"/>
              <a:t> (systém, zpracování, schválení)</a:t>
            </a:r>
          </a:p>
          <a:p>
            <a:r>
              <a:rPr lang="cs-CZ" dirty="0"/>
              <a:t>6. fáze</a:t>
            </a:r>
          </a:p>
          <a:p>
            <a:pPr marL="0" indent="0">
              <a:buNone/>
            </a:pPr>
            <a:r>
              <a:rPr lang="cs-CZ" dirty="0"/>
              <a:t>realizace</a:t>
            </a:r>
          </a:p>
          <a:p>
            <a:pPr marL="0" indent="0">
              <a:buNone/>
            </a:pPr>
            <a:r>
              <a:rPr lang="cs-CZ" dirty="0"/>
              <a:t>(uskutečňování a informování veřejnosti)</a:t>
            </a:r>
          </a:p>
        </p:txBody>
      </p:sp>
    </p:spTree>
    <p:extLst>
      <p:ext uri="{BB962C8B-B14F-4D97-AF65-F5344CB8AC3E}">
        <p14:creationId xmlns:p14="http://schemas.microsoft.com/office/powerpoint/2010/main" val="37483058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Komunitní plánování </a:t>
            </a:r>
            <a:br>
              <a:rPr lang="cs-CZ" dirty="0"/>
            </a:br>
            <a:r>
              <a:rPr lang="cs-CZ" dirty="0"/>
              <a:t>sociálních a zdravotních služeb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SIPS</a:t>
            </a:r>
          </a:p>
          <a:p>
            <a:pPr marL="0" indent="0">
              <a:buNone/>
            </a:pPr>
            <a:r>
              <a:rPr lang="cs-CZ" dirty="0"/>
              <a:t>   (systém integrovaných podpůrných služeb)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priority v závislosti na místních specifikách a potřebách jednotlivých občanů</a:t>
            </a:r>
          </a:p>
          <a:p>
            <a:endParaRPr lang="cs-CZ" dirty="0"/>
          </a:p>
          <a:p>
            <a:r>
              <a:rPr lang="cs-CZ" dirty="0"/>
              <a:t>otevřený proces zjišťování potřeb a zdrojů a hledání nejlepších řešení</a:t>
            </a:r>
          </a:p>
        </p:txBody>
      </p:sp>
    </p:spTree>
    <p:extLst>
      <p:ext uri="{BB962C8B-B14F-4D97-AF65-F5344CB8AC3E}">
        <p14:creationId xmlns:p14="http://schemas.microsoft.com/office/powerpoint/2010/main" val="400466692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Komunitní plánování </a:t>
            </a:r>
            <a:br>
              <a:rPr lang="cs-CZ" dirty="0"/>
            </a:br>
            <a:r>
              <a:rPr lang="cs-CZ" dirty="0"/>
              <a:t>sociálních a zdravotních služeb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primární péče</a:t>
            </a:r>
          </a:p>
          <a:p>
            <a:endParaRPr lang="cs-CZ" dirty="0"/>
          </a:p>
          <a:p>
            <a:r>
              <a:rPr lang="cs-CZ" dirty="0"/>
              <a:t>d</a:t>
            </a:r>
            <a:r>
              <a:rPr lang="cs-CZ" dirty="0" smtClean="0"/>
              <a:t>omácí </a:t>
            </a:r>
            <a:r>
              <a:rPr lang="cs-CZ" dirty="0" smtClean="0"/>
              <a:t>péče/pečovatelská služba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d</a:t>
            </a:r>
            <a:r>
              <a:rPr lang="cs-CZ" dirty="0" smtClean="0"/>
              <a:t>louhodobá </a:t>
            </a:r>
            <a:r>
              <a:rPr lang="cs-CZ" dirty="0" smtClean="0"/>
              <a:t>péče</a:t>
            </a:r>
          </a:p>
          <a:p>
            <a:endParaRPr lang="cs-CZ" dirty="0"/>
          </a:p>
          <a:p>
            <a:r>
              <a:rPr lang="cs-CZ" dirty="0"/>
              <a:t>p</a:t>
            </a:r>
            <a:r>
              <a:rPr lang="cs-CZ" dirty="0" smtClean="0"/>
              <a:t>aliativní péče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8279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           Pavla Povolná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/>
              <a:t>      Alžběta </a:t>
            </a:r>
            <a:r>
              <a:rPr lang="cs-CZ" dirty="0" err="1"/>
              <a:t>Matochová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/>
              <a:t>          </a:t>
            </a:r>
          </a:p>
          <a:p>
            <a:pPr>
              <a:buNone/>
            </a:pPr>
            <a:r>
              <a:rPr lang="cs-CZ" dirty="0"/>
              <a:t>           </a:t>
            </a:r>
            <a:r>
              <a:rPr lang="cs-CZ" sz="2600" dirty="0"/>
              <a:t>komunitní péče</a:t>
            </a:r>
          </a:p>
          <a:p>
            <a:pPr>
              <a:buNone/>
            </a:pPr>
            <a:r>
              <a:rPr lang="cs-CZ" sz="2600" dirty="0"/>
              <a:t>zdravotně/sociální přesah</a:t>
            </a:r>
          </a:p>
          <a:p>
            <a:pPr>
              <a:buNone/>
            </a:pPr>
            <a:endParaRPr lang="cs-CZ" sz="2600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</a:t>
            </a:r>
            <a:endParaRPr lang="cs-CZ" dirty="0"/>
          </a:p>
          <a:p>
            <a:pPr>
              <a:buNone/>
            </a:pPr>
            <a:r>
              <a:rPr lang="cs-CZ" sz="2000" dirty="0"/>
              <a:t>      </a:t>
            </a:r>
            <a:r>
              <a:rPr lang="cs-CZ" sz="2000" dirty="0" err="1"/>
              <a:t>pavla.povolna</a:t>
            </a:r>
            <a:r>
              <a:rPr lang="cs-CZ" sz="2000" dirty="0"/>
              <a:t>@</a:t>
            </a:r>
            <a:r>
              <a:rPr lang="cs-CZ" sz="2000" dirty="0" err="1"/>
              <a:t>fhs.cuni.cz</a:t>
            </a:r>
            <a:endParaRPr lang="cs-CZ" sz="2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572000" y="2471383"/>
            <a:ext cx="4267200" cy="382219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/>
              <a:t>     </a:t>
            </a:r>
          </a:p>
          <a:p>
            <a:pPr>
              <a:buNone/>
            </a:pPr>
            <a:r>
              <a:rPr lang="cs-CZ" dirty="0"/>
              <a:t>         </a:t>
            </a:r>
            <a:endParaRPr lang="cs-CZ" dirty="0" smtClean="0"/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         </a:t>
            </a:r>
            <a:r>
              <a:rPr lang="cs-CZ" sz="2800" dirty="0" smtClean="0"/>
              <a:t>komunitní </a:t>
            </a:r>
            <a:r>
              <a:rPr lang="cs-CZ" sz="2800" dirty="0"/>
              <a:t>práce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sz="2200" dirty="0"/>
              <a:t>  </a:t>
            </a:r>
            <a:endParaRPr lang="cs-CZ" sz="2200" dirty="0" smtClean="0"/>
          </a:p>
          <a:p>
            <a:pPr>
              <a:buNone/>
            </a:pPr>
            <a:endParaRPr lang="cs-CZ" sz="2200" dirty="0"/>
          </a:p>
          <a:p>
            <a:pPr>
              <a:buNone/>
            </a:pPr>
            <a:r>
              <a:rPr lang="cs-CZ" sz="2200" dirty="0" smtClean="0"/>
              <a:t>   alzbeta.matochova@gmail.com</a:t>
            </a:r>
            <a:endParaRPr lang="cs-CZ" sz="22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40160"/>
          </a:xfrm>
        </p:spPr>
        <p:txBody>
          <a:bodyPr>
            <a:normAutofit fontScale="90000"/>
          </a:bodyPr>
          <a:lstStyle/>
          <a:p>
            <a:r>
              <a:rPr lang="cs-CZ" dirty="0"/>
              <a:t>Seminární práce</a:t>
            </a:r>
            <a:br>
              <a:rPr lang="cs-CZ" dirty="0"/>
            </a:br>
            <a:r>
              <a:rPr lang="cs-CZ" sz="2200" dirty="0"/>
              <a:t>Cíl: charakteristika komunity a její popis z hlediska identifikace problémů a přítomných zdrojů, priority řešení, monitorování změn</a:t>
            </a:r>
          </a:p>
        </p:txBody>
      </p:sp>
    </p:spTree>
    <p:extLst>
      <p:ext uri="{BB962C8B-B14F-4D97-AF65-F5344CB8AC3E}">
        <p14:creationId xmlns:p14="http://schemas.microsoft.com/office/powerpoint/2010/main" val="308844982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KOMUNITNÍ PLÁNOVÁNÍ – role obce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                Uchopit PŘÍLEŽITOSTI k rozvoji obce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dlouhodobá spolupráce a zapojování občanů</a:t>
            </a:r>
          </a:p>
          <a:p>
            <a:r>
              <a:rPr lang="cs-CZ" dirty="0"/>
              <a:t>rozšiřování metod řízení a plánování služeb</a:t>
            </a:r>
          </a:p>
          <a:p>
            <a:r>
              <a:rPr lang="cs-CZ" dirty="0"/>
              <a:t>koordinace s ostatními službami</a:t>
            </a:r>
          </a:p>
          <a:p>
            <a:r>
              <a:rPr lang="cs-CZ" dirty="0"/>
              <a:t>podpora spoluúčasti občanů na rozhodovacím procesu „fungování“ služeb</a:t>
            </a:r>
          </a:p>
          <a:p>
            <a:r>
              <a:rPr lang="cs-CZ" dirty="0"/>
              <a:t>respekt k cílům a prioritám stanoveným v komunitním plánu</a:t>
            </a:r>
          </a:p>
          <a:p>
            <a:r>
              <a:rPr lang="cs-CZ" dirty="0"/>
              <a:t>stanovení jasných pravidel financování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45283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80528" y="332656"/>
            <a:ext cx="9324528" cy="758952"/>
          </a:xfrm>
        </p:spPr>
        <p:txBody>
          <a:bodyPr>
            <a:normAutofit fontScale="90000"/>
          </a:bodyPr>
          <a:lstStyle/>
          <a:p>
            <a:r>
              <a:rPr lang="cs-CZ" dirty="0"/>
              <a:t>KOMUNITNÍ PLÁNOVÁNÍ </a:t>
            </a:r>
            <a:br>
              <a:rPr lang="cs-CZ" dirty="0"/>
            </a:br>
            <a:r>
              <a:rPr lang="cs-CZ" dirty="0"/>
              <a:t>motivace uživatele/občana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772816"/>
            <a:ext cx="8503920" cy="4326232"/>
          </a:xfrm>
        </p:spPr>
        <p:txBody>
          <a:bodyPr/>
          <a:lstStyle/>
          <a:p>
            <a:r>
              <a:rPr lang="cs-CZ" dirty="0"/>
              <a:t>možnost podílet se na utváření systému služeb</a:t>
            </a:r>
          </a:p>
          <a:p>
            <a:endParaRPr lang="cs-CZ" dirty="0"/>
          </a:p>
          <a:p>
            <a:r>
              <a:rPr lang="cs-CZ" dirty="0"/>
              <a:t>příležitost prosazovat své vlastní zájmy a cíle</a:t>
            </a:r>
          </a:p>
          <a:p>
            <a:endParaRPr lang="cs-CZ" dirty="0"/>
          </a:p>
          <a:p>
            <a:r>
              <a:rPr lang="cs-CZ" dirty="0"/>
              <a:t>příležitost navázání spolupráce</a:t>
            </a:r>
          </a:p>
          <a:p>
            <a:endParaRPr lang="cs-CZ" dirty="0"/>
          </a:p>
          <a:p>
            <a:r>
              <a:rPr lang="cs-CZ" dirty="0"/>
              <a:t>informovanost o aktivitách, potřebách a trendech v oblasti služeb</a:t>
            </a:r>
          </a:p>
        </p:txBody>
      </p:sp>
    </p:spTree>
    <p:extLst>
      <p:ext uri="{BB962C8B-B14F-4D97-AF65-F5344CB8AC3E}">
        <p14:creationId xmlns:p14="http://schemas.microsoft.com/office/powerpoint/2010/main" val="88433488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534400" cy="864096"/>
          </a:xfrm>
        </p:spPr>
        <p:txBody>
          <a:bodyPr>
            <a:normAutofit fontScale="90000"/>
          </a:bodyPr>
          <a:lstStyle/>
          <a:p>
            <a:r>
              <a:rPr lang="cs-CZ" dirty="0"/>
              <a:t>KOMUNITNÍ PLÁNOVÁNÍ</a:t>
            </a:r>
            <a:br>
              <a:rPr lang="cs-CZ" dirty="0"/>
            </a:br>
            <a:r>
              <a:rPr lang="cs-CZ" dirty="0"/>
              <a:t>oslovení a zapojení institucí a dalších subjektů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628800"/>
            <a:ext cx="8503920" cy="4470248"/>
          </a:xfrm>
        </p:spPr>
        <p:txBody>
          <a:bodyPr/>
          <a:lstStyle/>
          <a:p>
            <a:r>
              <a:rPr lang="cs-CZ" dirty="0"/>
              <a:t>zájmové skupiny a sdružení</a:t>
            </a:r>
          </a:p>
          <a:p>
            <a:r>
              <a:rPr lang="cs-CZ" dirty="0"/>
              <a:t>místní organizace</a:t>
            </a:r>
          </a:p>
          <a:p>
            <a:r>
              <a:rPr lang="cs-CZ" dirty="0"/>
              <a:t>veřejné instituce (nemocnice, ÚP, školy, NNO, Policie)</a:t>
            </a:r>
          </a:p>
          <a:p>
            <a:r>
              <a:rPr lang="cs-CZ" dirty="0"/>
              <a:t>občanské iniciativy</a:t>
            </a:r>
          </a:p>
          <a:p>
            <a:r>
              <a:rPr lang="cs-CZ" dirty="0"/>
              <a:t>etnické skupiny (včetně „problematických“)</a:t>
            </a:r>
          </a:p>
          <a:p>
            <a:pPr>
              <a:buNone/>
            </a:pPr>
            <a:r>
              <a:rPr lang="cs-CZ" dirty="0"/>
              <a:t>                         EFEKT „PŘÍMÉ ÚMĚRY“</a:t>
            </a:r>
          </a:p>
          <a:p>
            <a:pPr marL="0" indent="0">
              <a:buNone/>
            </a:pPr>
            <a:r>
              <a:rPr lang="cs-CZ" dirty="0"/>
              <a:t>čím vyšší míra zapojení, tím vyšší efektivita procesu komunitního plánování)</a:t>
            </a:r>
          </a:p>
        </p:txBody>
      </p:sp>
    </p:spTree>
    <p:extLst>
      <p:ext uri="{BB962C8B-B14F-4D97-AF65-F5344CB8AC3E}">
        <p14:creationId xmlns:p14="http://schemas.microsoft.com/office/powerpoint/2010/main" val="204406828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Přínos komunitního plánování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zapojení všech účastníků do systémů služeb</a:t>
            </a:r>
          </a:p>
          <a:p>
            <a:endParaRPr lang="cs-CZ" dirty="0"/>
          </a:p>
          <a:p>
            <a:r>
              <a:rPr lang="cs-CZ" dirty="0"/>
              <a:t>podpora dialogu mezi obyvateli, zvýšení pocitu příslušnosti ke komunitě</a:t>
            </a:r>
          </a:p>
          <a:p>
            <a:endParaRPr lang="cs-CZ" dirty="0"/>
          </a:p>
          <a:p>
            <a:r>
              <a:rPr lang="cs-CZ" dirty="0"/>
              <a:t>sdružování a efektivita  využití zdrojů</a:t>
            </a:r>
          </a:p>
          <a:p>
            <a:endParaRPr lang="cs-CZ" dirty="0"/>
          </a:p>
          <a:p>
            <a:r>
              <a:rPr lang="cs-CZ" dirty="0"/>
              <a:t>dostupnost a kvalita služeb</a:t>
            </a:r>
          </a:p>
          <a:p>
            <a:endParaRPr lang="cs-CZ" dirty="0"/>
          </a:p>
          <a:p>
            <a:r>
              <a:rPr lang="cs-CZ" dirty="0"/>
              <a:t>zvýšení efektivity investic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068993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</a:t>
            </a:r>
            <a:r>
              <a:rPr lang="cs-CZ" dirty="0" smtClean="0"/>
              <a:t>riáda komunitního plánování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/>
              <a:t>s</a:t>
            </a:r>
            <a:r>
              <a:rPr lang="cs-CZ" dirty="0" smtClean="0"/>
              <a:t>amosprávné celky </a:t>
            </a:r>
          </a:p>
          <a:p>
            <a:r>
              <a:rPr lang="cs-CZ" dirty="0"/>
              <a:t>p</a:t>
            </a:r>
            <a:r>
              <a:rPr lang="cs-CZ" dirty="0" smtClean="0"/>
              <a:t>oskytovatelé</a:t>
            </a:r>
          </a:p>
          <a:p>
            <a:r>
              <a:rPr lang="cs-CZ" dirty="0" smtClean="0"/>
              <a:t>uživatelé</a:t>
            </a:r>
          </a:p>
          <a:p>
            <a:endParaRPr lang="cs-CZ" dirty="0"/>
          </a:p>
          <a:p>
            <a:r>
              <a:rPr lang="cs-CZ" dirty="0" smtClean="0"/>
              <a:t>strategický plán</a:t>
            </a:r>
          </a:p>
          <a:p>
            <a:r>
              <a:rPr lang="cs-CZ" dirty="0" smtClean="0"/>
              <a:t>program rozvoje</a:t>
            </a:r>
          </a:p>
          <a:p>
            <a:r>
              <a:rPr lang="cs-CZ" dirty="0"/>
              <a:t>s</a:t>
            </a:r>
            <a:r>
              <a:rPr lang="cs-CZ" dirty="0" smtClean="0"/>
              <a:t>třednědobý plán rozvoje sociálních služeb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138989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256184"/>
          </a:xfrm>
        </p:spPr>
        <p:txBody>
          <a:bodyPr>
            <a:normAutofit/>
          </a:bodyPr>
          <a:lstStyle/>
          <a:p>
            <a:r>
              <a:rPr lang="cs-CZ" dirty="0"/>
              <a:t>PLATFORMA PRO KOMUNITNÍ PRÁCI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                                            8/2021</a:t>
            </a:r>
          </a:p>
          <a:p>
            <a:pPr marL="0" indent="0">
              <a:buNone/>
            </a:pPr>
            <a:r>
              <a:rPr lang="cs-CZ" dirty="0" smtClean="0"/>
              <a:t>          Agentura pro sociální začleňování MMR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321345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256184"/>
          </a:xfrm>
        </p:spPr>
        <p:txBody>
          <a:bodyPr>
            <a:normAutofit/>
          </a:bodyPr>
          <a:lstStyle/>
          <a:p>
            <a:r>
              <a:rPr lang="cs-CZ" dirty="0"/>
              <a:t>PLATFORMA PRO KOMUNITNÍ PRÁCI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                                            8/2021</a:t>
            </a:r>
          </a:p>
          <a:p>
            <a:pPr marL="0" indent="0">
              <a:buNone/>
            </a:pPr>
            <a:r>
              <a:rPr lang="cs-CZ" dirty="0" smtClean="0"/>
              <a:t>          Agentura pro sociální začleňování </a:t>
            </a:r>
            <a:r>
              <a:rPr lang="cs-CZ" dirty="0" smtClean="0"/>
              <a:t>MMR</a:t>
            </a:r>
          </a:p>
          <a:p>
            <a:r>
              <a:rPr lang="cs-CZ" dirty="0" smtClean="0"/>
              <a:t>Jak postavit komunitní centrum na „zelené louce“?</a:t>
            </a:r>
          </a:p>
          <a:p>
            <a:r>
              <a:rPr lang="cs-CZ" dirty="0" smtClean="0"/>
              <a:t>Komunikační strategie</a:t>
            </a:r>
          </a:p>
          <a:p>
            <a:r>
              <a:rPr lang="cs-CZ" dirty="0" smtClean="0"/>
              <a:t>Komunitní práce jako služba, ne jako projekt</a:t>
            </a:r>
          </a:p>
          <a:p>
            <a:r>
              <a:rPr lang="cs-CZ" dirty="0" smtClean="0"/>
              <a:t> (procesy a výstupy)</a:t>
            </a:r>
          </a:p>
          <a:p>
            <a:r>
              <a:rPr lang="cs-CZ" dirty="0" smtClean="0"/>
              <a:t>Udržitelnost komunitního centra</a:t>
            </a:r>
          </a:p>
          <a:p>
            <a:r>
              <a:rPr lang="cs-CZ" dirty="0" smtClean="0"/>
              <a:t>Vzdělávací potřeby komunitních pracovníků</a:t>
            </a:r>
          </a:p>
          <a:p>
            <a:r>
              <a:rPr lang="cs-CZ" dirty="0" smtClean="0"/>
              <a:t>Role komunitního pracovníka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321345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setkání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 zahájit komunitní práci na „zelené louce?“</a:t>
            </a:r>
          </a:p>
          <a:p>
            <a:r>
              <a:rPr lang="cs-CZ" dirty="0" smtClean="0"/>
              <a:t>Jak vybrat lokalitu?</a:t>
            </a:r>
          </a:p>
          <a:p>
            <a:r>
              <a:rPr lang="cs-CZ" dirty="0" smtClean="0"/>
              <a:t>Jak vstoupit?</a:t>
            </a:r>
          </a:p>
          <a:p>
            <a:r>
              <a:rPr lang="cs-CZ" dirty="0" smtClean="0"/>
              <a:t>Jak chápat komunitu?</a:t>
            </a:r>
          </a:p>
          <a:p>
            <a:r>
              <a:rPr lang="cs-CZ" dirty="0" smtClean="0"/>
              <a:t>Spolupráce s MÚ, NZO</a:t>
            </a:r>
          </a:p>
          <a:p>
            <a:r>
              <a:rPr lang="cs-CZ" dirty="0" smtClean="0"/>
              <a:t>Jak je definovaná potřeba komunity</a:t>
            </a:r>
            <a:r>
              <a:rPr lang="cs-CZ" dirty="0" smtClean="0"/>
              <a:t>?</a:t>
            </a:r>
          </a:p>
          <a:p>
            <a:r>
              <a:rPr lang="cs-CZ" dirty="0" smtClean="0"/>
              <a:t>Jak komunita vnímá problém?</a:t>
            </a:r>
            <a:endParaRPr lang="cs-CZ" dirty="0" smtClean="0"/>
          </a:p>
          <a:p>
            <a:r>
              <a:rPr lang="cs-CZ" dirty="0" smtClean="0"/>
              <a:t>Rozdíl mezi sociální a komunitní prací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468678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/>
              <a:t>KOMUNITA</a:t>
            </a:r>
            <a:br>
              <a:rPr lang="cs-CZ" dirty="0"/>
            </a:br>
            <a:r>
              <a:rPr lang="cs-CZ" sz="2700" dirty="0"/>
              <a:t>předmět zájmu sociální práce</a:t>
            </a:r>
          </a:p>
        </p:txBody>
      </p:sp>
      <p:pic>
        <p:nvPicPr>
          <p:cNvPr id="2050" name="Picture 2" descr="C:\Users\Uživatel\Pictures\vyloučená lokalita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780928"/>
            <a:ext cx="4320480" cy="2736304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1547664" y="2060848"/>
            <a:ext cx="612068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700" dirty="0"/>
              <a:t>kombinace prvků sociálního vyloučení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VYLOUČENÍ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znevýhodnění jedince, či skupiny v možnostech </a:t>
            </a:r>
          </a:p>
          <a:p>
            <a:pPr>
              <a:buNone/>
            </a:pPr>
            <a:r>
              <a:rPr lang="cs-CZ" dirty="0"/>
              <a:t>zapojení do: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sociálních</a:t>
            </a:r>
          </a:p>
          <a:p>
            <a:endParaRPr lang="cs-CZ" dirty="0"/>
          </a:p>
          <a:p>
            <a:r>
              <a:rPr lang="cs-CZ" dirty="0"/>
              <a:t>ekonomických</a:t>
            </a:r>
          </a:p>
          <a:p>
            <a:endParaRPr lang="cs-CZ" dirty="0"/>
          </a:p>
          <a:p>
            <a:r>
              <a:rPr lang="cs-CZ" dirty="0"/>
              <a:t>politických  aktivit majoritní společnosti</a:t>
            </a:r>
          </a:p>
        </p:txBody>
      </p:sp>
    </p:spTree>
    <p:extLst>
      <p:ext uri="{BB962C8B-B14F-4D97-AF65-F5344CB8AC3E}">
        <p14:creationId xmlns:p14="http://schemas.microsoft.com/office/powerpoint/2010/main" val="2674272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SEMINÁRNÍ PRÁCE/PREZENTACE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/>
              <a:t>                                 </a:t>
            </a:r>
            <a:r>
              <a:rPr lang="cs-CZ" dirty="0" smtClean="0"/>
              <a:t>   </a:t>
            </a:r>
            <a:r>
              <a:rPr lang="cs-CZ" dirty="0"/>
              <a:t>zadání a varianty</a:t>
            </a:r>
          </a:p>
          <a:p>
            <a:pPr>
              <a:buNone/>
            </a:pPr>
            <a:r>
              <a:rPr lang="cs-CZ" dirty="0"/>
              <a:t>1/ v rámci výuky – prezentace </a:t>
            </a:r>
            <a:r>
              <a:rPr lang="cs-CZ" dirty="0" smtClean="0"/>
              <a:t>27.4</a:t>
            </a:r>
            <a:r>
              <a:rPr lang="cs-CZ" dirty="0"/>
              <a:t>. (dvojice - čtveřice)</a:t>
            </a:r>
          </a:p>
          <a:p>
            <a:pPr>
              <a:buNone/>
            </a:pPr>
            <a:r>
              <a:rPr lang="cs-CZ" dirty="0"/>
              <a:t>     základní profil komunity (spádové oblasti</a:t>
            </a:r>
            <a:r>
              <a:rPr lang="cs-CZ" dirty="0" smtClean="0"/>
              <a:t>) –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  </a:t>
            </a:r>
            <a:r>
              <a:rPr lang="cs-CZ" dirty="0" smtClean="0">
                <a:solidFill>
                  <a:srgbClr val="FF0000"/>
                </a:solidFill>
              </a:rPr>
              <a:t>AKTUÁLNÍ SITUACE – UKRAJINA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</a:t>
            </a:r>
            <a:r>
              <a:rPr lang="cs-CZ" dirty="0"/>
              <a:t>s pomocí</a:t>
            </a:r>
          </a:p>
          <a:p>
            <a:pPr>
              <a:buNone/>
            </a:pPr>
            <a:r>
              <a:rPr lang="cs-CZ" dirty="0"/>
              <a:t>     vybraných indikátorů, návrh řešení problému</a:t>
            </a:r>
          </a:p>
          <a:p>
            <a:pPr>
              <a:buNone/>
            </a:pPr>
            <a:r>
              <a:rPr lang="cs-CZ" dirty="0"/>
              <a:t>2/ volitelná práce – do konce semestru</a:t>
            </a:r>
          </a:p>
          <a:p>
            <a:pPr>
              <a:buNone/>
            </a:pPr>
            <a:r>
              <a:rPr lang="cs-CZ" dirty="0"/>
              <a:t>      (2 </a:t>
            </a:r>
            <a:r>
              <a:rPr lang="cs-CZ" dirty="0" smtClean="0"/>
              <a:t>kredity)</a:t>
            </a:r>
            <a:endParaRPr lang="cs-CZ" dirty="0"/>
          </a:p>
          <a:p>
            <a:pPr>
              <a:buNone/>
            </a:pPr>
            <a:r>
              <a:rPr lang="cs-CZ" dirty="0"/>
              <a:t>    četba a zpracování textu</a:t>
            </a:r>
          </a:p>
          <a:p>
            <a:pPr>
              <a:buNone/>
            </a:pPr>
            <a:r>
              <a:rPr lang="cs-CZ" dirty="0"/>
              <a:t>    možná spolupráce (dvojice)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86335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možné FAKTORY SOCIÁLNÍHO VYLOUČENÍ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         </a:t>
            </a:r>
            <a:r>
              <a:rPr lang="cs-CZ" sz="8000" dirty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124526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možné FAKTORY SOCIÁLNÍHO VYLOUČENÍ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32232" y="1556792"/>
            <a:ext cx="8503920" cy="5072608"/>
          </a:xfrm>
        </p:spPr>
        <p:txBody>
          <a:bodyPr>
            <a:normAutofit/>
          </a:bodyPr>
          <a:lstStyle/>
          <a:p>
            <a:r>
              <a:rPr lang="cs-CZ" dirty="0" smtClean="0"/>
              <a:t>uprchlictví</a:t>
            </a:r>
          </a:p>
          <a:p>
            <a:r>
              <a:rPr lang="cs-CZ" dirty="0" smtClean="0"/>
              <a:t>etnická/národnostní minorita</a:t>
            </a:r>
          </a:p>
          <a:p>
            <a:r>
              <a:rPr lang="cs-CZ" dirty="0" smtClean="0"/>
              <a:t>chudoba</a:t>
            </a:r>
            <a:endParaRPr lang="cs-CZ" dirty="0"/>
          </a:p>
          <a:p>
            <a:r>
              <a:rPr lang="cs-CZ" dirty="0"/>
              <a:t>pohlaví</a:t>
            </a:r>
          </a:p>
          <a:p>
            <a:r>
              <a:rPr lang="cs-CZ" dirty="0" smtClean="0"/>
              <a:t>onemocnění</a:t>
            </a:r>
            <a:endParaRPr lang="cs-CZ" dirty="0"/>
          </a:p>
          <a:p>
            <a:r>
              <a:rPr lang="cs-CZ" dirty="0"/>
              <a:t>v</a:t>
            </a:r>
            <a:r>
              <a:rPr lang="cs-CZ" dirty="0" smtClean="0"/>
              <a:t>ěk</a:t>
            </a:r>
          </a:p>
          <a:p>
            <a:r>
              <a:rPr lang="cs-CZ" dirty="0" smtClean="0"/>
              <a:t>dlouhodobá </a:t>
            </a:r>
            <a:r>
              <a:rPr lang="cs-CZ" dirty="0"/>
              <a:t>nezaměstnanost</a:t>
            </a:r>
          </a:p>
          <a:p>
            <a:r>
              <a:rPr lang="cs-CZ" dirty="0"/>
              <a:t>osamělost příslušníků středních vrstev</a:t>
            </a:r>
          </a:p>
          <a:p>
            <a:r>
              <a:rPr lang="cs-CZ" dirty="0" smtClean="0"/>
              <a:t>vzdělání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124955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PROJEVY SOCIÁLNÍHO VYLOUČENÍ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stigma</a:t>
            </a:r>
            <a:endParaRPr lang="cs-CZ" dirty="0"/>
          </a:p>
          <a:p>
            <a:r>
              <a:rPr lang="cs-CZ" dirty="0"/>
              <a:t>nízká vzdělanost</a:t>
            </a:r>
          </a:p>
          <a:p>
            <a:r>
              <a:rPr lang="cs-CZ" dirty="0"/>
              <a:t>ztížený přístup k legálním formám výdělku</a:t>
            </a:r>
          </a:p>
          <a:p>
            <a:r>
              <a:rPr lang="cs-CZ" dirty="0"/>
              <a:t>závislost na sociálních dávkách</a:t>
            </a:r>
          </a:p>
          <a:p>
            <a:r>
              <a:rPr lang="cs-CZ" dirty="0"/>
              <a:t>rizikový životní styl (hygiena, rychlé půjčky)     </a:t>
            </a:r>
          </a:p>
          <a:p>
            <a:r>
              <a:rPr lang="cs-CZ" dirty="0"/>
              <a:t>dluhy, zástava majetku</a:t>
            </a:r>
          </a:p>
          <a:p>
            <a:r>
              <a:rPr lang="cs-CZ" dirty="0"/>
              <a:t>rizikové chování</a:t>
            </a:r>
          </a:p>
          <a:p>
            <a:r>
              <a:rPr lang="cs-CZ" dirty="0"/>
              <a:t>snížená </a:t>
            </a:r>
            <a:r>
              <a:rPr lang="cs-CZ" dirty="0" err="1"/>
              <a:t>socio</a:t>
            </a:r>
            <a:r>
              <a:rPr lang="cs-CZ" dirty="0"/>
              <a:t>-kulturní kompetence, finanční (ne)gramotnost</a:t>
            </a:r>
          </a:p>
        </p:txBody>
      </p:sp>
    </p:spTree>
    <p:extLst>
      <p:ext uri="{BB962C8B-B14F-4D97-AF65-F5344CB8AC3E}">
        <p14:creationId xmlns:p14="http://schemas.microsoft.com/office/powerpoint/2010/main" val="18969857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KOMUNITNÍ PRÁCE</a:t>
            </a:r>
            <a:br>
              <a:rPr lang="cs-CZ" dirty="0"/>
            </a:br>
            <a:r>
              <a:rPr lang="cs-CZ" sz="2700" dirty="0"/>
              <a:t>metoda sociální práce</a:t>
            </a:r>
          </a:p>
        </p:txBody>
      </p:sp>
      <p:pic>
        <p:nvPicPr>
          <p:cNvPr id="3075" name="Picture 3" descr="C:\Users\Uživatel\Pictures\mapa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772816"/>
            <a:ext cx="4680520" cy="3240359"/>
          </a:xfrm>
          <a:prstGeom prst="rect">
            <a:avLst/>
          </a:prstGeom>
          <a:noFill/>
        </p:spPr>
      </p:pic>
      <p:sp>
        <p:nvSpPr>
          <p:cNvPr id="7" name="Obdélník 6"/>
          <p:cNvSpPr/>
          <p:nvPr/>
        </p:nvSpPr>
        <p:spPr>
          <a:xfrm>
            <a:off x="179512" y="5517232"/>
            <a:ext cx="87849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/>
              <a:t>http://www.</a:t>
            </a:r>
            <a:r>
              <a:rPr lang="cs-CZ" sz="1400" dirty="0" err="1"/>
              <a:t>irop.mmr.cz</a:t>
            </a:r>
            <a:r>
              <a:rPr lang="cs-CZ" sz="1400" dirty="0"/>
              <a:t>/IROP/media/SF/</a:t>
            </a:r>
            <a:r>
              <a:rPr lang="cs-CZ" sz="1400" dirty="0" err="1"/>
              <a:t>Microsites</a:t>
            </a:r>
            <a:r>
              <a:rPr lang="cs-CZ" sz="1400" dirty="0"/>
              <a:t>/IOP/%C5%</a:t>
            </a:r>
            <a:r>
              <a:rPr lang="cs-CZ" sz="1400" dirty="0" err="1"/>
              <a:t>BDadatel</a:t>
            </a:r>
            <a:r>
              <a:rPr lang="cs-CZ" sz="1400" dirty="0"/>
              <a:t>%C3%A9%20a%20p%C5%99%C3%</a:t>
            </a:r>
            <a:r>
              <a:rPr lang="cs-CZ" sz="1400" dirty="0" err="1"/>
              <a:t>ADjemci</a:t>
            </a:r>
            <a:r>
              <a:rPr lang="cs-CZ" sz="1400" dirty="0"/>
              <a:t>/Pro%20%C5%</a:t>
            </a:r>
            <a:r>
              <a:rPr lang="cs-CZ" sz="1400" dirty="0" err="1"/>
              <a:t>BEadatele</a:t>
            </a:r>
            <a:r>
              <a:rPr lang="cs-CZ" sz="1400" dirty="0"/>
              <a:t>/P%C5%99ehled%20oblast%C3%AD%20intervence/6.1/</a:t>
            </a:r>
            <a:r>
              <a:rPr lang="cs-CZ" sz="1400" dirty="0" err="1"/>
              <a:t>Analyza</a:t>
            </a:r>
            <a:r>
              <a:rPr lang="cs-CZ" sz="1400" dirty="0"/>
              <a:t>_</a:t>
            </a:r>
            <a:r>
              <a:rPr lang="cs-CZ" sz="1400" dirty="0" err="1"/>
              <a:t>socialne</a:t>
            </a:r>
            <a:r>
              <a:rPr lang="cs-CZ" sz="1400" dirty="0"/>
              <a:t>_</a:t>
            </a:r>
            <a:r>
              <a:rPr lang="cs-CZ" sz="1400" dirty="0" err="1"/>
              <a:t>vyloucenych</a:t>
            </a:r>
            <a:r>
              <a:rPr lang="cs-CZ" sz="1400" dirty="0"/>
              <a:t>_lokalit_v_</a:t>
            </a:r>
            <a:r>
              <a:rPr lang="cs-CZ" sz="1400" dirty="0" err="1"/>
              <a:t>CR.pdf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97445046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cs-CZ" dirty="0"/>
              <a:t>HISTORIE SOCIÁLNÍ PRÁCE</a:t>
            </a:r>
            <a:br>
              <a:rPr lang="cs-CZ" dirty="0"/>
            </a:br>
            <a:r>
              <a:rPr lang="cs-CZ" dirty="0"/>
              <a:t>přístupy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paternalismus - 2.½ 19 století</a:t>
            </a:r>
          </a:p>
          <a:p>
            <a:pPr>
              <a:buNone/>
            </a:pPr>
            <a:r>
              <a:rPr lang="cs-CZ" dirty="0"/>
              <a:t>    převažující postoj: poslušnost</a:t>
            </a:r>
          </a:p>
          <a:p>
            <a:r>
              <a:rPr lang="cs-CZ" dirty="0"/>
              <a:t>případová práce - 90. léta 20 století</a:t>
            </a:r>
          </a:p>
          <a:p>
            <a:pPr>
              <a:buNone/>
            </a:pPr>
            <a:r>
              <a:rPr lang="cs-CZ" dirty="0"/>
              <a:t>    převažující postoj: léčba/kompenzace v klientském, nebo uživatelském přístupu</a:t>
            </a:r>
          </a:p>
          <a:p>
            <a:r>
              <a:rPr lang="cs-CZ" dirty="0"/>
              <a:t>komunitní přístup  (moc/bezmoc, respekt/diskriminace, inkluze/sociální vyloučení)</a:t>
            </a:r>
          </a:p>
          <a:p>
            <a:pPr>
              <a:buNone/>
            </a:pPr>
            <a:r>
              <a:rPr lang="cs-CZ" dirty="0"/>
              <a:t>    převažující postoj: vyjednávání, posílení, rozšíření kapacit, </a:t>
            </a:r>
            <a:r>
              <a:rPr lang="cs-CZ" dirty="0" smtClean="0"/>
              <a:t>zplnomocnění, participace</a:t>
            </a:r>
            <a:endParaRPr lang="cs-CZ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SKUPINOVÁ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628800"/>
            <a:ext cx="8503920" cy="447024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/>
              <a:t>    Orientace na řešení problémů jednotlivce prostřednictvím skupiny jako nástroje za účasti profesionálů.</a:t>
            </a:r>
          </a:p>
          <a:p>
            <a:pPr>
              <a:buNone/>
            </a:pPr>
            <a:r>
              <a:rPr lang="cs-CZ" dirty="0"/>
              <a:t>   Pomoc při získávání způsobilosti členů skupiny k řešení problémů.</a:t>
            </a:r>
          </a:p>
          <a:p>
            <a:pPr>
              <a:buNone/>
            </a:pPr>
            <a:r>
              <a:rPr lang="cs-CZ" dirty="0"/>
              <a:t>   Tradice: GB a USA: náboženská a svépomocná hnutí,            </a:t>
            </a:r>
          </a:p>
          <a:p>
            <a:pPr>
              <a:buNone/>
            </a:pPr>
            <a:r>
              <a:rPr lang="cs-CZ" dirty="0"/>
              <a:t>                                        konec 19. stol. industrializace a </a:t>
            </a:r>
          </a:p>
          <a:p>
            <a:pPr>
              <a:buNone/>
            </a:pPr>
            <a:r>
              <a:rPr lang="cs-CZ" dirty="0"/>
              <a:t>                                                                   přistěhovalectví</a:t>
            </a:r>
          </a:p>
          <a:p>
            <a:pPr>
              <a:buNone/>
            </a:pPr>
            <a:r>
              <a:rPr lang="cs-CZ" dirty="0"/>
              <a:t>                             Jane </a:t>
            </a:r>
            <a:r>
              <a:rPr lang="cs-CZ" dirty="0" err="1"/>
              <a:t>Addamsová</a:t>
            </a:r>
            <a:r>
              <a:rPr lang="cs-CZ" dirty="0"/>
              <a:t> </a:t>
            </a:r>
            <a:r>
              <a:rPr lang="cs-CZ" dirty="0" err="1"/>
              <a:t>Neighborhood</a:t>
            </a:r>
            <a:r>
              <a:rPr lang="cs-CZ" dirty="0"/>
              <a:t> </a:t>
            </a:r>
            <a:r>
              <a:rPr lang="cs-CZ" dirty="0" err="1"/>
              <a:t>Guide</a:t>
            </a:r>
            <a:r>
              <a:rPr lang="cs-CZ" dirty="0"/>
              <a:t> (NY) </a:t>
            </a:r>
          </a:p>
          <a:p>
            <a:pPr>
              <a:buNone/>
            </a:pPr>
            <a:r>
              <a:rPr lang="cs-CZ" dirty="0"/>
              <a:t>                                                           </a:t>
            </a:r>
            <a:r>
              <a:rPr lang="cs-CZ" dirty="0" err="1"/>
              <a:t>Hull</a:t>
            </a:r>
            <a:r>
              <a:rPr lang="cs-CZ" dirty="0"/>
              <a:t> House (Chicago)</a:t>
            </a:r>
          </a:p>
          <a:p>
            <a:pPr>
              <a:buNone/>
            </a:pPr>
            <a:r>
              <a:rPr lang="cs-CZ" dirty="0"/>
              <a:t>                    GB: YMCA, YWCA, </a:t>
            </a:r>
            <a:r>
              <a:rPr lang="cs-CZ" dirty="0" err="1"/>
              <a:t>George</a:t>
            </a:r>
            <a:r>
              <a:rPr lang="cs-CZ" dirty="0"/>
              <a:t> </a:t>
            </a:r>
            <a:r>
              <a:rPr lang="cs-CZ" dirty="0" err="1"/>
              <a:t>Williams</a:t>
            </a:r>
            <a:r>
              <a:rPr lang="cs-CZ" dirty="0"/>
              <a:t>, 1844</a:t>
            </a:r>
          </a:p>
          <a:p>
            <a:pPr>
              <a:buNone/>
            </a:pPr>
            <a:r>
              <a:rPr lang="cs-CZ" dirty="0"/>
              <a:t>                             Samuel </a:t>
            </a:r>
            <a:r>
              <a:rPr lang="cs-CZ" dirty="0" err="1"/>
              <a:t>Barnett</a:t>
            </a:r>
            <a:r>
              <a:rPr lang="cs-CZ" dirty="0"/>
              <a:t>: </a:t>
            </a:r>
            <a:r>
              <a:rPr lang="cs-CZ" dirty="0" err="1"/>
              <a:t>Toynbee</a:t>
            </a:r>
            <a:r>
              <a:rPr lang="cs-CZ" dirty="0"/>
              <a:t> </a:t>
            </a:r>
            <a:r>
              <a:rPr lang="cs-CZ" dirty="0" err="1"/>
              <a:t>Hall</a:t>
            </a:r>
            <a:r>
              <a:rPr lang="cs-CZ" dirty="0"/>
              <a:t> 1884</a:t>
            </a:r>
          </a:p>
          <a:p>
            <a:pPr>
              <a:buNone/>
            </a:pPr>
            <a:r>
              <a:rPr lang="cs-CZ" dirty="0"/>
              <a:t>                    ČR: Česká lékařská společnost, psychoterapie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/>
              <a:t>KOMUNITNÍ PRÁCE</a:t>
            </a:r>
            <a:br>
              <a:rPr lang="cs-CZ" dirty="0"/>
            </a:br>
            <a:r>
              <a:rPr lang="cs-CZ" sz="2700" dirty="0"/>
              <a:t>historický vývoj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700808"/>
            <a:ext cx="8784976" cy="468052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dirty="0"/>
              <a:t>                                            sociální práce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                                           případová práce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                                            koncentrace</a:t>
            </a:r>
          </a:p>
          <a:p>
            <a:pPr>
              <a:buNone/>
            </a:pPr>
            <a:r>
              <a:rPr lang="cs-CZ" dirty="0"/>
              <a:t>           na skupinu nejohroženější sociálním vyloučením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pPr>
              <a:buNone/>
            </a:pPr>
            <a:r>
              <a:rPr lang="cs-CZ" dirty="0"/>
              <a:t>                                                                     </a:t>
            </a:r>
            <a:r>
              <a:rPr lang="cs-CZ" sz="2000" dirty="0"/>
              <a:t>první KC 1884 </a:t>
            </a:r>
            <a:r>
              <a:rPr lang="cs-CZ" sz="2000" dirty="0" err="1"/>
              <a:t>Toynbee</a:t>
            </a:r>
            <a:r>
              <a:rPr lang="cs-CZ" sz="2000" dirty="0"/>
              <a:t> </a:t>
            </a:r>
            <a:r>
              <a:rPr lang="cs-CZ" sz="2000" dirty="0" err="1"/>
              <a:t>Hall</a:t>
            </a:r>
            <a:endParaRPr lang="cs-CZ" sz="2000" dirty="0"/>
          </a:p>
          <a:p>
            <a:pPr>
              <a:buNone/>
            </a:pPr>
            <a:r>
              <a:rPr lang="cs-CZ" sz="2000" dirty="0"/>
              <a:t>                                                                                             Samuel Augustu </a:t>
            </a:r>
            <a:r>
              <a:rPr lang="cs-CZ" sz="2000" dirty="0" err="1"/>
              <a:t>Barnett</a:t>
            </a:r>
            <a:endParaRPr lang="cs-CZ" sz="2000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/>
              <a:t>KOMUNITNÍ PRÁCE</a:t>
            </a:r>
            <a:br>
              <a:rPr lang="cs-CZ" dirty="0"/>
            </a:br>
            <a:r>
              <a:rPr lang="cs-CZ" sz="2700" dirty="0"/>
              <a:t>historický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reakce na potřeby</a:t>
            </a:r>
          </a:p>
          <a:p>
            <a:endParaRPr lang="cs-CZ" dirty="0"/>
          </a:p>
          <a:p>
            <a:r>
              <a:rPr lang="cs-CZ" dirty="0"/>
              <a:t>organizace skupiny</a:t>
            </a:r>
          </a:p>
          <a:p>
            <a:endParaRPr lang="cs-CZ" dirty="0"/>
          </a:p>
          <a:p>
            <a:r>
              <a:rPr lang="cs-CZ" dirty="0"/>
              <a:t>formulace zájmů</a:t>
            </a:r>
          </a:p>
          <a:p>
            <a:endParaRPr lang="cs-CZ" dirty="0"/>
          </a:p>
          <a:p>
            <a:r>
              <a:rPr lang="cs-CZ" dirty="0"/>
              <a:t>iniciace vzniku komunitních center</a:t>
            </a:r>
          </a:p>
          <a:p>
            <a:endParaRPr lang="cs-CZ" dirty="0"/>
          </a:p>
          <a:p>
            <a:r>
              <a:rPr lang="cs-CZ" dirty="0"/>
              <a:t>vznik nových služeb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122622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ROLE KOMUNITY V SYSTÉMU ZDRAVOTNÍ a SOCIÁLNÍ PÉČE - principy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mobilita a propojenost služeb</a:t>
            </a:r>
          </a:p>
          <a:p>
            <a:endParaRPr lang="cs-CZ" dirty="0"/>
          </a:p>
          <a:p>
            <a:r>
              <a:rPr lang="cs-CZ" dirty="0"/>
              <a:t>péče ve vlastním prostředí</a:t>
            </a:r>
          </a:p>
          <a:p>
            <a:endParaRPr lang="cs-CZ" dirty="0"/>
          </a:p>
          <a:p>
            <a:r>
              <a:rPr lang="cs-CZ" dirty="0"/>
              <a:t>orientace na individuální potřeby lidí</a:t>
            </a:r>
          </a:p>
          <a:p>
            <a:endParaRPr lang="cs-CZ" dirty="0"/>
          </a:p>
          <a:p>
            <a:r>
              <a:rPr lang="cs-CZ" dirty="0"/>
              <a:t>důraz na respektování důstojnosti a práv lidí</a:t>
            </a:r>
          </a:p>
        </p:txBody>
      </p:sp>
    </p:spTree>
    <p:extLst>
      <p:ext uri="{BB962C8B-B14F-4D97-AF65-F5344CB8AC3E}">
        <p14:creationId xmlns:p14="http://schemas.microsoft.com/office/powerpoint/2010/main" val="79335323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0804" y="346884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/>
              <a:t>KOMUNITNÍ PRÁCE</a:t>
            </a:r>
            <a:br>
              <a:rPr lang="cs-CZ" dirty="0"/>
            </a:br>
            <a:r>
              <a:rPr lang="cs-CZ" sz="2200" dirty="0"/>
              <a:t>(virtuální?) </a:t>
            </a:r>
            <a:r>
              <a:rPr lang="cs-CZ" sz="2700" dirty="0"/>
              <a:t>komunitní centra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                           </a:t>
            </a:r>
          </a:p>
          <a:p>
            <a:pPr>
              <a:buNone/>
            </a:pPr>
            <a:r>
              <a:rPr lang="cs-CZ" dirty="0"/>
              <a:t>                         MOST k existujícím službám</a:t>
            </a:r>
          </a:p>
        </p:txBody>
      </p:sp>
      <p:pic>
        <p:nvPicPr>
          <p:cNvPr id="1026" name="Picture 2" descr="C:\Users\Uživatel\Pictures\Mos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636912"/>
            <a:ext cx="4536504" cy="29311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  </a:t>
            </a:r>
          </a:p>
          <a:p>
            <a:pPr>
              <a:buNone/>
            </a:pPr>
            <a:r>
              <a:rPr lang="cs-CZ" dirty="0"/>
              <a:t>      vytvořit základní profil komunity (spádové oblasti)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                                            JAK?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                    s pomocí vybraných indikátorů</a:t>
            </a:r>
          </a:p>
        </p:txBody>
      </p:sp>
    </p:spTree>
    <p:extLst>
      <p:ext uri="{BB962C8B-B14F-4D97-AF65-F5344CB8AC3E}">
        <p14:creationId xmlns:p14="http://schemas.microsoft.com/office/powerpoint/2010/main" val="113325391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        SOCIÁLNÍ PRÁCE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/>
              <a:t>       KOMUNITNÍ PRÁCE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/>
              <a:t>pevné zadání</a:t>
            </a:r>
          </a:p>
          <a:p>
            <a:endParaRPr lang="cs-CZ" dirty="0"/>
          </a:p>
          <a:p>
            <a:r>
              <a:rPr lang="cs-CZ" dirty="0"/>
              <a:t>očekávaný výsledek</a:t>
            </a:r>
          </a:p>
          <a:p>
            <a:endParaRPr lang="cs-CZ" dirty="0"/>
          </a:p>
          <a:p>
            <a:r>
              <a:rPr lang="cs-CZ" dirty="0"/>
              <a:t>jasná představa o cílovém výsledku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              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                Řešení problému v komunitě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KOMUNITNÍ PRÁCE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KOMUNITNÍ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/>
              <a:t>                                       základní cíle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                     zplnomocnění (</a:t>
            </a:r>
            <a:r>
              <a:rPr lang="cs-CZ" dirty="0" err="1"/>
              <a:t>enpowerment</a:t>
            </a:r>
            <a:r>
              <a:rPr lang="cs-CZ" dirty="0"/>
              <a:t>)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kontrola nad životními podmínkami</a:t>
            </a:r>
          </a:p>
          <a:p>
            <a:r>
              <a:rPr lang="cs-CZ" dirty="0"/>
              <a:t>zvýšení schopnosti lidí </a:t>
            </a:r>
          </a:p>
          <a:p>
            <a:pPr>
              <a:buNone/>
            </a:pPr>
            <a:r>
              <a:rPr lang="cs-CZ" dirty="0"/>
              <a:t>    budování kapacity: realizace záměrů</a:t>
            </a:r>
          </a:p>
          <a:p>
            <a:pPr>
              <a:buNone/>
            </a:pPr>
            <a:r>
              <a:rPr lang="cs-CZ" dirty="0"/>
              <a:t>                                        použití myšlenek</a:t>
            </a:r>
          </a:p>
          <a:p>
            <a:pPr>
              <a:buNone/>
            </a:pPr>
            <a:r>
              <a:rPr lang="cs-CZ" dirty="0"/>
              <a:t>                                        sebevědomí a sebedůvěra</a:t>
            </a:r>
          </a:p>
          <a:p>
            <a:pPr>
              <a:buNone/>
            </a:pPr>
            <a:r>
              <a:rPr lang="cs-CZ" dirty="0"/>
              <a:t>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66839727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KOMUNITNÍ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                                    základní princip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 moc (kapacita) společenství daleko převyšuje</a:t>
            </a:r>
          </a:p>
          <a:p>
            <a:pPr>
              <a:buNone/>
            </a:pPr>
            <a:r>
              <a:rPr lang="cs-CZ" sz="2000" dirty="0"/>
              <a:t>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moc (kapacitu ) jednotlivce</a:t>
            </a:r>
          </a:p>
        </p:txBody>
      </p:sp>
    </p:spTree>
    <p:extLst>
      <p:ext uri="{BB962C8B-B14F-4D97-AF65-F5344CB8AC3E}">
        <p14:creationId xmlns:p14="http://schemas.microsoft.com/office/powerpoint/2010/main" val="192892448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  BUDOVÁNÍ </a:t>
            </a:r>
            <a:r>
              <a:rPr lang="cs-CZ" dirty="0"/>
              <a:t>KAPACIT</a:t>
            </a:r>
            <a:br>
              <a:rPr lang="cs-CZ" dirty="0"/>
            </a:br>
            <a:r>
              <a:rPr lang="cs-CZ" dirty="0" smtClean="0"/>
              <a:t>  (</a:t>
            </a:r>
            <a:r>
              <a:rPr lang="cs-CZ" dirty="0" err="1"/>
              <a:t>capacity</a:t>
            </a:r>
            <a:r>
              <a:rPr lang="cs-CZ" dirty="0"/>
              <a:t> </a:t>
            </a:r>
            <a:r>
              <a:rPr lang="cs-CZ" dirty="0" err="1"/>
              <a:t>building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444124"/>
            <a:ext cx="8991772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                        </a:t>
            </a:r>
          </a:p>
          <a:p>
            <a:pPr marL="0" indent="0">
              <a:buNone/>
            </a:pPr>
            <a:r>
              <a:rPr lang="cs-CZ" dirty="0"/>
              <a:t>                       </a:t>
            </a:r>
            <a:r>
              <a:rPr lang="cs-CZ" dirty="0" smtClean="0"/>
              <a:t>manažerské </a:t>
            </a:r>
            <a:r>
              <a:rPr lang="cs-CZ" dirty="0"/>
              <a:t>přístupy v sociální práci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i</a:t>
            </a:r>
            <a:r>
              <a:rPr lang="cs-CZ" dirty="0" smtClean="0"/>
              <a:t>ndividuální </a:t>
            </a:r>
            <a:r>
              <a:rPr lang="cs-CZ" dirty="0"/>
              <a:t>zvýšení kapacit  X  zvýšení kapacit komunity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</a:t>
            </a:r>
            <a:r>
              <a:rPr lang="cs-CZ" dirty="0" smtClean="0"/>
              <a:t>individuální               </a:t>
            </a:r>
            <a:r>
              <a:rPr lang="cs-CZ" dirty="0"/>
              <a:t>X              kolektivní</a:t>
            </a:r>
          </a:p>
          <a:p>
            <a:pPr marL="0" indent="0">
              <a:buNone/>
            </a:pPr>
            <a:r>
              <a:rPr lang="cs-CZ" dirty="0"/>
              <a:t>                                                 ZMĚNY</a:t>
            </a:r>
          </a:p>
        </p:txBody>
      </p:sp>
    </p:spTree>
    <p:extLst>
      <p:ext uri="{BB962C8B-B14F-4D97-AF65-F5344CB8AC3E}">
        <p14:creationId xmlns:p14="http://schemas.microsoft.com/office/powerpoint/2010/main" val="94434304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KOMUNITNÍ PRÁCE</a:t>
            </a:r>
            <a:br>
              <a:rPr lang="cs-CZ" dirty="0"/>
            </a:br>
            <a:r>
              <a:rPr lang="cs-CZ" dirty="0"/>
              <a:t>moc realizovat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916832"/>
            <a:ext cx="8503920" cy="4182216"/>
          </a:xfrm>
        </p:spPr>
        <p:txBody>
          <a:bodyPr/>
          <a:lstStyle/>
          <a:p>
            <a:r>
              <a:rPr lang="cs-CZ" dirty="0"/>
              <a:t>moc sebeovládání a sebe-organizování</a:t>
            </a:r>
          </a:p>
          <a:p>
            <a:pPr>
              <a:buNone/>
            </a:pPr>
            <a:r>
              <a:rPr lang="cs-CZ" dirty="0"/>
              <a:t>   (soulad myšlení, řeči a jednání, vyjednávání)</a:t>
            </a:r>
          </a:p>
          <a:p>
            <a:r>
              <a:rPr lang="cs-CZ" dirty="0"/>
              <a:t>moc ve skupině (schopnost vést dialog)</a:t>
            </a:r>
          </a:p>
          <a:p>
            <a:r>
              <a:rPr lang="cs-CZ" dirty="0"/>
              <a:t>moc ve vztahu k úřadům a institucím</a:t>
            </a:r>
          </a:p>
          <a:p>
            <a:pPr>
              <a:buNone/>
            </a:pPr>
            <a:r>
              <a:rPr lang="cs-CZ" dirty="0"/>
              <a:t>   (znalost principů práce úřadů etika, etiketa)</a:t>
            </a:r>
          </a:p>
          <a:p>
            <a:r>
              <a:rPr lang="cs-CZ" dirty="0"/>
              <a:t> moc v rámci kraje</a:t>
            </a:r>
          </a:p>
          <a:p>
            <a:pPr>
              <a:buNone/>
            </a:pPr>
            <a:r>
              <a:rPr lang="cs-CZ" dirty="0"/>
              <a:t>    (financování)</a:t>
            </a:r>
          </a:p>
          <a:p>
            <a:r>
              <a:rPr lang="cs-CZ" dirty="0"/>
              <a:t>moc v rámci občanské společnosti („PR“)</a:t>
            </a:r>
          </a:p>
        </p:txBody>
      </p:sp>
    </p:spTree>
    <p:extLst>
      <p:ext uri="{BB962C8B-B14F-4D97-AF65-F5344CB8AC3E}">
        <p14:creationId xmlns:p14="http://schemas.microsoft.com/office/powerpoint/2010/main" val="110523832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„KOMUNITNÍ TÉMA“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700808"/>
            <a:ext cx="8503920" cy="439824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3200" dirty="0"/>
              <a:t>   </a:t>
            </a:r>
          </a:p>
          <a:p>
            <a:pPr>
              <a:buNone/>
            </a:pPr>
            <a:r>
              <a:rPr lang="cs-CZ" sz="3200" dirty="0"/>
              <a:t>   Abychom mohli něco </a:t>
            </a:r>
            <a:r>
              <a:rPr lang="cs-CZ" sz="3200" b="1" dirty="0"/>
              <a:t>zlepšit</a:t>
            </a:r>
            <a:r>
              <a:rPr lang="cs-CZ" sz="3200" dirty="0"/>
              <a:t>, musíme to </a:t>
            </a:r>
            <a:r>
              <a:rPr lang="cs-CZ" sz="3200" b="1" dirty="0"/>
              <a:t>změnit</a:t>
            </a:r>
            <a:r>
              <a:rPr lang="cs-CZ" sz="3200" dirty="0"/>
              <a:t>. Abychom mohli něco změnit, musíme tomu </a:t>
            </a:r>
            <a:r>
              <a:rPr lang="cs-CZ" sz="3200" b="1" dirty="0"/>
              <a:t>rozumět</a:t>
            </a:r>
            <a:r>
              <a:rPr lang="cs-CZ" sz="3200" dirty="0"/>
              <a:t>. Abychom mohli něčemu rozumět, musíme to </a:t>
            </a:r>
            <a:r>
              <a:rPr lang="cs-CZ" sz="3200" b="1" dirty="0"/>
              <a:t>měřit</a:t>
            </a:r>
            <a:r>
              <a:rPr lang="cs-CZ" dirty="0"/>
              <a:t>.“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                                                                         W.E. </a:t>
            </a:r>
            <a:r>
              <a:rPr lang="cs-CZ" dirty="0" err="1"/>
              <a:t>Deming</a:t>
            </a:r>
            <a:endParaRPr lang="cs-CZ" dirty="0"/>
          </a:p>
          <a:p>
            <a:pPr>
              <a:buNone/>
            </a:pPr>
            <a:r>
              <a:rPr lang="cs-CZ" sz="2000" dirty="0"/>
              <a:t>                                                                                                      (1900-1993)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749726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„KOMUNITNÍ TÉMA“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"/>
          </p:nvPr>
        </p:nvSpPr>
        <p:spPr>
          <a:xfrm>
            <a:off x="301752" y="1772816"/>
            <a:ext cx="8503920" cy="4326232"/>
          </a:xfrm>
        </p:spPr>
        <p:txBody>
          <a:bodyPr/>
          <a:lstStyle/>
          <a:p>
            <a:r>
              <a:rPr lang="cs-CZ" dirty="0"/>
              <a:t>silné emoce</a:t>
            </a:r>
          </a:p>
          <a:p>
            <a:r>
              <a:rPr lang="cs-CZ" dirty="0"/>
              <a:t>touha po změně</a:t>
            </a:r>
          </a:p>
          <a:p>
            <a:r>
              <a:rPr lang="cs-CZ" dirty="0"/>
              <a:t>potřeba vize</a:t>
            </a:r>
          </a:p>
          <a:p>
            <a:r>
              <a:rPr lang="cs-CZ" dirty="0"/>
              <a:t>potřeba úspěchu</a:t>
            </a:r>
          </a:p>
          <a:p>
            <a:r>
              <a:rPr lang="cs-CZ" dirty="0"/>
              <a:t>téma sjednocuje </a:t>
            </a:r>
            <a:r>
              <a:rPr lang="cs-CZ" dirty="0" smtClean="0"/>
              <a:t>skupinu</a:t>
            </a:r>
            <a:endParaRPr lang="cs-CZ" dirty="0"/>
          </a:p>
          <a:p>
            <a:r>
              <a:rPr lang="cs-CZ" dirty="0"/>
              <a:t>možnost participace</a:t>
            </a:r>
          </a:p>
          <a:p>
            <a:r>
              <a:rPr lang="cs-CZ" dirty="0"/>
              <a:t>transparentnost </a:t>
            </a:r>
          </a:p>
          <a:p>
            <a:r>
              <a:rPr lang="cs-CZ" dirty="0"/>
              <a:t>vůle se zapojit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328192"/>
          </a:xfrm>
        </p:spPr>
        <p:txBody>
          <a:bodyPr>
            <a:normAutofit fontScale="90000"/>
          </a:bodyPr>
          <a:lstStyle/>
          <a:p>
            <a:r>
              <a:rPr lang="cs-CZ" dirty="0"/>
              <a:t> PRINCIPY KOMUNITNÍ PRÁCE</a:t>
            </a:r>
            <a:br>
              <a:rPr lang="cs-CZ" dirty="0"/>
            </a:br>
            <a:r>
              <a:rPr lang="cs-CZ" dirty="0"/>
              <a:t>(transformace společnosti)</a:t>
            </a:r>
            <a:br>
              <a:rPr lang="cs-CZ" dirty="0"/>
            </a:b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vyvolání vědomí naléhavosti</a:t>
            </a:r>
          </a:p>
          <a:p>
            <a:r>
              <a:rPr lang="cs-CZ" dirty="0"/>
              <a:t>sestavení koalice schopné prosadit a realizovat změny</a:t>
            </a:r>
          </a:p>
          <a:p>
            <a:r>
              <a:rPr lang="cs-CZ" dirty="0"/>
              <a:t>vytvoření vize a strategie</a:t>
            </a:r>
          </a:p>
          <a:p>
            <a:r>
              <a:rPr lang="cs-CZ" dirty="0"/>
              <a:t>komunikace transformační vize</a:t>
            </a:r>
          </a:p>
          <a:p>
            <a:r>
              <a:rPr lang="cs-CZ" dirty="0"/>
              <a:t>delegování v širokém měřítku</a:t>
            </a:r>
          </a:p>
          <a:p>
            <a:r>
              <a:rPr lang="cs-CZ" dirty="0"/>
              <a:t>vytváření krátkodobých vítězství</a:t>
            </a:r>
          </a:p>
          <a:p>
            <a:r>
              <a:rPr lang="cs-CZ" dirty="0"/>
              <a:t>využití výsledků a podpora dalších změn</a:t>
            </a:r>
          </a:p>
          <a:p>
            <a:r>
              <a:rPr lang="cs-CZ" dirty="0"/>
              <a:t>zakotvení nových přístupů do „komunitní kultury“</a:t>
            </a:r>
          </a:p>
          <a:p>
            <a:pPr>
              <a:buNone/>
            </a:pPr>
            <a:r>
              <a:rPr lang="cs-CZ" sz="2000" dirty="0"/>
              <a:t>                                                                                                         John P. </a:t>
            </a:r>
            <a:r>
              <a:rPr lang="cs-CZ" sz="2000" dirty="0" err="1"/>
              <a:t>Kotter</a:t>
            </a:r>
            <a:endParaRPr lang="cs-CZ" sz="20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                 JAK  NE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/>
              <a:t>                 JAK  ANO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ŘÍDIT</a:t>
            </a:r>
          </a:p>
          <a:p>
            <a:endParaRPr lang="cs-CZ" dirty="0"/>
          </a:p>
          <a:p>
            <a:r>
              <a:rPr lang="cs-CZ" dirty="0"/>
              <a:t>RADIT</a:t>
            </a:r>
          </a:p>
          <a:p>
            <a:endParaRPr lang="cs-CZ" dirty="0"/>
          </a:p>
          <a:p>
            <a:r>
              <a:rPr lang="cs-CZ" dirty="0"/>
              <a:t>PŘIKAZOVAT</a:t>
            </a:r>
          </a:p>
          <a:p>
            <a:endParaRPr lang="cs-CZ" dirty="0"/>
          </a:p>
          <a:p>
            <a:r>
              <a:rPr lang="cs-CZ" dirty="0"/>
              <a:t>POUČOVAT</a:t>
            </a:r>
          </a:p>
          <a:p>
            <a:endParaRPr lang="cs-CZ" dirty="0"/>
          </a:p>
          <a:p>
            <a:r>
              <a:rPr lang="cs-CZ" dirty="0"/>
              <a:t>ORGANIZOVAT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4800600" y="2348880"/>
            <a:ext cx="4038600" cy="394469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KOORDINOVAT</a:t>
            </a:r>
          </a:p>
          <a:p>
            <a:r>
              <a:rPr lang="cs-CZ" dirty="0"/>
              <a:t>INFORMOVAT</a:t>
            </a:r>
          </a:p>
          <a:p>
            <a:r>
              <a:rPr lang="cs-CZ" dirty="0"/>
              <a:t>DOPORUČOVAT</a:t>
            </a:r>
          </a:p>
          <a:p>
            <a:r>
              <a:rPr lang="cs-CZ" dirty="0" smtClean="0"/>
              <a:t>PODNĚCOVAT</a:t>
            </a:r>
            <a:endParaRPr lang="cs-CZ" dirty="0"/>
          </a:p>
          <a:p>
            <a:r>
              <a:rPr lang="cs-CZ" dirty="0"/>
              <a:t>DÁVAT PŘÍKLAD</a:t>
            </a:r>
          </a:p>
          <a:p>
            <a:r>
              <a:rPr lang="cs-CZ" dirty="0"/>
              <a:t>NASLOUCHAT</a:t>
            </a:r>
          </a:p>
          <a:p>
            <a:r>
              <a:rPr lang="cs-CZ" dirty="0"/>
              <a:t>POMÁHAT REALIZOVAT NÁPADY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KOMUNITNÍHO PRACOVNÍKA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KOMUNITNÍ PRÁCE</a:t>
            </a:r>
            <a:br>
              <a:rPr lang="cs-CZ" dirty="0"/>
            </a:br>
            <a:r>
              <a:rPr lang="cs-CZ" dirty="0"/>
              <a:t>fáze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412776"/>
            <a:ext cx="8503920" cy="4686272"/>
          </a:xfrm>
        </p:spPr>
        <p:txBody>
          <a:bodyPr/>
          <a:lstStyle/>
          <a:p>
            <a:pPr>
              <a:buNone/>
            </a:pPr>
            <a:endParaRPr lang="cs-CZ" dirty="0"/>
          </a:p>
          <a:p>
            <a:r>
              <a:rPr lang="cs-CZ" dirty="0"/>
              <a:t>mapování</a:t>
            </a:r>
          </a:p>
          <a:p>
            <a:endParaRPr lang="cs-CZ" dirty="0"/>
          </a:p>
          <a:p>
            <a:r>
              <a:rPr lang="cs-CZ" dirty="0"/>
              <a:t>plánování</a:t>
            </a:r>
          </a:p>
          <a:p>
            <a:endParaRPr lang="cs-CZ" dirty="0"/>
          </a:p>
          <a:p>
            <a:r>
              <a:rPr lang="cs-CZ" dirty="0"/>
              <a:t>realizace</a:t>
            </a:r>
          </a:p>
          <a:p>
            <a:endParaRPr lang="cs-CZ" dirty="0"/>
          </a:p>
          <a:p>
            <a:r>
              <a:rPr lang="cs-CZ" dirty="0"/>
              <a:t>vyhodnocení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seminární práce/prezentace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484784"/>
            <a:ext cx="8503920" cy="4896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   </a:t>
            </a:r>
          </a:p>
          <a:p>
            <a:pPr marL="0" indent="0">
              <a:buNone/>
            </a:pPr>
            <a:r>
              <a:rPr lang="cs-CZ" dirty="0" smtClean="0"/>
              <a:t>charakteristika </a:t>
            </a:r>
            <a:r>
              <a:rPr lang="cs-CZ" dirty="0"/>
              <a:t>dané komunity a její popis z </a:t>
            </a:r>
            <a:r>
              <a:rPr lang="cs-CZ" dirty="0" smtClean="0"/>
              <a:t>pohled</a:t>
            </a:r>
          </a:p>
          <a:p>
            <a:r>
              <a:rPr lang="cs-CZ" dirty="0" smtClean="0"/>
              <a:t>  identifikace </a:t>
            </a:r>
            <a:r>
              <a:rPr lang="cs-CZ" dirty="0"/>
              <a:t>problémů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                                 možnost stanovit 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priority řešení</a:t>
            </a:r>
          </a:p>
          <a:p>
            <a:r>
              <a:rPr lang="cs-CZ" dirty="0"/>
              <a:t>monitoraci dosahovaných změn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715532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  KOMUNITNÍ </a:t>
            </a:r>
            <a:r>
              <a:rPr lang="cs-CZ" dirty="0"/>
              <a:t>PRÁCE</a:t>
            </a:r>
            <a:br>
              <a:rPr lang="cs-CZ" dirty="0"/>
            </a:br>
            <a:r>
              <a:rPr lang="cs-CZ" dirty="0"/>
              <a:t>fáze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                                       MAPOVÁNÍ</a:t>
            </a:r>
          </a:p>
          <a:p>
            <a:r>
              <a:rPr lang="cs-CZ" dirty="0"/>
              <a:t>sběr dat</a:t>
            </a:r>
          </a:p>
          <a:p>
            <a:r>
              <a:rPr lang="cs-CZ" dirty="0"/>
              <a:t>vytváření sociální mapy (aktivace lidí z lokality/komunity</a:t>
            </a:r>
          </a:p>
          <a:p>
            <a:r>
              <a:rPr lang="cs-CZ" dirty="0"/>
              <a:t>naslouchání příběhům lidí a komunity</a:t>
            </a:r>
          </a:p>
          <a:p>
            <a:r>
              <a:rPr lang="cs-CZ" dirty="0"/>
              <a:t>dotazování na situace</a:t>
            </a:r>
          </a:p>
          <a:p>
            <a:r>
              <a:rPr lang="cs-CZ" dirty="0"/>
              <a:t>návštěvy rodin</a:t>
            </a:r>
          </a:p>
          <a:p>
            <a:r>
              <a:rPr lang="cs-CZ" dirty="0"/>
              <a:t>hledání členů jádrové skupiny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MAPA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772816"/>
            <a:ext cx="8503920" cy="4326232"/>
          </a:xfrm>
        </p:spPr>
        <p:txBody>
          <a:bodyPr/>
          <a:lstStyle/>
          <a:p>
            <a:r>
              <a:rPr lang="cs-CZ" dirty="0"/>
              <a:t>historie lokality a komunity</a:t>
            </a:r>
          </a:p>
          <a:p>
            <a:pPr>
              <a:buNone/>
            </a:pPr>
            <a:r>
              <a:rPr lang="cs-CZ" dirty="0"/>
              <a:t>  (místo a komunita)</a:t>
            </a:r>
          </a:p>
          <a:p>
            <a:r>
              <a:rPr lang="cs-CZ" dirty="0"/>
              <a:t>demografická skutečnost</a:t>
            </a:r>
          </a:p>
          <a:p>
            <a:pPr>
              <a:buNone/>
            </a:pPr>
            <a:r>
              <a:rPr lang="cs-CZ" dirty="0"/>
              <a:t>   (počet lidí, zaměstnanost, vzdělání, zdraví, migrace, trendy)</a:t>
            </a:r>
          </a:p>
          <a:p>
            <a:r>
              <a:rPr lang="cs-CZ" dirty="0"/>
              <a:t>fyzická infrastruktura</a:t>
            </a:r>
          </a:p>
          <a:p>
            <a:r>
              <a:rPr lang="cs-CZ" dirty="0"/>
              <a:t>(nemovitosti, jejich počet, vlastníci)</a:t>
            </a:r>
          </a:p>
        </p:txBody>
      </p:sp>
    </p:spTree>
    <p:extLst>
      <p:ext uri="{BB962C8B-B14F-4D97-AF65-F5344CB8AC3E}">
        <p14:creationId xmlns:p14="http://schemas.microsoft.com/office/powerpoint/2010/main" val="37018837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DIALOG (</a:t>
            </a:r>
            <a:r>
              <a:rPr lang="cs-CZ" dirty="0" err="1"/>
              <a:t>dialogos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/>
              <a:t>                      </a:t>
            </a:r>
            <a:r>
              <a:rPr lang="cs-CZ" dirty="0" err="1"/>
              <a:t>dialegomai</a:t>
            </a:r>
            <a:r>
              <a:rPr lang="cs-CZ" dirty="0"/>
              <a:t>: rozvažovat, rozmlouvat</a:t>
            </a:r>
          </a:p>
          <a:p>
            <a:endParaRPr lang="cs-CZ" dirty="0"/>
          </a:p>
          <a:p>
            <a:r>
              <a:rPr lang="cs-CZ" dirty="0"/>
              <a:t>hledání společného stanoviska</a:t>
            </a:r>
          </a:p>
          <a:p>
            <a:endParaRPr lang="cs-CZ" dirty="0"/>
          </a:p>
          <a:p>
            <a:r>
              <a:rPr lang="cs-CZ" dirty="0"/>
              <a:t>lepší poznání věci prostřednictvím řeči (</a:t>
            </a:r>
            <a:r>
              <a:rPr lang="cs-CZ" dirty="0" err="1"/>
              <a:t>Sokratés</a:t>
            </a:r>
            <a:r>
              <a:rPr lang="cs-CZ" dirty="0"/>
              <a:t>/Platón)</a:t>
            </a:r>
          </a:p>
          <a:p>
            <a:endParaRPr lang="cs-CZ" dirty="0"/>
          </a:p>
          <a:p>
            <a:r>
              <a:rPr lang="cs-CZ" dirty="0"/>
              <a:t>vyjádření vztahu, uznání druhého jako člověka a partnera (M. </a:t>
            </a:r>
            <a:r>
              <a:rPr lang="cs-CZ" dirty="0" err="1"/>
              <a:t>Buber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ochota a schopnost k dialogu jako podmínka zachování míru (E. </a:t>
            </a:r>
            <a:r>
              <a:rPr lang="cs-CZ" dirty="0" err="1"/>
              <a:t>Lévinas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OPĚRNÉ HODNOTY komunitní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ÚCTA (respekt k jednotlivci i komunitě,proč a jak?)</a:t>
            </a:r>
          </a:p>
          <a:p>
            <a:r>
              <a:rPr lang="cs-CZ" dirty="0"/>
              <a:t>NADĚJE (šance pro každého)</a:t>
            </a:r>
          </a:p>
          <a:p>
            <a:r>
              <a:rPr lang="cs-CZ" dirty="0"/>
              <a:t>DŮVĚRA (organizování, „síťování“, spolupráce, motivace)</a:t>
            </a:r>
          </a:p>
          <a:p>
            <a:r>
              <a:rPr lang="cs-CZ" dirty="0"/>
              <a:t>KOMUNIKACE (sdílení informací)</a:t>
            </a:r>
          </a:p>
          <a:p>
            <a:r>
              <a:rPr lang="cs-CZ" dirty="0"/>
              <a:t>VZTAH (základ důvěry, odvahy, spolupráce)</a:t>
            </a:r>
          </a:p>
          <a:p>
            <a:r>
              <a:rPr lang="cs-CZ" dirty="0"/>
              <a:t>TRPĚLIVOST (jednota, aktivizace, přijetí pravidel)</a:t>
            </a:r>
          </a:p>
          <a:p>
            <a:r>
              <a:rPr lang="cs-CZ" dirty="0"/>
              <a:t>KNOW-HOW (lepší KH v organizaci a podpoře - lepší výsledky)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530488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/>
              <a:t>PRINCIPY KOMUNITNÍ PRÁCE</a:t>
            </a:r>
            <a:br>
              <a:rPr lang="cs-CZ" dirty="0"/>
            </a:br>
            <a:r>
              <a:rPr lang="cs-CZ" dirty="0"/>
              <a:t>1.</a:t>
            </a:r>
            <a:r>
              <a:rPr lang="cs-CZ" sz="2700" dirty="0"/>
              <a:t>Analýza a průzkum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            mapování situace v lokalitě/společenství</a:t>
            </a:r>
          </a:p>
          <a:p>
            <a:pPr>
              <a:buNone/>
            </a:pPr>
            <a:r>
              <a:rPr lang="cs-CZ" dirty="0"/>
              <a:t>                                    INDIKÁTORY</a:t>
            </a:r>
          </a:p>
          <a:p>
            <a:r>
              <a:rPr lang="cs-CZ" dirty="0"/>
              <a:t>nezaměstnanost</a:t>
            </a:r>
          </a:p>
          <a:p>
            <a:r>
              <a:rPr lang="cs-CZ" dirty="0"/>
              <a:t>věková struktura komunity</a:t>
            </a:r>
          </a:p>
          <a:p>
            <a:r>
              <a:rPr lang="cs-CZ" dirty="0"/>
              <a:t>instituce/organizace/spolky/služby</a:t>
            </a:r>
          </a:p>
          <a:p>
            <a:r>
              <a:rPr lang="cs-CZ" dirty="0"/>
              <a:t>jednotlivci</a:t>
            </a:r>
          </a:p>
          <a:p>
            <a:r>
              <a:rPr lang="cs-CZ" dirty="0"/>
              <a:t>komunitní plán</a:t>
            </a:r>
          </a:p>
          <a:p>
            <a:r>
              <a:rPr lang="cs-CZ" dirty="0"/>
              <a:t>„obraz“ komunity (in/</a:t>
            </a:r>
            <a:r>
              <a:rPr lang="cs-CZ" dirty="0" err="1"/>
              <a:t>out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PRINCIPY KOMUNITNÍ PRÁCE</a:t>
            </a:r>
            <a:br>
              <a:rPr lang="cs-CZ" dirty="0"/>
            </a:br>
            <a:r>
              <a:rPr lang="cs-CZ" sz="2700" dirty="0"/>
              <a:t>2. Aktivizace a vytváření aktivních skupin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podpora „soudržnosti“</a:t>
            </a:r>
          </a:p>
          <a:p>
            <a:r>
              <a:rPr lang="cs-CZ" dirty="0"/>
              <a:t>komunikace</a:t>
            </a:r>
          </a:p>
          <a:p>
            <a:r>
              <a:rPr lang="cs-CZ" dirty="0"/>
              <a:t>sdílení informací</a:t>
            </a:r>
          </a:p>
          <a:p>
            <a:r>
              <a:rPr lang="cs-CZ" dirty="0"/>
              <a:t>identifikace problému</a:t>
            </a:r>
          </a:p>
          <a:p>
            <a:r>
              <a:rPr lang="cs-CZ" dirty="0"/>
              <a:t>změna - zlepšení</a:t>
            </a:r>
          </a:p>
          <a:p>
            <a:r>
              <a:rPr lang="cs-CZ" dirty="0"/>
              <a:t>motivace (hledání řešení)</a:t>
            </a:r>
          </a:p>
          <a:p>
            <a:r>
              <a:rPr lang="cs-CZ" dirty="0"/>
              <a:t>síťování</a:t>
            </a:r>
          </a:p>
          <a:p>
            <a:r>
              <a:rPr lang="cs-CZ" dirty="0"/>
              <a:t>řízení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PRINCIPY KOMUNITNÍ PRÁCE</a:t>
            </a:r>
            <a:br>
              <a:rPr lang="cs-CZ" dirty="0"/>
            </a:br>
            <a:r>
              <a:rPr lang="cs-CZ" dirty="0"/>
              <a:t>3. participace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>
              <a:buNone/>
            </a:pPr>
            <a:r>
              <a:rPr lang="cs-CZ" dirty="0"/>
              <a:t>                                                                             </a:t>
            </a:r>
            <a:r>
              <a:rPr lang="cs-CZ" sz="2000" dirty="0"/>
              <a:t>Sherry </a:t>
            </a:r>
            <a:r>
              <a:rPr lang="cs-CZ" sz="2000" dirty="0" err="1"/>
              <a:t>Arnstein</a:t>
            </a:r>
            <a:endParaRPr lang="cs-CZ" sz="20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39552" y="1916832"/>
          <a:ext cx="6096000" cy="3470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3847">
                <a:tc>
                  <a:txBody>
                    <a:bodyPr/>
                    <a:lstStyle/>
                    <a:p>
                      <a:r>
                        <a:rPr lang="cs-CZ" dirty="0"/>
                        <a:t>OBČANSKÉ ŘÍZENÍ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cs-CZ" dirty="0"/>
                        <a:t>  </a:t>
                      </a:r>
                    </a:p>
                    <a:p>
                      <a:endParaRPr lang="cs-CZ" dirty="0"/>
                    </a:p>
                    <a:p>
                      <a:r>
                        <a:rPr lang="cs-CZ" dirty="0"/>
                        <a:t>      OBČANSKÁ MOC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3847">
                <a:tc>
                  <a:txBody>
                    <a:bodyPr/>
                    <a:lstStyle/>
                    <a:p>
                      <a:r>
                        <a:rPr lang="cs-CZ" dirty="0"/>
                        <a:t>DELEGOVANÁ MOC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3847">
                <a:tc>
                  <a:txBody>
                    <a:bodyPr/>
                    <a:lstStyle/>
                    <a:p>
                      <a:r>
                        <a:rPr lang="cs-CZ" dirty="0"/>
                        <a:t>PARTNERSTVÍ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3847">
                <a:tc>
                  <a:txBody>
                    <a:bodyPr/>
                    <a:lstStyle/>
                    <a:p>
                      <a:r>
                        <a:rPr lang="cs-CZ" dirty="0"/>
                        <a:t>VYJEDNÁVÁNÍ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cs-CZ" dirty="0"/>
                        <a:t>        </a:t>
                      </a:r>
                    </a:p>
                    <a:p>
                      <a:endParaRPr lang="cs-CZ" dirty="0"/>
                    </a:p>
                    <a:p>
                      <a:r>
                        <a:rPr lang="cs-CZ" dirty="0"/>
                        <a:t>      FORMÁLNÍ ÚČAST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3847">
                <a:tc>
                  <a:txBody>
                    <a:bodyPr/>
                    <a:lstStyle/>
                    <a:p>
                      <a:r>
                        <a:rPr lang="cs-CZ" dirty="0"/>
                        <a:t>KONZULTACE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3847">
                <a:tc>
                  <a:txBody>
                    <a:bodyPr/>
                    <a:lstStyle/>
                    <a:p>
                      <a:r>
                        <a:rPr lang="cs-CZ" dirty="0"/>
                        <a:t>INFORMOVÁNÍ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3847">
                <a:tc>
                  <a:txBody>
                    <a:bodyPr/>
                    <a:lstStyle/>
                    <a:p>
                      <a:r>
                        <a:rPr lang="cs-CZ" dirty="0"/>
                        <a:t>TERAPIE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s-CZ" dirty="0"/>
                        <a:t>        </a:t>
                      </a:r>
                    </a:p>
                    <a:p>
                      <a:r>
                        <a:rPr lang="cs-CZ" dirty="0"/>
                        <a:t>       </a:t>
                      </a:r>
                      <a:r>
                        <a:rPr lang="cs-CZ" baseline="0" dirty="0"/>
                        <a:t> </a:t>
                      </a:r>
                      <a:r>
                        <a:rPr lang="cs-CZ" dirty="0"/>
                        <a:t>NEPODÍLENÍ 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3847">
                <a:tc>
                  <a:txBody>
                    <a:bodyPr/>
                    <a:lstStyle/>
                    <a:p>
                      <a:r>
                        <a:rPr lang="cs-CZ" dirty="0"/>
                        <a:t>MANIPULACE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PRINCIPY KOMUNITNÍ PRÁCE</a:t>
            </a:r>
            <a:br>
              <a:rPr lang="cs-CZ" dirty="0"/>
            </a:br>
            <a:r>
              <a:rPr lang="cs-CZ" sz="2700" dirty="0"/>
              <a:t>4.</a:t>
            </a:r>
            <a:r>
              <a:rPr lang="cs-CZ" dirty="0"/>
              <a:t> </a:t>
            </a:r>
            <a:r>
              <a:rPr lang="cs-CZ" sz="2700" dirty="0"/>
              <a:t>Zplnomocnění, předání, plán odchodu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cs-CZ" dirty="0" err="1"/>
              <a:t>selfmanagement</a:t>
            </a:r>
            <a:r>
              <a:rPr lang="cs-CZ" dirty="0"/>
              <a:t>“ aktivní skupiny</a:t>
            </a:r>
          </a:p>
          <a:p>
            <a:r>
              <a:rPr lang="cs-CZ" dirty="0"/>
              <a:t>dodržování formálních postupů</a:t>
            </a:r>
          </a:p>
          <a:p>
            <a:r>
              <a:rPr lang="cs-CZ" dirty="0"/>
              <a:t>vědomí schopností</a:t>
            </a:r>
          </a:p>
          <a:p>
            <a:r>
              <a:rPr lang="cs-CZ" dirty="0"/>
              <a:t>vědomí nedostatků</a:t>
            </a:r>
          </a:p>
          <a:p>
            <a:r>
              <a:rPr lang="cs-CZ" dirty="0"/>
              <a:t>využití zdrojů</a:t>
            </a:r>
          </a:p>
          <a:p>
            <a:r>
              <a:rPr lang="cs-CZ" dirty="0"/>
              <a:t>mobilizace potenciálu</a:t>
            </a:r>
          </a:p>
          <a:p>
            <a:r>
              <a:rPr lang="cs-CZ" dirty="0"/>
              <a:t>definice zájmů</a:t>
            </a:r>
          </a:p>
          <a:p>
            <a:r>
              <a:rPr lang="cs-CZ" dirty="0"/>
              <a:t>vyjednávání</a:t>
            </a:r>
          </a:p>
          <a:p>
            <a:r>
              <a:rPr lang="cs-CZ" dirty="0"/>
              <a:t>prosazení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PRINCIPY KOMUNITNÍ PRÁCE</a:t>
            </a:r>
            <a:br>
              <a:rPr lang="cs-CZ" dirty="0"/>
            </a:br>
            <a:r>
              <a:rPr lang="cs-CZ" sz="2700" dirty="0"/>
              <a:t>5. Kolektivní spolupráce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respekt k ostatním</a:t>
            </a:r>
          </a:p>
          <a:p>
            <a:endParaRPr lang="cs-CZ" dirty="0"/>
          </a:p>
          <a:p>
            <a:r>
              <a:rPr lang="cs-CZ" dirty="0"/>
              <a:t>posilování vzájemné důvěry a sebedůvěry</a:t>
            </a:r>
          </a:p>
          <a:p>
            <a:endParaRPr lang="cs-CZ" dirty="0"/>
          </a:p>
          <a:p>
            <a:r>
              <a:rPr lang="cs-CZ" dirty="0"/>
              <a:t>otevřenost</a:t>
            </a:r>
          </a:p>
          <a:p>
            <a:endParaRPr lang="cs-CZ" dirty="0"/>
          </a:p>
          <a:p>
            <a:r>
              <a:rPr lang="cs-CZ" dirty="0"/>
              <a:t>informovanost</a:t>
            </a:r>
          </a:p>
          <a:p>
            <a:endParaRPr lang="cs-CZ" dirty="0"/>
          </a:p>
          <a:p>
            <a:r>
              <a:rPr lang="cs-CZ" dirty="0"/>
              <a:t>transparentnost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PRINCIPY KOMUNITNÍ PRÁCE</a:t>
            </a:r>
            <a:br>
              <a:rPr lang="cs-CZ" dirty="0"/>
            </a:br>
            <a:r>
              <a:rPr lang="cs-CZ" sz="2700" dirty="0"/>
              <a:t>6. podpora a hodnocení komunitních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morální</a:t>
            </a:r>
          </a:p>
          <a:p>
            <a:endParaRPr lang="cs-CZ" dirty="0"/>
          </a:p>
          <a:p>
            <a:r>
              <a:rPr lang="cs-CZ" dirty="0"/>
              <a:t>finanční</a:t>
            </a:r>
          </a:p>
          <a:p>
            <a:endParaRPr lang="cs-CZ" dirty="0"/>
          </a:p>
          <a:p>
            <a:r>
              <a:rPr lang="cs-CZ" dirty="0"/>
              <a:t>evaluace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SEMINÁRNÍ PRÁCE/PREZENTACE</a:t>
            </a:r>
            <a:br>
              <a:rPr lang="cs-CZ" dirty="0"/>
            </a:br>
            <a:r>
              <a:rPr lang="cs-CZ" dirty="0"/>
              <a:t>cca 20 min.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23528" y="1268760"/>
            <a:ext cx="8503920" cy="511832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sz="3200" dirty="0"/>
              <a:t>poznání a popis vybrané komunity (spádové oblasti)</a:t>
            </a:r>
          </a:p>
          <a:p>
            <a:endParaRPr lang="cs-CZ" sz="3200" dirty="0"/>
          </a:p>
          <a:p>
            <a:r>
              <a:rPr lang="cs-CZ" sz="3200" dirty="0"/>
              <a:t>identifikace problémů</a:t>
            </a:r>
          </a:p>
          <a:p>
            <a:pPr marL="0" indent="0">
              <a:buNone/>
            </a:pPr>
            <a:r>
              <a:rPr lang="cs-CZ" sz="3200" dirty="0"/>
              <a:t>    (definice konkrétního problému z vlastní praxe, který je nejlépe </a:t>
            </a:r>
          </a:p>
          <a:p>
            <a:pPr marL="0" indent="0">
              <a:buNone/>
            </a:pPr>
            <a:r>
              <a:rPr lang="cs-CZ" sz="3200" dirty="0"/>
              <a:t>      řešitelný na úrovni komunity)</a:t>
            </a:r>
          </a:p>
          <a:p>
            <a:pPr marL="0" indent="0">
              <a:buNone/>
            </a:pPr>
            <a:endParaRPr lang="cs-CZ" sz="3200" dirty="0"/>
          </a:p>
          <a:p>
            <a:r>
              <a:rPr lang="cs-CZ" sz="3200" dirty="0"/>
              <a:t>návrh a výběr relevantních indikátorů pro jednotlivé oblasti/konkrétní problém</a:t>
            </a:r>
          </a:p>
          <a:p>
            <a:pPr>
              <a:buNone/>
            </a:pPr>
            <a:r>
              <a:rPr lang="cs-CZ" sz="3200" dirty="0"/>
              <a:t>    (demografické ukazatele, sociální situace, zdravotní situace – obecně, zdravotní situace “DRG“)</a:t>
            </a:r>
          </a:p>
          <a:p>
            <a:pPr>
              <a:buNone/>
            </a:pPr>
            <a:endParaRPr lang="cs-CZ" sz="3200" dirty="0"/>
          </a:p>
          <a:p>
            <a:r>
              <a:rPr lang="cs-CZ" sz="3200" dirty="0"/>
              <a:t>identifikace zdrojů (komunitního kapitálu) a jejich využití</a:t>
            </a:r>
          </a:p>
          <a:p>
            <a:pPr>
              <a:buNone/>
            </a:pPr>
            <a:endParaRPr lang="cs-CZ" sz="3200" dirty="0"/>
          </a:p>
          <a:p>
            <a:r>
              <a:rPr lang="cs-CZ" sz="3200" dirty="0"/>
              <a:t>potřebné intervence (popis komunity a jejího kapitálu) – priority řešení</a:t>
            </a:r>
          </a:p>
          <a:p>
            <a:endParaRPr lang="cs-CZ" sz="3200" dirty="0"/>
          </a:p>
          <a:p>
            <a:r>
              <a:rPr lang="cs-CZ" sz="3200" dirty="0"/>
              <a:t>postup a monitorování dosahovaných změn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963008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 fontScale="55000" lnSpcReduction="20000"/>
          </a:bodyPr>
          <a:lstStyle/>
          <a:p>
            <a:r>
              <a:rPr lang="cs-CZ" dirty="0" err="1"/>
              <a:t>Havrdová</a:t>
            </a:r>
            <a:r>
              <a:rPr lang="cs-CZ" dirty="0"/>
              <a:t>, Z., Kosová, J., Svobodová, J., </a:t>
            </a:r>
            <a:r>
              <a:rPr lang="cs-CZ" dirty="0" err="1"/>
              <a:t>Vomlelová</a:t>
            </a:r>
            <a:r>
              <a:rPr lang="cs-CZ" dirty="0"/>
              <a:t> A.: Mít život ve svých rukou. </a:t>
            </a:r>
            <a:r>
              <a:rPr lang="cs-CZ"/>
              <a:t>OPLZZ: </a:t>
            </a:r>
            <a:r>
              <a:rPr lang="cs-CZ" dirty="0"/>
              <a:t>Český západ o.s., 2013</a:t>
            </a:r>
          </a:p>
          <a:p>
            <a:endParaRPr lang="cs-CZ" dirty="0"/>
          </a:p>
          <a:p>
            <a:r>
              <a:rPr lang="cs-CZ" dirty="0" err="1"/>
              <a:t>Kalvach</a:t>
            </a:r>
            <a:r>
              <a:rPr lang="cs-CZ" dirty="0"/>
              <a:t>, Z. a kol. Podpora rozvoje komunitního systému integrovaných podpůrných služeb Praha: Diakonie ČCE, 2014</a:t>
            </a:r>
          </a:p>
          <a:p>
            <a:endParaRPr lang="cs-CZ" dirty="0"/>
          </a:p>
          <a:p>
            <a:r>
              <a:rPr lang="cs-CZ" dirty="0"/>
              <a:t>Kolektiv autorů, editor: Marková, M. Komunitní ošetřovatelství pro sestry. Brno: NCONZO,2010 </a:t>
            </a:r>
          </a:p>
          <a:p>
            <a:endParaRPr lang="cs-CZ" dirty="0"/>
          </a:p>
          <a:p>
            <a:r>
              <a:rPr lang="cs-CZ" dirty="0"/>
              <a:t>Kozlová, L. Komunitní sociální práce, ZSF JČU, 2007</a:t>
            </a:r>
          </a:p>
          <a:p>
            <a:endParaRPr lang="cs-CZ" dirty="0"/>
          </a:p>
          <a:p>
            <a:r>
              <a:rPr lang="cs-CZ" dirty="0"/>
              <a:t>Šťastná, J. Když se řekne komunitní práce. Praha: Karolinum, 2016</a:t>
            </a:r>
          </a:p>
          <a:p>
            <a:endParaRPr lang="cs-CZ" dirty="0"/>
          </a:p>
          <a:p>
            <a:r>
              <a:rPr lang="cs-CZ" dirty="0" err="1"/>
              <a:t>Tožička</a:t>
            </a:r>
            <a:r>
              <a:rPr lang="cs-CZ" dirty="0"/>
              <a:t>, T., Uhlová, S. Základy a principy komunitní práce. Praha: EDUCON, 2018</a:t>
            </a:r>
          </a:p>
          <a:p>
            <a:endParaRPr lang="cs-CZ" dirty="0"/>
          </a:p>
          <a:p>
            <a:r>
              <a:rPr lang="cs-CZ" dirty="0"/>
              <a:t>Truhlářová, Z. Metody práce se skupinou, Univerzita Hradec králové: GAUDEAMUS, 2014 studijní text k sociální práci</a:t>
            </a:r>
          </a:p>
          <a:p>
            <a:endParaRPr lang="cs-CZ" dirty="0"/>
          </a:p>
          <a:p>
            <a:r>
              <a:rPr lang="cs-CZ" dirty="0"/>
              <a:t>Role sociálního pracovníka v komunitní práci, MPSV 2014 https://www.mpsv.cz/files/clanky/23239/2ssp.pdf</a:t>
            </a:r>
          </a:p>
          <a:p>
            <a:pPr marL="0" indent="0" algn="r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962999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hlinkClick r:id="rId2"/>
              </a:rPr>
              <a:t>www.afeinnovnet.eu</a:t>
            </a:r>
            <a:endParaRPr lang="cs-CZ" dirty="0"/>
          </a:p>
          <a:p>
            <a:r>
              <a:rPr lang="cs-CZ" dirty="0"/>
              <a:t>ww.age-platform.eu</a:t>
            </a:r>
          </a:p>
          <a:p>
            <a:r>
              <a:rPr lang="cs-CZ" dirty="0">
                <a:hlinkClick r:id="rId3"/>
              </a:rPr>
              <a:t>www.nszm.cz</a:t>
            </a:r>
            <a:endParaRPr lang="cs-CZ" dirty="0"/>
          </a:p>
          <a:p>
            <a:r>
              <a:rPr lang="cs-CZ" dirty="0" err="1"/>
              <a:t>Kalvach</a:t>
            </a:r>
            <a:r>
              <a:rPr lang="cs-CZ" dirty="0"/>
              <a:t>, Z.: Podpora rozvoje </a:t>
            </a:r>
            <a:r>
              <a:rPr lang="en-US" dirty="0"/>
              <a:t>k</a:t>
            </a:r>
            <a:r>
              <a:rPr lang="cs-CZ" dirty="0" err="1"/>
              <a:t>omunitního</a:t>
            </a:r>
            <a:r>
              <a:rPr lang="cs-CZ" dirty="0"/>
              <a:t> systému  integrovaných podpůrných služeb.</a:t>
            </a:r>
            <a:r>
              <a:rPr lang="en-US" dirty="0"/>
              <a:t>Praha: </a:t>
            </a:r>
            <a:r>
              <a:rPr lang="en-US" dirty="0" err="1"/>
              <a:t>Diakonie</a:t>
            </a:r>
            <a:r>
              <a:rPr lang="en-US" dirty="0"/>
              <a:t> </a:t>
            </a:r>
            <a:r>
              <a:rPr lang="cs-CZ" dirty="0"/>
              <a:t>Č</a:t>
            </a:r>
            <a:r>
              <a:rPr lang="en-US" dirty="0"/>
              <a:t>CE, 2014.</a:t>
            </a:r>
            <a:endParaRPr lang="cs-CZ" dirty="0"/>
          </a:p>
          <a:p>
            <a:r>
              <a:rPr lang="cs-CZ" dirty="0">
                <a:hlinkClick r:id="rId4"/>
              </a:rPr>
              <a:t>https://www.mpsv.cz/cs/847</a:t>
            </a:r>
            <a:r>
              <a:rPr lang="cs-CZ" dirty="0"/>
              <a:t> Komunitní plán – věc veřejná -průvodce</a:t>
            </a:r>
          </a:p>
          <a:p>
            <a:r>
              <a:rPr lang="cs-CZ" cap="all" dirty="0"/>
              <a:t>DEMARCO</a:t>
            </a:r>
            <a:r>
              <a:rPr lang="cs-CZ" dirty="0"/>
              <a:t>, </a:t>
            </a:r>
            <a:r>
              <a:rPr lang="cs-CZ" dirty="0" err="1"/>
              <a:t>Rosanna</a:t>
            </a:r>
            <a:r>
              <a:rPr lang="cs-CZ" dirty="0"/>
              <a:t> F. </a:t>
            </a:r>
            <a:r>
              <a:rPr lang="cs-CZ" i="1" dirty="0" err="1"/>
              <a:t>Community</a:t>
            </a:r>
            <a:r>
              <a:rPr lang="cs-CZ" i="1" dirty="0"/>
              <a:t> and public </a:t>
            </a:r>
            <a:r>
              <a:rPr lang="cs-CZ" i="1" dirty="0" err="1"/>
              <a:t>health</a:t>
            </a:r>
            <a:r>
              <a:rPr lang="cs-CZ" i="1" dirty="0"/>
              <a:t> </a:t>
            </a:r>
            <a:r>
              <a:rPr lang="cs-CZ" i="1" dirty="0" err="1"/>
              <a:t>nursing</a:t>
            </a:r>
            <a:r>
              <a:rPr lang="cs-CZ" i="1" dirty="0"/>
              <a:t>: evidence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practice</a:t>
            </a:r>
            <a:r>
              <a:rPr lang="cs-CZ" dirty="0"/>
              <a:t>. 3rd </a:t>
            </a:r>
            <a:r>
              <a:rPr lang="cs-CZ" dirty="0" err="1"/>
              <a:t>edition</a:t>
            </a:r>
            <a:r>
              <a:rPr lang="cs-CZ" dirty="0"/>
              <a:t>. Philadelphia: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, [2020], ©2020. </a:t>
            </a:r>
            <a:r>
              <a:rPr lang="cs-CZ" dirty="0" err="1"/>
              <a:t>xiii</a:t>
            </a:r>
            <a:r>
              <a:rPr lang="cs-CZ" dirty="0"/>
              <a:t>, 655 stran. ISBN 978-1-9751-1169-4.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566772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cap="all" dirty="0"/>
              <a:t>RECTOR</a:t>
            </a:r>
            <a:r>
              <a:rPr lang="cs-CZ" dirty="0"/>
              <a:t>, </a:t>
            </a:r>
            <a:r>
              <a:rPr lang="cs-CZ" dirty="0" err="1"/>
              <a:t>Cherie</a:t>
            </a:r>
            <a:r>
              <a:rPr lang="cs-CZ" dirty="0"/>
              <a:t> L., </a:t>
            </a:r>
            <a:r>
              <a:rPr lang="cs-CZ" dirty="0" err="1"/>
              <a:t>ed</a:t>
            </a:r>
            <a:r>
              <a:rPr lang="cs-CZ" dirty="0"/>
              <a:t>. a </a:t>
            </a:r>
            <a:r>
              <a:rPr lang="cs-CZ" cap="all" dirty="0"/>
              <a:t>STANLEY</a:t>
            </a:r>
            <a:r>
              <a:rPr lang="cs-CZ" dirty="0"/>
              <a:t>, Mary Jo, </a:t>
            </a:r>
            <a:r>
              <a:rPr lang="cs-CZ" dirty="0" err="1"/>
              <a:t>ed</a:t>
            </a:r>
            <a:r>
              <a:rPr lang="cs-CZ" dirty="0"/>
              <a:t>. </a:t>
            </a:r>
            <a:r>
              <a:rPr lang="cs-CZ" i="1" dirty="0" err="1"/>
              <a:t>Community</a:t>
            </a:r>
            <a:r>
              <a:rPr lang="cs-CZ" i="1" dirty="0"/>
              <a:t> and public </a:t>
            </a:r>
            <a:r>
              <a:rPr lang="cs-CZ" i="1" dirty="0" err="1"/>
              <a:t>health</a:t>
            </a:r>
            <a:r>
              <a:rPr lang="cs-CZ" i="1" dirty="0"/>
              <a:t> </a:t>
            </a:r>
            <a:r>
              <a:rPr lang="cs-CZ" i="1" dirty="0" err="1"/>
              <a:t>nursing</a:t>
            </a:r>
            <a:r>
              <a:rPr lang="cs-CZ" i="1" dirty="0"/>
              <a:t>: </a:t>
            </a:r>
            <a:r>
              <a:rPr lang="cs-CZ" i="1" dirty="0" err="1"/>
              <a:t>promoting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public's</a:t>
            </a:r>
            <a:r>
              <a:rPr lang="cs-CZ" i="1" dirty="0"/>
              <a:t> </a:t>
            </a:r>
            <a:r>
              <a:rPr lang="cs-CZ" i="1" dirty="0" err="1"/>
              <a:t>health</a:t>
            </a:r>
            <a:r>
              <a:rPr lang="cs-CZ" dirty="0"/>
              <a:t>. </a:t>
            </a:r>
            <a:r>
              <a:rPr lang="cs-CZ" dirty="0" err="1"/>
              <a:t>Tenth</a:t>
            </a:r>
            <a:r>
              <a:rPr lang="cs-CZ" dirty="0"/>
              <a:t> </a:t>
            </a:r>
            <a:r>
              <a:rPr lang="cs-CZ" dirty="0" err="1"/>
              <a:t>edition</a:t>
            </a:r>
            <a:r>
              <a:rPr lang="cs-CZ" dirty="0"/>
              <a:t>. International </a:t>
            </a:r>
            <a:r>
              <a:rPr lang="cs-CZ" dirty="0" err="1"/>
              <a:t>edition</a:t>
            </a:r>
            <a:r>
              <a:rPr lang="cs-CZ" dirty="0"/>
              <a:t>. Philadelphia, PA: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, [2022], ©2022. </a:t>
            </a:r>
            <a:r>
              <a:rPr lang="cs-CZ" dirty="0" err="1"/>
              <a:t>xxiv</a:t>
            </a:r>
            <a:r>
              <a:rPr lang="cs-CZ" dirty="0"/>
              <a:t>, 892 stran. ISBN 978-1-9751-6444-7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/>
              <a:t>Zdraví </a:t>
            </a:r>
            <a:r>
              <a:rPr lang="cs-CZ" dirty="0" smtClean="0"/>
              <a:t>2030 https</a:t>
            </a:r>
            <a:r>
              <a:rPr lang="cs-CZ" dirty="0"/>
              <a:t>://www.mzcr.cz/vlada-schvalila-strategicky-ramec-zdravi-2030-2/</a:t>
            </a:r>
          </a:p>
        </p:txBody>
      </p:sp>
    </p:spTree>
    <p:extLst>
      <p:ext uri="{BB962C8B-B14F-4D97-AF65-F5344CB8AC3E}">
        <p14:creationId xmlns:p14="http://schemas.microsoft.com/office/powerpoint/2010/main" val="2759561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INDIKÁTOR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/>
              <a:t>  </a:t>
            </a:r>
          </a:p>
          <a:p>
            <a:pPr>
              <a:buNone/>
            </a:pPr>
            <a:r>
              <a:rPr lang="cs-CZ" sz="3000" dirty="0"/>
              <a:t>pozorovatelný fakt, který je manifestací jiného faktu, který ale pozorovat přímo nemůžeme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sz="1800" dirty="0"/>
              <a:t>Janoušková, S., </a:t>
            </a:r>
            <a:r>
              <a:rPr lang="cs-CZ" sz="1800" dirty="0" err="1"/>
              <a:t>Maršák</a:t>
            </a:r>
            <a:r>
              <a:rPr lang="cs-CZ" sz="1800" dirty="0"/>
              <a:t>, J.: Indikátory – významný prostředek našeho poznávání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79281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4832</TotalTime>
  <Words>2876</Words>
  <Application>Microsoft Office PowerPoint</Application>
  <PresentationFormat>Předvádění na obrazovce (4:3)</PresentationFormat>
  <Paragraphs>747</Paragraphs>
  <Slides>82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82</vt:i4>
      </vt:variant>
    </vt:vector>
  </HeadingPairs>
  <TitlesOfParts>
    <vt:vector size="83" baseType="lpstr">
      <vt:lpstr>Administrativní</vt:lpstr>
      <vt:lpstr>KOMUNITNÍ ROZVOJ I.</vt:lpstr>
      <vt:lpstr>Tematický plán</vt:lpstr>
      <vt:lpstr>plán dne 2.3.2022</vt:lpstr>
      <vt:lpstr>Seminární práce Cíl: charakteristika komunity a její popis z hlediska identifikace problémů a přítomných zdrojů, priority řešení, monitorování změn</vt:lpstr>
      <vt:lpstr>SEMINÁRNÍ PRÁCE/PREZENTACE</vt:lpstr>
      <vt:lpstr>ÚKOL</vt:lpstr>
      <vt:lpstr>CÍL seminární práce/prezentace</vt:lpstr>
      <vt:lpstr>SEMINÁRNÍ PRÁCE/PREZENTACE cca 20 min.</vt:lpstr>
      <vt:lpstr>INDIKÁTOR</vt:lpstr>
      <vt:lpstr>volitelná seminární práce základní plán intervence</vt:lpstr>
      <vt:lpstr>volitelná seminární práce</vt:lpstr>
      <vt:lpstr>SOCIÁLNÍ MAPA</vt:lpstr>
      <vt:lpstr>SOCIÁLNÍ MAPA</vt:lpstr>
      <vt:lpstr>CO JE KOMUNITA?</vt:lpstr>
      <vt:lpstr>       KOMUNITA – VÝZNAM POJMU</vt:lpstr>
      <vt:lpstr>Co mají „komunitou“ společného následující termíny ?</vt:lpstr>
      <vt:lpstr>KOMUNITA</vt:lpstr>
      <vt:lpstr>          KOMUNITA – VÝZNAM POJMU</vt:lpstr>
      <vt:lpstr>KOMUNITA – prameny motivace </vt:lpstr>
      <vt:lpstr> motivace a neurolingvistické plánování                                  Robert Dilts Changing Beliefs with NLP, 1990</vt:lpstr>
      <vt:lpstr>teoretické rozlišení pojmů a prostředí</vt:lpstr>
      <vt:lpstr>KOMUNITA – důvody „aktivace“</vt:lpstr>
      <vt:lpstr>komunita</vt:lpstr>
      <vt:lpstr>komunitní rozvoj</vt:lpstr>
      <vt:lpstr>Komunitní plánování – metoda rozvoje</vt:lpstr>
      <vt:lpstr>KOMUNITNÍ PLÁNOVÁNÍ role obcí</vt:lpstr>
      <vt:lpstr>OBCE a KRAJE veřejnoprávní korporace</vt:lpstr>
      <vt:lpstr>Obec - SAMOSTATNÁ PŮSOBNOST</vt:lpstr>
      <vt:lpstr>PŘENESENÁ PŮSOBNOST</vt:lpstr>
      <vt:lpstr>problémy řešené na komunitní úrovni</vt:lpstr>
      <vt:lpstr>KOMUNITA - PŘÍSTUPY</vt:lpstr>
      <vt:lpstr>  METODY ROZVOJE</vt:lpstr>
      <vt:lpstr>komunitní rozvoj</vt:lpstr>
      <vt:lpstr>komunitní plánování rozvoje v obcích</vt:lpstr>
      <vt:lpstr>KOMUNITNÍ PLÁNOVÁNÍ – hlavní principy</vt:lpstr>
      <vt:lpstr>KOMUNITNÍ PLÁNOVÁNÍ – postup</vt:lpstr>
      <vt:lpstr>KOMUNITNÍ PLÁNOVÁNÍ – postup</vt:lpstr>
      <vt:lpstr>Komunitní plánování  sociálních a zdravotních služeb</vt:lpstr>
      <vt:lpstr>Komunitní plánování  sociálních a zdravotních služeb</vt:lpstr>
      <vt:lpstr>KOMUNITNÍ PLÁNOVÁNÍ – role obce</vt:lpstr>
      <vt:lpstr>KOMUNITNÍ PLÁNOVÁNÍ  motivace uživatele/občana</vt:lpstr>
      <vt:lpstr>KOMUNITNÍ PLÁNOVÁNÍ oslovení a zapojení institucí a dalších subjektů</vt:lpstr>
      <vt:lpstr>Přínos komunitního plánování</vt:lpstr>
      <vt:lpstr>triáda komunitního plánování</vt:lpstr>
      <vt:lpstr>PLATFORMA PRO KOMUNITNÍ PRÁCI </vt:lpstr>
      <vt:lpstr>PLATFORMA PRO KOMUNITNÍ PRÁCI </vt:lpstr>
      <vt:lpstr>Výsledky setkání </vt:lpstr>
      <vt:lpstr>KOMUNITA předmět zájmu sociální práce</vt:lpstr>
      <vt:lpstr>SOCIÁLNÍ VYLOUČENÍ</vt:lpstr>
      <vt:lpstr>možné FAKTORY SOCIÁLNÍHO VYLOUČENÍ</vt:lpstr>
      <vt:lpstr>možné FAKTORY SOCIÁLNÍHO VYLOUČENÍ</vt:lpstr>
      <vt:lpstr>PROJEVY SOCIÁLNÍHO VYLOUČENÍ</vt:lpstr>
      <vt:lpstr>KOMUNITNÍ PRÁCE metoda sociální práce</vt:lpstr>
      <vt:lpstr>HISTORIE SOCIÁLNÍ PRÁCE přístupy</vt:lpstr>
      <vt:lpstr>SKUPINOVÁ PRÁCE</vt:lpstr>
      <vt:lpstr>KOMUNITNÍ PRÁCE historický vývoj</vt:lpstr>
      <vt:lpstr>KOMUNITNÍ PRÁCE historický vývoj</vt:lpstr>
      <vt:lpstr>ROLE KOMUNITY V SYSTÉMU ZDRAVOTNÍ a SOCIÁLNÍ PÉČE - principy</vt:lpstr>
      <vt:lpstr>KOMUNITNÍ PRÁCE (virtuální?) komunitní centra</vt:lpstr>
      <vt:lpstr>KOMUNITNÍ PRÁCE</vt:lpstr>
      <vt:lpstr>KOMUNITNÍ PRÁCE</vt:lpstr>
      <vt:lpstr>KOMUNITNÍ PRÁCE</vt:lpstr>
      <vt:lpstr>  BUDOVÁNÍ KAPACIT   (capacity building)</vt:lpstr>
      <vt:lpstr>KOMUNITNÍ PRÁCE moc realizovat</vt:lpstr>
      <vt:lpstr>„KOMUNITNÍ TÉMA“</vt:lpstr>
      <vt:lpstr>„KOMUNITNÍ TÉMA“</vt:lpstr>
      <vt:lpstr> PRINCIPY KOMUNITNÍ PRÁCE (transformace společnosti) </vt:lpstr>
      <vt:lpstr>ROLE KOMUNITNÍHO PRACOVNÍKA</vt:lpstr>
      <vt:lpstr>KOMUNITNÍ PRÁCE fáze</vt:lpstr>
      <vt:lpstr>  KOMUNITNÍ PRÁCE fáze</vt:lpstr>
      <vt:lpstr>SOCIÁLNÍ MAPA</vt:lpstr>
      <vt:lpstr>DIALOG (dialogos)</vt:lpstr>
      <vt:lpstr>OPĚRNÉ HODNOTY komunitní práce</vt:lpstr>
      <vt:lpstr>PRINCIPY KOMUNITNÍ PRÁCE 1.Analýza a průzkum</vt:lpstr>
      <vt:lpstr>PRINCIPY KOMUNITNÍ PRÁCE 2. Aktivizace a vytváření aktivních skupin</vt:lpstr>
      <vt:lpstr>PRINCIPY KOMUNITNÍ PRÁCE 3. participace</vt:lpstr>
      <vt:lpstr>PRINCIPY KOMUNITNÍ PRÁCE 4. Zplnomocnění, předání, plán odchodu</vt:lpstr>
      <vt:lpstr>PRINCIPY KOMUNITNÍ PRÁCE 5. Kolektivní spolupráce</vt:lpstr>
      <vt:lpstr>PRINCIPY KOMUNITNÍ PRÁCE 6. podpora a hodnocení komunitních pracovníků</vt:lpstr>
      <vt:lpstr>ZDROJE</vt:lpstr>
      <vt:lpstr>ZDROJE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KOMUNITNÍ ROZVOJ</dc:title>
  <dc:creator>Uživatel</dc:creator>
  <cp:lastModifiedBy>Pavla Povolná</cp:lastModifiedBy>
  <cp:revision>137</cp:revision>
  <dcterms:created xsi:type="dcterms:W3CDTF">2019-02-09T20:26:26Z</dcterms:created>
  <dcterms:modified xsi:type="dcterms:W3CDTF">2022-03-01T21:22:12Z</dcterms:modified>
</cp:coreProperties>
</file>