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8" r:id="rId26"/>
    <p:sldId id="280" r:id="rId27"/>
    <p:sldId id="281" r:id="rId28"/>
    <p:sldId id="283" r:id="rId29"/>
    <p:sldId id="284" r:id="rId30"/>
    <p:sldId id="286" r:id="rId31"/>
    <p:sldId id="287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2" r:id="rId44"/>
    <p:sldId id="303" r:id="rId45"/>
    <p:sldId id="304" r:id="rId46"/>
    <p:sldId id="305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DDA51639-B2D6-4652-B8C3-1B4C224A7BAF}" type="datetimeFigureOut">
              <a:rPr lang="en-US" smtClean="0"/>
              <a:pPr/>
              <a:t>1/29/2021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cs-CZ" smtClean="0"/>
              <a:pPr/>
              <a:t>29.01.2021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BC48EC7-AF6A-48D3-8284-14BACBEBDD84}" type="datetimeFigureOut">
              <a:rPr lang="en-US" smtClean="0"/>
              <a:pPr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Arial" panose="020B060402020202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21001-96B5-4780-AB21-6DBC11BAF7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dirty="0"/>
              <a:t>Имя существительное</a:t>
            </a:r>
            <a:br>
              <a:rPr lang="cs-CZ" sz="5400" dirty="0"/>
            </a:br>
            <a:r>
              <a:rPr lang="ru-RU" sz="4400" dirty="0"/>
              <a:t>падеж</a:t>
            </a:r>
            <a:r>
              <a:rPr lang="ru-RU" sz="5400" dirty="0"/>
              <a:t> 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2110339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562B439-9C51-4C92-A95E-0E1C75623037}"/>
              </a:ext>
            </a:extLst>
          </p:cNvPr>
          <p:cNvSpPr txBox="1"/>
          <p:nvPr/>
        </p:nvSpPr>
        <p:spPr>
          <a:xfrm>
            <a:off x="763480" y="703438"/>
            <a:ext cx="1052003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Второй предложный падеж (локатив, имеющий местное значение)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 окончанием </a:t>
            </a:r>
            <a:r>
              <a:rPr lang="ru-RU" sz="22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–у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после предлогов </a:t>
            </a:r>
            <a:r>
              <a:rPr lang="ru-RU" sz="22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и </a:t>
            </a:r>
            <a:r>
              <a:rPr lang="ru-RU" sz="22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на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характерен для:</a:t>
            </a:r>
          </a:p>
          <a:p>
            <a:pPr algn="just"/>
            <a:endParaRPr lang="ru-RU" sz="2200" u="sng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группы односложных существительных мужского рода в единственном числе , </a:t>
            </a:r>
            <a:r>
              <a:rPr lang="ru-RU" sz="22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2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шкаф</a:t>
            </a:r>
            <a:r>
              <a:rPr lang="ru-RU" sz="2200" i="1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</a:t>
            </a:r>
            <a:r>
              <a:rPr lang="ru-RU" sz="22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в лес</a:t>
            </a:r>
            <a:r>
              <a:rPr lang="ru-RU" sz="2200" i="1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</a:t>
            </a:r>
            <a:r>
              <a:rPr lang="ru-RU" sz="22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на мост</a:t>
            </a:r>
            <a:r>
              <a:rPr lang="ru-RU" sz="2200" i="1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</a:t>
            </a:r>
            <a:r>
              <a:rPr lang="ru-RU" sz="22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в бо</a:t>
            </a:r>
            <a:r>
              <a:rPr lang="ru-RU" sz="2200" i="1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ю</a:t>
            </a:r>
            <a:r>
              <a:rPr lang="ru-RU" sz="22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2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х</a:t>
            </a:r>
            <a:r>
              <a:rPr lang="ru-RU" sz="22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о шкафе, о л</a:t>
            </a:r>
            <a:r>
              <a:rPr lang="ru-RU" sz="2200" i="1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</a:t>
            </a:r>
            <a:r>
              <a:rPr lang="ru-RU" sz="22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се, о мост</a:t>
            </a:r>
            <a:r>
              <a:rPr lang="ru-RU" sz="2200" i="1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</a:t>
            </a:r>
            <a:r>
              <a:rPr lang="ru-RU" sz="22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о б</a:t>
            </a:r>
            <a:r>
              <a:rPr lang="ru-RU" sz="2200" i="1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lang="ru-RU" sz="22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</a:t>
            </a:r>
            <a:endParaRPr lang="ru-RU" sz="2200" u="sng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для некоторых существительных женского рода третьего склонения в единственном числе - проявляется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переносом ударения на окончание (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печ</a:t>
            </a:r>
            <a:r>
              <a:rPr lang="ru-RU" sz="22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в кров</a:t>
            </a:r>
            <a:r>
              <a:rPr lang="ru-RU" sz="22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на мел</a:t>
            </a:r>
            <a:r>
              <a:rPr lang="ru-RU" sz="22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х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о п</a:t>
            </a:r>
            <a:r>
              <a:rPr lang="ru-RU" sz="22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чи, о кр</a:t>
            </a:r>
            <a:r>
              <a:rPr lang="ru-RU" sz="22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ви, о м</a:t>
            </a:r>
            <a:r>
              <a:rPr lang="ru-RU" sz="22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ли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2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Для некоторых существительных мужского рода употребление окончания </a:t>
            </a:r>
            <a:r>
              <a:rPr lang="ru-RU" sz="22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–у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в предложном падеже с пространственным значением является обязательным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во рту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плену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на полу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также во фразеологизмах, напр.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пойти на поводу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для некоторых – вариантным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хлеву – в хлеве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на балу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–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на бале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для некоторых – невозможным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двор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–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во дворе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не *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во двору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0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8354333-7AAC-45D2-9939-10C2C1831D9B}"/>
              </a:ext>
            </a:extLst>
          </p:cNvPr>
          <p:cNvSpPr txBox="1"/>
          <p:nvPr/>
        </p:nvSpPr>
        <p:spPr>
          <a:xfrm>
            <a:off x="523782" y="160512"/>
            <a:ext cx="1131902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Второй винительный падеж (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включительный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, имеющий собирательное значение)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встречается после предлога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при небольшом количестве глаголов, и его </a:t>
            </a: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окончания совпадают с окончаниями именительного падежа множественного числа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пойти в летчики, записаться в солдаты, выбиться в начальники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Звательный падеж (вокатив, асинтаксический падеж, названное «ты»)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в РЯ, в отличие от ЧЯ, не имеет официального статуса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 РЯ отсутствуют специальные формы звательного падежа, однако, </a:t>
            </a: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используется особая звательная интонация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Тем не менее в РЯ встречаются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изолированные, застывшие формы вокатива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Боже! Господи! Отче!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), однако они не являются больше частью парадигм соответствующих слов. </a:t>
            </a:r>
          </a:p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Кроме того, существует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так называемый новый вокатив – разговорные формы некоторых названий лиц на безударное –а/–я в функции обращения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мам, теть, Маш, Вань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 Он </a:t>
            </a: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образуется с помощью нулевого окончания, долгой гласной и звательной интонации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3677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133FC4-63F7-4CDB-AB0F-C070DE53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Парадигматика существительного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851913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E875D33F-F38C-46FA-B849-157472D2FC1F}"/>
              </a:ext>
            </a:extLst>
          </p:cNvPr>
          <p:cNvSpPr txBox="1"/>
          <p:nvPr/>
        </p:nvSpPr>
        <p:spPr>
          <a:xfrm>
            <a:off x="229525" y="274242"/>
            <a:ext cx="117329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Парадигма склонения существительного включает три склонения</a:t>
            </a:r>
            <a:r>
              <a:rPr lang="ru-RU" sz="2000" b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</a:p>
          <a:p>
            <a:pPr algn="just">
              <a:tabLst>
                <a:tab pos="228600" algn="l"/>
              </a:tabLst>
            </a:pPr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первому склонению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относятся существительные женского, мужского и общего рода с гласными окончаниями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–а, –я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в именительном падеже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весточка, яблоня, юноша, дядя, плакса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E12F57E8-3230-4D2F-A676-C6696A110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171003"/>
              </p:ext>
            </p:extLst>
          </p:nvPr>
        </p:nvGraphicFramePr>
        <p:xfrm>
          <a:off x="604421" y="1834437"/>
          <a:ext cx="11053439" cy="45557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3182">
                  <a:extLst>
                    <a:ext uri="{9D8B030D-6E8A-4147-A177-3AD203B41FA5}">
                      <a16:colId xmlns:a16="http://schemas.microsoft.com/office/drawing/2014/main" val="2023707633"/>
                    </a:ext>
                  </a:extLst>
                </a:gridCol>
                <a:gridCol w="1410302">
                  <a:extLst>
                    <a:ext uri="{9D8B030D-6E8A-4147-A177-3AD203B41FA5}">
                      <a16:colId xmlns:a16="http://schemas.microsoft.com/office/drawing/2014/main" val="2630851831"/>
                    </a:ext>
                  </a:extLst>
                </a:gridCol>
                <a:gridCol w="1396212">
                  <a:extLst>
                    <a:ext uri="{9D8B030D-6E8A-4147-A177-3AD203B41FA5}">
                      <a16:colId xmlns:a16="http://schemas.microsoft.com/office/drawing/2014/main" val="3664993242"/>
                    </a:ext>
                  </a:extLst>
                </a:gridCol>
                <a:gridCol w="1419698">
                  <a:extLst>
                    <a:ext uri="{9D8B030D-6E8A-4147-A177-3AD203B41FA5}">
                      <a16:colId xmlns:a16="http://schemas.microsoft.com/office/drawing/2014/main" val="1113748978"/>
                    </a:ext>
                  </a:extLst>
                </a:gridCol>
                <a:gridCol w="1713266">
                  <a:extLst>
                    <a:ext uri="{9D8B030D-6E8A-4147-A177-3AD203B41FA5}">
                      <a16:colId xmlns:a16="http://schemas.microsoft.com/office/drawing/2014/main" val="2626562398"/>
                    </a:ext>
                  </a:extLst>
                </a:gridCol>
                <a:gridCol w="1784895">
                  <a:extLst>
                    <a:ext uri="{9D8B030D-6E8A-4147-A177-3AD203B41FA5}">
                      <a16:colId xmlns:a16="http://schemas.microsoft.com/office/drawing/2014/main" val="1188310375"/>
                    </a:ext>
                  </a:extLst>
                </a:gridCol>
                <a:gridCol w="1885884">
                  <a:extLst>
                    <a:ext uri="{9D8B030D-6E8A-4147-A177-3AD203B41FA5}">
                      <a16:colId xmlns:a16="http://schemas.microsoft.com/office/drawing/2014/main" val="797996891"/>
                    </a:ext>
                  </a:extLst>
                </a:gridCol>
              </a:tblGrid>
              <a:tr h="350443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cs-CZ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20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Единственное число</a:t>
                      </a:r>
                      <a:endParaRPr lang="cs-CZ" sz="20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Множественное число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324404"/>
                  </a:ext>
                </a:extLst>
              </a:tr>
              <a:tr h="700886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мама, школа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няня, яблоня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фурия, ария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мамы, школы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няни, яблони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фурии, арии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2686552"/>
                  </a:ext>
                </a:extLst>
              </a:tr>
              <a:tr h="700886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мамы, школы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няни, яблони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фурии, арии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мам, школ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нянь, яблонь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фурий, арий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471208"/>
                  </a:ext>
                </a:extLst>
              </a:tr>
              <a:tr h="700886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маме, школе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няне, яблоне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фурии, арии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мамам, школам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няням, яблоням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фуриям, ариям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2390240"/>
                  </a:ext>
                </a:extLst>
              </a:tr>
              <a:tr h="350443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Вин.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маму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няню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фурию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нянь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фурий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6135980"/>
                  </a:ext>
                </a:extLst>
              </a:tr>
              <a:tr h="350443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школу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яблоню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арию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школы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яблони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арии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5101657"/>
                  </a:ext>
                </a:extLst>
              </a:tr>
              <a:tr h="700886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мамой, школой 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няней, яблоней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фурией, арией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мамами, школами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нянями, яблонями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фуриями, ариями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4123351"/>
                  </a:ext>
                </a:extLst>
              </a:tr>
              <a:tr h="700886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маме, школе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няне, яблоне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фурии, арии</a:t>
                      </a:r>
                      <a:endParaRPr lang="cs-CZ" sz="20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мамах, школах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нянях, яблонях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фуриях, ариях</a:t>
                      </a:r>
                      <a:endParaRPr lang="cs-CZ" sz="20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7843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568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E352356-2ECF-46A0-A730-CE1CE8394A57}"/>
              </a:ext>
            </a:extLst>
          </p:cNvPr>
          <p:cNvSpPr txBox="1"/>
          <p:nvPr/>
        </p:nvSpPr>
        <p:spPr>
          <a:xfrm>
            <a:off x="547456" y="703801"/>
            <a:ext cx="1109708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Особенности склонения существительных женского, мужского и общего рода на гласную (первое склонение).</a:t>
            </a:r>
          </a:p>
          <a:p>
            <a:pPr algn="ctr"/>
            <a:endParaRPr lang="ru-RU" sz="2000" b="1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существительных на –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жа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–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ша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–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ча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–ща, –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ца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</a:t>
            </a:r>
            <a:r>
              <a:rPr lang="ru-RU" sz="2000" b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твор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п. под ударением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окончание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–ой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межой, душой, свечой, овцой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без ударения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–ей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кожей, юношей, крышей, улицей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существительных c исходом основы на 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ий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армия, ария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пред. п. ед. ч.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окончание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–и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армии, об арии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основах некоторых существительных ж. р. в род. п. мн. ч. появляются при нулевом окончании беглые гласные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е, о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девочка — девочек, сказка — сказок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ru-RU" sz="20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днако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иногда этого не происходит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напр.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игра – игр, искра – искр, цифра – цифр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2000" b="1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существительных с исходом основы на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–j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под ударением – беглое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статья – статей, скамья – скамей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без ударения – беглое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лгунья – лгуний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021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F5503F3-D3B2-430D-AD86-366C492DCBC6}"/>
              </a:ext>
            </a:extLst>
          </p:cNvPr>
          <p:cNvSpPr txBox="1"/>
          <p:nvPr/>
        </p:nvSpPr>
        <p:spPr>
          <a:xfrm>
            <a:off x="1369379" y="1064882"/>
            <a:ext cx="947025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существительных на 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kumimoji="0" lang="ru-RU" sz="2000" b="1" i="1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ня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башня, песня, вишня, спальня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в род. п. мн. ч. происходит </a:t>
            </a: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отвердение основы, т.е. нет 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ь</a:t>
            </a: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башен, песен, спален; </a:t>
            </a:r>
            <a:r>
              <a:rPr kumimoji="0" lang="ru-RU" sz="2000" b="0" i="0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однако, исключение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: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кухонь, деревень, барышень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некоторые существительных в род. п. мн. ч. окончание 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–ей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дядей, тетей, юношей, простыней, свечей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5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но </a:t>
            </a:r>
            <a:r>
              <a:rPr kumimoji="0" lang="ru-RU" sz="2000" b="0" i="0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может быть как единственным возможным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для слов общего и мужского рода и некоторых других 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юношей, буклей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так и дублетным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ставен – ставней, тёть – тётей, меж – межей, простынь – простыней, свеч – свечей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</a:t>
            </a: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Запомните: 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дядья, дядьёв, дядьям, дядьях, дядьями или дяди, дядей, дядям, дядях, дядями.</a:t>
            </a:r>
            <a:endParaRPr kumimoji="0" lang="cs-CZ" sz="2000" b="0" i="1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675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CFDAC21-BB80-464C-A061-55ECFF7780B6}"/>
              </a:ext>
            </a:extLst>
          </p:cNvPr>
          <p:cNvSpPr txBox="1"/>
          <p:nvPr/>
        </p:nvSpPr>
        <p:spPr>
          <a:xfrm>
            <a:off x="188650" y="231650"/>
            <a:ext cx="116896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200"/>
              <a:tabLst>
                <a:tab pos="228600" algn="l"/>
              </a:tabLst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второму склонению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относятся существительные мужского рода с нулевым окончанием в именительном падеже (твердый и мягкий исход основы: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ученик, словарь, герой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и существительные среднего рода с окончаниями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–о и –е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в именительном падеже (твердый и мягкий исход основы: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звено, сердце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>
              <a:tabLst>
                <a:tab pos="228600" algn="l"/>
              </a:tabLst>
            </a:pPr>
            <a:endParaRPr lang="ru-RU" sz="2000" b="1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Единственное число</a:t>
            </a:r>
            <a:endParaRPr lang="cs-CZ" sz="2000" b="1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8B789C4-A438-471F-8574-E928EB4FB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365249"/>
              </p:ext>
            </p:extLst>
          </p:nvPr>
        </p:nvGraphicFramePr>
        <p:xfrm>
          <a:off x="251165" y="2359150"/>
          <a:ext cx="11689670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0554">
                  <a:extLst>
                    <a:ext uri="{9D8B030D-6E8A-4147-A177-3AD203B41FA5}">
                      <a16:colId xmlns:a16="http://schemas.microsoft.com/office/drawing/2014/main" val="1727642815"/>
                    </a:ext>
                  </a:extLst>
                </a:gridCol>
                <a:gridCol w="2565249">
                  <a:extLst>
                    <a:ext uri="{9D8B030D-6E8A-4147-A177-3AD203B41FA5}">
                      <a16:colId xmlns:a16="http://schemas.microsoft.com/office/drawing/2014/main" val="414159768"/>
                    </a:ext>
                  </a:extLst>
                </a:gridCol>
                <a:gridCol w="2565249">
                  <a:extLst>
                    <a:ext uri="{9D8B030D-6E8A-4147-A177-3AD203B41FA5}">
                      <a16:colId xmlns:a16="http://schemas.microsoft.com/office/drawing/2014/main" val="4271564573"/>
                    </a:ext>
                  </a:extLst>
                </a:gridCol>
                <a:gridCol w="2399309">
                  <a:extLst>
                    <a:ext uri="{9D8B030D-6E8A-4147-A177-3AD203B41FA5}">
                      <a16:colId xmlns:a16="http://schemas.microsoft.com/office/drawing/2014/main" val="812436653"/>
                    </a:ext>
                  </a:extLst>
                </a:gridCol>
                <a:gridCol w="2399309">
                  <a:extLst>
                    <a:ext uri="{9D8B030D-6E8A-4147-A177-3AD203B41FA5}">
                      <a16:colId xmlns:a16="http://schemas.microsoft.com/office/drawing/2014/main" val="3299879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актер, стол</a:t>
                      </a:r>
                      <a:endParaRPr lang="cs-CZ" sz="20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писатель, автомобиль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гений, санаторий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окно, лицо, море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2213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актера, стола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писателя, автомобиля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гения, санатория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окна, лица, моря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1198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актеру, столу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писателю, автомобилю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гению, санаторию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окну, лицу, морю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6322402"/>
                  </a:ext>
                </a:extLst>
              </a:tr>
              <a:tr h="72390">
                <a:tc rowSpan="2"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Вин.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актера (= род.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писателя (= род.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гения (= род.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(официальное) лицо (= им.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822947"/>
                  </a:ext>
                </a:extLst>
              </a:tr>
              <a:tr h="7175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стол (= им.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автомобиль (= им.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санаторий (= им.п.)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окно, лицо, море (= им.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2531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актером, столом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писателем, автомобилем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гением, санаторием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окном, лицом, морем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6196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актере, столе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писателе, автомобиле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гении, санатории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окне, лице, море</a:t>
                      </a:r>
                      <a:endParaRPr lang="cs-CZ" sz="20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2820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72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F849501-EEC7-4623-896F-59BFD9C95417}"/>
              </a:ext>
            </a:extLst>
          </p:cNvPr>
          <p:cNvSpPr txBox="1"/>
          <p:nvPr/>
        </p:nvSpPr>
        <p:spPr>
          <a:xfrm>
            <a:off x="454980" y="503353"/>
            <a:ext cx="60945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</a:rPr>
              <a:t>Множественное число</a:t>
            </a:r>
            <a:endParaRPr lang="cs-CZ" sz="2200" b="1" dirty="0">
              <a:latin typeface="Arial" panose="020B0604020202020204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E072D48-9AFE-41FB-99DF-EE63A31B6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937772"/>
              </p:ext>
            </p:extLst>
          </p:nvPr>
        </p:nvGraphicFramePr>
        <p:xfrm>
          <a:off x="292963" y="1296140"/>
          <a:ext cx="11611991" cy="49537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8855">
                  <a:extLst>
                    <a:ext uri="{9D8B030D-6E8A-4147-A177-3AD203B41FA5}">
                      <a16:colId xmlns:a16="http://schemas.microsoft.com/office/drawing/2014/main" val="4087080218"/>
                    </a:ext>
                  </a:extLst>
                </a:gridCol>
                <a:gridCol w="2548203">
                  <a:extLst>
                    <a:ext uri="{9D8B030D-6E8A-4147-A177-3AD203B41FA5}">
                      <a16:colId xmlns:a16="http://schemas.microsoft.com/office/drawing/2014/main" val="2424143783"/>
                    </a:ext>
                  </a:extLst>
                </a:gridCol>
                <a:gridCol w="2548203">
                  <a:extLst>
                    <a:ext uri="{9D8B030D-6E8A-4147-A177-3AD203B41FA5}">
                      <a16:colId xmlns:a16="http://schemas.microsoft.com/office/drawing/2014/main" val="1097257757"/>
                    </a:ext>
                  </a:extLst>
                </a:gridCol>
                <a:gridCol w="2383365">
                  <a:extLst>
                    <a:ext uri="{9D8B030D-6E8A-4147-A177-3AD203B41FA5}">
                      <a16:colId xmlns:a16="http://schemas.microsoft.com/office/drawing/2014/main" val="2806244804"/>
                    </a:ext>
                  </a:extLst>
                </a:gridCol>
                <a:gridCol w="2383365">
                  <a:extLst>
                    <a:ext uri="{9D8B030D-6E8A-4147-A177-3AD203B41FA5}">
                      <a16:colId xmlns:a16="http://schemas.microsoft.com/office/drawing/2014/main" val="850952462"/>
                    </a:ext>
                  </a:extLst>
                </a:gridCol>
              </a:tblGrid>
              <a:tr h="660499"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актеры, столы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писатели, автомобили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гении, санатории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окна, лица, моря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0892887"/>
                  </a:ext>
                </a:extLst>
              </a:tr>
              <a:tr h="660499"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актеров, столов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писателей, автомобилей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гениев, санаториев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окон, лиц, морей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5098050"/>
                  </a:ext>
                </a:extLst>
              </a:tr>
              <a:tr h="660499"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актерам, столам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писателям, автомобилям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гениям, санаториям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окнам, лицам, морям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5898307"/>
                  </a:ext>
                </a:extLst>
              </a:tr>
              <a:tr h="660499">
                <a:tc rowSpan="2"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Вин.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актеров (= род.п.)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писателей (= род.п.)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гениев (= род.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(официальных) лиц (=род.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2907092"/>
                  </a:ext>
                </a:extLst>
              </a:tr>
              <a:tr h="66049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столы (= им.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автомобили (= им.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санатории (= им.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окна, лица, моря (= им. п.)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6862195"/>
                  </a:ext>
                </a:extLst>
              </a:tr>
              <a:tr h="990748"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актерами, столами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писателями, автомобилями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гениями, санаториями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окнами, лицами, морями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2306843"/>
                  </a:ext>
                </a:extLst>
              </a:tr>
              <a:tr h="660499"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Предл. п.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актерах, столах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писателях, автомобилях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гениях, санаториях</a:t>
                      </a:r>
                      <a:endParaRPr lang="cs-CZ" sz="20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окнах, лицах, морях</a:t>
                      </a:r>
                      <a:endParaRPr lang="cs-CZ" sz="20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3883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789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7989E8D-DC61-4FB5-8B33-7A7391EB6D1B}"/>
              </a:ext>
            </a:extLst>
          </p:cNvPr>
          <p:cNvSpPr txBox="1"/>
          <p:nvPr/>
        </p:nvSpPr>
        <p:spPr>
          <a:xfrm>
            <a:off x="729448" y="920621"/>
            <a:ext cx="1073310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Особенности склонения существительных мужского рода (второе склонение)</a:t>
            </a:r>
          </a:p>
          <a:p>
            <a:pPr algn="just">
              <a:tabLst>
                <a:tab pos="2286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существительных </a:t>
            </a:r>
            <a:r>
              <a:rPr lang="cs-CZ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исходом основы на </a:t>
            </a:r>
            <a:r>
              <a:rPr lang="cs-CZ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ж, </a:t>
            </a:r>
            <a:r>
              <a:rPr lang="cs-CZ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ш, –ч, </a:t>
            </a:r>
            <a:r>
              <a:rPr lang="cs-CZ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щ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в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твор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п.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под ударением окончание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–ом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без ударения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–ем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ножом, врачом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х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мужем, плачем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род. п. у тех же существительных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окончание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–ей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вне зависимости от ударения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ножей, врачей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>
              <a:tabLst>
                <a:tab pos="2286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существительных c исходом основы на </a:t>
            </a:r>
            <a:r>
              <a:rPr lang="cs-CZ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ц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в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твор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п.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под ударением окончание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–ом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без ударения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–ем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отцом, купцом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х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немцем, японцем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род. п. у тех же существительных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под ударением окончание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ов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отцов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без ударения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–ев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немцев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>
              <a:tabLst>
                <a:tab pos="2286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существительных c исходом основы на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–й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трамвай, музей, воробей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род. п. мн. ч. окончание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–ев, 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ёв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(трамваев, музеев, воробьёв)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</a:p>
          <a:p>
            <a:pPr algn="just">
              <a:tabLst>
                <a:tab pos="2286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существительных c исходом основы на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ий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санаторий, розарий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пред. п.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ед.ч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окончание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–и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санатории, о розарии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562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90D2455-0948-4A4E-8668-E77CBFE50B6E}"/>
              </a:ext>
            </a:extLst>
          </p:cNvPr>
          <p:cNvSpPr txBox="1"/>
          <p:nvPr/>
        </p:nvSpPr>
        <p:spPr>
          <a:xfrm>
            <a:off x="1186648" y="1002713"/>
            <a:ext cx="981870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некоторых существительных с расширением основы в множественном числе на –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й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брат – братья, друг – друзья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род. п. </a:t>
            </a:r>
            <a:r>
              <a:rPr kumimoji="0" lang="ru-RU" sz="2000" b="1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мн.ч</a:t>
            </a: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если ударение на корне – окончание 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kumimoji="0" lang="ru-RU" sz="2000" b="1" i="1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ьев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братьев, листьев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если ударение на конце – слово заканчивается на 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–ей</a:t>
            </a: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друзей, мужей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= нулевое окончание).</a:t>
            </a:r>
            <a:endParaRPr kumimoji="0" lang="cs-CZ" sz="20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Далее напр.: кольев, прутьев, стульев, колосьев, зятьёв.</a:t>
            </a: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Нулевое окончание в род. п. </a:t>
            </a:r>
            <a:r>
              <a:rPr kumimoji="0" lang="ru-RU" sz="2000" b="1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мн.ч</a:t>
            </a: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имеют также существительные:</a:t>
            </a: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 суффиксами 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kumimoji="0" lang="ru-RU" sz="2000" b="1" i="1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ата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  <a:r>
              <a:rPr kumimoji="0" lang="ru-RU" sz="2000" b="1" i="1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ята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котят, цыплят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существительные с </a:t>
            </a:r>
            <a:r>
              <a:rPr kumimoji="0" lang="ru-RU" sz="2000" b="1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им.п</a:t>
            </a: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  <a:r>
              <a:rPr kumimoji="0" lang="ru-RU" sz="2000" b="1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мн.ч</a:t>
            </a: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на </a:t>
            </a:r>
            <a:r>
              <a:rPr kumimoji="0" lang="ru-RU" sz="2000" b="1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</a:t>
            </a:r>
            <a:r>
              <a:rPr kumimoji="0" lang="ru-RU" sz="200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граждан, крестьян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 изменением основы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болгар, татар, господ, хозяев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и </a:t>
            </a: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некоторые другие существительные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человек, солдат, партизан, ботинок, сапог, чулок, валенок, глаз, волос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kern="50" dirty="0">
              <a:solidFill>
                <a:prstClr val="black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179705" marR="0" lvl="0" indent="-17970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Нулевая форма более употребительна в устной речи у дублетных форм на </a:t>
            </a:r>
            <a:r>
              <a:rPr kumimoji="0" lang="ru-RU" sz="2000" b="0" i="1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kumimoji="0" lang="ru-RU" sz="2000" b="0" i="1" u="sng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ов</a:t>
            </a:r>
            <a:r>
              <a:rPr kumimoji="0" lang="ru-RU" sz="2000" b="0" i="0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х </a:t>
            </a:r>
            <a:r>
              <a:rPr kumimoji="0" lang="ru-RU" sz="2000" b="0" i="1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0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: ампер, вольт, ватт, герц, грамм.</a:t>
            </a:r>
            <a:endParaRPr kumimoji="0" lang="cs-CZ" sz="20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04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FAF6C2-B200-4A31-A83A-15907B52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Имя существительное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662680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1F4A9AD-52D3-4B53-88F6-616B23C4DE67}"/>
              </a:ext>
            </a:extLst>
          </p:cNvPr>
          <p:cNvSpPr txBox="1"/>
          <p:nvPr/>
        </p:nvSpPr>
        <p:spPr>
          <a:xfrm>
            <a:off x="221942" y="441014"/>
            <a:ext cx="1170964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Фамилии типа Иванов, Соловьев, Пушкин, Курицын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склоняются по образцу существительных второго склонения с исключением </a:t>
            </a:r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твор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. п., где вместо окончания –ом имеется адъективное окончание –</a:t>
            </a:r>
            <a:r>
              <a:rPr lang="ru-RU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ым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Это касается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исконно русских фамилий, нерусские фамилии на –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, –ин склоняются полностью как существительные первого склонения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с Дарвином х с Путиным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 некоторых существительных в им. п. имеется беглый гласный, который пропадает во мн. ч. и в косвенных падежах: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Существительные м. р. на –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ок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, –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ец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замок — замка – замки, платок — платка – платки, отец — отца – отцы, молодец – молодца – молодцы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однако некоторые из них на ударное –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ок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, –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ец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 сохраняют беглый гласный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знаток – знатока – знатоки, кузнец – кузнеца – кузнецы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Беглый е имеется у некоторых существительных на –й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воробей– воробья – воробьи, муравей – муравья – муравьи, ручей – ручья – ручьи, улей – улья – ульи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Существительные с некоторыми другими основами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угол – угла, углы, орёл — орла, орлы, камень — камня, камни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 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Некоторые односложные слова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день — дня – дни, лоб — лба – лбы, сон — сна – сны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71524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B08015E-E257-48EC-ADAE-55E61891BC7F}"/>
              </a:ext>
            </a:extLst>
          </p:cNvPr>
          <p:cNvSpPr txBox="1"/>
          <p:nvPr/>
        </p:nvSpPr>
        <p:spPr>
          <a:xfrm>
            <a:off x="319596" y="252871"/>
            <a:ext cx="1170964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Особенности склонения существительных среднего рода (второе склонение)</a:t>
            </a:r>
          </a:p>
          <a:p>
            <a:pPr algn="just">
              <a:tabLst>
                <a:tab pos="2286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существительных c исходом основы на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–ц, –ж, –ш, –ч, –щ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в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твор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п.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под ударением окончание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–ом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без ударения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–ем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кольцом, крыльцом, ложем, сердцем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>
              <a:tabLst>
                <a:tab pos="2286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Существительные среднего рода на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ие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предложном падеже единственного числа имеют окончание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–и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здании, на собрании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родительном падеже множественного числа – окончание </a:t>
            </a: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зданий, собраний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>
              <a:tabLst>
                <a:tab pos="2286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большинства существительных c исходом основы на –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j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и с расширением основы на –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j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в род. п. мн. ч. окончание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–ев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дерево – деревья – деревьев, платье – платья – платьев, крыло – крылья –крыльев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>
              <a:tabLst>
                <a:tab pos="228600" algn="l"/>
              </a:tabLst>
            </a:pPr>
            <a:r>
              <a:rPr lang="ru-RU" sz="2000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днако у некоторых — нулевое окончание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копьё – копья – копий, ущелье – ущелья – ущелий, ружьё – ружья – ружей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>
              <a:tabLst>
                <a:tab pos="228600" algn="l"/>
              </a:tabLst>
            </a:pPr>
            <a:endParaRPr lang="ru-RU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некоторых существительных в род. п. мн. ч. с нулевым окончанием имеются беглые гласные: </a:t>
            </a:r>
          </a:p>
          <a:p>
            <a:pPr algn="just">
              <a:tabLst>
                <a:tab pos="228600" algn="l"/>
              </a:tabLst>
            </a:pP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окна – окон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</a:p>
          <a:p>
            <a:pPr algn="just">
              <a:tabLst>
                <a:tab pos="228600" algn="l"/>
              </a:tabLst>
            </a:pP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ведро – вёдер, письмо –писем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</a:p>
          <a:p>
            <a:pPr algn="just">
              <a:tabLst>
                <a:tab pos="228600" algn="l"/>
              </a:tabLst>
            </a:pPr>
            <a:r>
              <a:rPr lang="ru-RU" sz="2000" b="1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копья – копий, ущелья – ущелий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45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ECF4B62-EE5E-4127-99D0-127C17FCA8FF}"/>
              </a:ext>
            </a:extLst>
          </p:cNvPr>
          <p:cNvSpPr txBox="1"/>
          <p:nvPr/>
        </p:nvSpPr>
        <p:spPr>
          <a:xfrm>
            <a:off x="1102310" y="1524208"/>
            <a:ext cx="998737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 непродуктивному склонению относятся десять слов на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мя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бремя, время, стремя, семя, вымя, имя, знамя, темя, пламя, племя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 расширением основы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время – времени – времена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>
              <a:tabLst>
                <a:tab pos="228600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РЯ не склоняются некоторые заимствованные существительные ср. р.,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том числе собственные имена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кофе, кафе, резюме, такси, жюри, интервью, меню, Баку, Осло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и </a:t>
            </a:r>
          </a:p>
          <a:p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большинство буквенных сокращений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СССР, ООН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</a:p>
          <a:p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однако, напр.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вузе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endParaRPr lang="ru-RU" sz="2000" b="1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Также не склоняются многие географические названия на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–ино, 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ово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–</a:t>
            </a:r>
            <a:r>
              <a:rPr lang="ru-RU" sz="20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ево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Приехали из Пушкино. Он работает в </a:t>
            </a:r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Михеево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83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C5AF0F8-F876-4345-9FCA-EA57367454FE}"/>
              </a:ext>
            </a:extLst>
          </p:cNvPr>
          <p:cNvSpPr txBox="1"/>
          <p:nvPr/>
        </p:nvSpPr>
        <p:spPr>
          <a:xfrm>
            <a:off x="224160" y="231650"/>
            <a:ext cx="117074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третьему склонению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относятся существительные женского рода с мягким исходом основы на согласный и нулевым окончанием в именительном падеже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площадь, лошадь, ель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Существительные женского рода на шипящий пишутся с мягким знаком на конце слова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ночь, брошь, вещь, рожь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К данному склонению относится и слово мужского рода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путь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(но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твор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п. –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путём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F1E9F41-509A-4BEC-99FC-FBB898972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876657"/>
              </p:ext>
            </p:extLst>
          </p:nvPr>
        </p:nvGraphicFramePr>
        <p:xfrm>
          <a:off x="224161" y="1926454"/>
          <a:ext cx="11707427" cy="4723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6443">
                  <a:extLst>
                    <a:ext uri="{9D8B030D-6E8A-4147-A177-3AD203B41FA5}">
                      <a16:colId xmlns:a16="http://schemas.microsoft.com/office/drawing/2014/main" val="3341392332"/>
                    </a:ext>
                  </a:extLst>
                </a:gridCol>
                <a:gridCol w="1531099">
                  <a:extLst>
                    <a:ext uri="{9D8B030D-6E8A-4147-A177-3AD203B41FA5}">
                      <a16:colId xmlns:a16="http://schemas.microsoft.com/office/drawing/2014/main" val="4224425893"/>
                    </a:ext>
                  </a:extLst>
                </a:gridCol>
                <a:gridCol w="1547658">
                  <a:extLst>
                    <a:ext uri="{9D8B030D-6E8A-4147-A177-3AD203B41FA5}">
                      <a16:colId xmlns:a16="http://schemas.microsoft.com/office/drawing/2014/main" val="1759416515"/>
                    </a:ext>
                  </a:extLst>
                </a:gridCol>
                <a:gridCol w="1161699">
                  <a:extLst>
                    <a:ext uri="{9D8B030D-6E8A-4147-A177-3AD203B41FA5}">
                      <a16:colId xmlns:a16="http://schemas.microsoft.com/office/drawing/2014/main" val="707939035"/>
                    </a:ext>
                  </a:extLst>
                </a:gridCol>
                <a:gridCol w="1978199">
                  <a:extLst>
                    <a:ext uri="{9D8B030D-6E8A-4147-A177-3AD203B41FA5}">
                      <a16:colId xmlns:a16="http://schemas.microsoft.com/office/drawing/2014/main" val="1546152450"/>
                    </a:ext>
                  </a:extLst>
                </a:gridCol>
                <a:gridCol w="1793500">
                  <a:extLst>
                    <a:ext uri="{9D8B030D-6E8A-4147-A177-3AD203B41FA5}">
                      <a16:colId xmlns:a16="http://schemas.microsoft.com/office/drawing/2014/main" val="46915670"/>
                    </a:ext>
                  </a:extLst>
                </a:gridCol>
                <a:gridCol w="2078829">
                  <a:extLst>
                    <a:ext uri="{9D8B030D-6E8A-4147-A177-3AD203B41FA5}">
                      <a16:colId xmlns:a16="http://schemas.microsoft.com/office/drawing/2014/main" val="1583904671"/>
                    </a:ext>
                  </a:extLst>
                </a:gridCol>
              </a:tblGrid>
              <a:tr h="326365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cs-CZ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Единственное число</a:t>
                      </a:r>
                      <a:endParaRPr lang="cs-CZ" sz="19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Множественное число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672832"/>
                  </a:ext>
                </a:extLst>
              </a:tr>
              <a:tr h="326365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 п.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тетрадь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лошадь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мать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2281368"/>
                  </a:ext>
                </a:extLst>
              </a:tr>
              <a:tr h="626254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Род. п.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тетрадей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лошадей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матерей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0845508"/>
                  </a:ext>
                </a:extLst>
              </a:tr>
              <a:tr h="626254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Дат. п.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тетрадям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лошадям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матерям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9469160"/>
                  </a:ext>
                </a:extLst>
              </a:tr>
              <a:tr h="939382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Вин. п.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тетрадь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лошадь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мать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тетради (= им. п.) 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лошадей (= род. п.)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матерей (= род. п.)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4967893"/>
                  </a:ext>
                </a:extLst>
              </a:tr>
              <a:tr h="1252510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</a:t>
                      </a:r>
                      <a:r>
                        <a:rPr lang="ru-RU" sz="19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п.</a:t>
                      </a:r>
                      <a:endParaRPr lang="cs-CZ" sz="19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тетрадью</a:t>
                      </a:r>
                      <a:endParaRPr lang="cs-CZ" sz="19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лошадью</a:t>
                      </a:r>
                      <a:endParaRPr lang="cs-CZ" sz="19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матерью</a:t>
                      </a:r>
                      <a:endParaRPr lang="cs-CZ" sz="19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тетрадями</a:t>
                      </a:r>
                      <a:endParaRPr lang="cs-CZ" sz="19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лошадями / лошадьми</a:t>
                      </a:r>
                      <a:endParaRPr lang="cs-CZ" sz="19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матерями</a:t>
                      </a:r>
                      <a:endParaRPr lang="cs-CZ" sz="19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6504693"/>
                  </a:ext>
                </a:extLst>
              </a:tr>
              <a:tr h="626254"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Предл. п.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тетрадях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лошадях</a:t>
                      </a:r>
                      <a:endParaRPr lang="cs-CZ" sz="19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</a:tabLst>
                      </a:pPr>
                      <a:r>
                        <a:rPr lang="ru-RU" sz="19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матерях</a:t>
                      </a:r>
                      <a:endParaRPr lang="cs-CZ" sz="19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110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147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0964720-DDF5-4970-AA76-0AFA51864EE3}"/>
              </a:ext>
            </a:extLst>
          </p:cNvPr>
          <p:cNvSpPr txBox="1"/>
          <p:nvPr/>
        </p:nvSpPr>
        <p:spPr>
          <a:xfrm>
            <a:off x="1127464" y="812202"/>
            <a:ext cx="97831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Особенности склонения существительных женского рода на мягкий согласный (третье склонение)</a:t>
            </a:r>
          </a:p>
          <a:p>
            <a:pPr algn="ctr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 некоторых существительных в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твор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п. ед. ч. и в им. п. ед. ч. имеется беглый гласный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(любовь – любви – любовью, ложь – лжи –ложью, рожь – ржи – рожью, вошь – вши – вошью). </a:t>
            </a:r>
          </a:p>
          <a:p>
            <a:pPr algn="just"/>
            <a:r>
              <a:rPr lang="ru-RU" sz="20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днако, беглый гласный имеется во всех формах у слов морковь, бровь, кровь, свекровь, Любовь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свекровь – свекрови – свекровью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Существительные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люди, дети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относятся к третьему склонению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</a:t>
            </a:r>
            <a:r>
              <a:rPr lang="ru-RU" sz="2000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твор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п. мн. ч. имеют форму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людьми, детьми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также напр.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лошадьми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 непродуктивному склонению относятся два слова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мать, дочь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 расширением основы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мать – матери – матери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71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F30E1B-447C-4F3C-B1B8-906FD70D7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Мужской род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249336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2642F7-DD1F-46CA-B628-B7A056581E81}"/>
              </a:ext>
            </a:extLst>
          </p:cNvPr>
          <p:cNvSpPr txBox="1"/>
          <p:nvPr/>
        </p:nvSpPr>
        <p:spPr>
          <a:xfrm>
            <a:off x="266329" y="309640"/>
            <a:ext cx="11656382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V muzeu jsme potkali skupinu cizinců. Němci si prohlíželi portréty našich knížat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a králů, Angličané se obdivovali sbírce drahých kamenů, Maďaři dlouho stáli u makety pražského hradu. Nám se nejvíce líbily krajinomalby z minulého století. Jsou umístěny v posledním sále. Na chodbě byla výstava koberců ze 17. století.</a:t>
            </a:r>
          </a:p>
          <a:p>
            <a:pPr algn="just"/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2. Na břehu rybníka stáli školáci a krmili labutě. Kolem nich kroužilo hejno vrabců. Dokonce i špačci a kosi se snažili zachytit v letu kousek chleba nebo rohlíku.</a:t>
            </a:r>
          </a:p>
          <a:p>
            <a:pPr algn="just"/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3. Včera tatínek dlouho hledal své brýle - hledal je v zásuvce, pod pohovkou, po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všech kapsách, v aktovce, ve skříni, v psacím stole, v saku a dokonce i v garáži. A víte, kde byly? Měl je na nose!</a:t>
            </a:r>
          </a:p>
          <a:p>
            <a:pPr algn="just"/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4. Než odejdeš na stadión, přines, prosím, balíček čaje, kilo cukru, skleničku medu a dvacet deka sýra. A kup ještě půl kila rajčat a sáček pomerančů.</a:t>
            </a:r>
          </a:p>
          <a:p>
            <a:pPr algn="just"/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5. Závodů se zúčastnili nejlepší běžci, skokani a plavci naší školy. Máme i dobré družstvo tenistů, které soutěžilo v okresním městě, ale prohráli s posluchači pedagogické fakulty. Zato naši lyžaři si loni vybojovali druhé místo.</a:t>
            </a:r>
          </a:p>
          <a:p>
            <a:pPr algn="just"/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6. Na hudební festival Pražské jaro se každoročně sjíždějí nejlepší hudebníci z celého světa. Na koncertech vystupují známí dirigenti a slavná hudební tělesa. Posluchači jsou okouzleni uměním houslistů, pianistů, varhaníků a pěvců.</a:t>
            </a:r>
          </a:p>
        </p:txBody>
      </p:sp>
    </p:spTree>
    <p:extLst>
      <p:ext uri="{BB962C8B-B14F-4D97-AF65-F5344CB8AC3E}">
        <p14:creationId xmlns:p14="http://schemas.microsoft.com/office/powerpoint/2010/main" val="1086028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00316FA-F079-4FCF-882A-56DFF09B70DC}"/>
              </a:ext>
            </a:extLst>
          </p:cNvPr>
          <p:cNvSpPr txBox="1"/>
          <p:nvPr/>
        </p:nvSpPr>
        <p:spPr>
          <a:xfrm>
            <a:off x="221942" y="295390"/>
            <a:ext cx="1170964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8. Mezi prostými ruskými řezbáři byli skuteční mistři. V Ermitáži jsou vystaveny jejich portréty ruských carů a knížat. Je tam i souprava z porcelánu s reliéfy vinných listů a hroznů.</a:t>
            </a:r>
          </a:p>
          <a:p>
            <a:pPr algn="just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9. Na jednom z ostrovů Oněžského jezera, v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Kižích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stojí jednoduché, ale i majestátní dřevěné domy s chrámy. Ani lijáky, ani oněžské mořské bouře neporušily stavby, které byly postaveny pouhou sekyrou a vyzdobeny pouhým nožem. Železné hřebíky zde tehdy lidé neznali.</a:t>
            </a:r>
          </a:p>
          <a:p>
            <a:pPr algn="just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10. Co do počtu mostů je absolutním mistrem světa Petrohrad. Je tu víc než šedesát mostů a lávek. Nejstarší dřevěné mosty vedly přes kanály, které vysoušely půdu, na které stálo město. První kamenný most byl postaven v roce 1780. V Petrohradě je i most, který podpírají lvi - uvnitř těl čtyř silných zvířat z litiny je kovová konstrukce, ze které vycházejí řetězy, jimiž lvi „drží“ most ve svých zubech.</a:t>
            </a:r>
          </a:p>
          <a:p>
            <a:pPr algn="just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11. Turisté si v přírodní rezervaci prohlíželi jeleny, losy, divočáky, hnědé medvědy i a soboly. Na plážích Tichého oceánu můžete uvidět bobry, mrože i tuleně; v tajze, na březích Jeniseje můžete zahlédnout kuny a jezevce. Jen rys se dokáže skrýt před lidským okem.</a:t>
            </a:r>
          </a:p>
          <a:p>
            <a:pPr algn="just"/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12. V posledním čísle časopisu Sputnik jsme četli zajímavé články o výstavbě Moskvy. V příštích letech si Moskvané mohou koupit mnoho nových obytných domů. Projekt posuzovala pracovní skupina architektů, lékařů, stavebních inženýrů a zástupců městských a státních orgánů.</a:t>
            </a:r>
          </a:p>
        </p:txBody>
      </p:sp>
    </p:spTree>
    <p:extLst>
      <p:ext uri="{BB962C8B-B14F-4D97-AF65-F5344CB8AC3E}">
        <p14:creationId xmlns:p14="http://schemas.microsoft.com/office/powerpoint/2010/main" val="2501828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19829-6A03-4E2E-8AF7-475ED40B0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Женский род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933883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6666F1A-D086-4717-B91B-EDC2E244C446}"/>
              </a:ext>
            </a:extLst>
          </p:cNvPr>
          <p:cNvSpPr txBox="1"/>
          <p:nvPr/>
        </p:nvSpPr>
        <p:spPr>
          <a:xfrm>
            <a:off x="254493" y="335845"/>
            <a:ext cx="1168301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Minulý týden jsem od tety dostal zajímavou desku „Hlasy ptáků v přírodě“.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2. Na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poličce stála váza se suchým žitem a pšenicí. 3. Orel letěl nízko nad zemí.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4. Obě sestry se zajímaly o malířství. 5. Voda tekla z kohoutku tenkým pramínkem.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6. Prostři na stůl ubrus a připrav šest lžic, vidliček a nožů.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7. Turisté se pozdě do noci toulali po moskevských ulicích a náměstích.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8. Ruská gymnastka si vybojovala šest medailí.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9. Geologové si razili cestu tajgou i stepí, pouští i džunglí.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0. Úvodní projev přednesl předseda sportovní organizace.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11. Tato okolnost zde nehraje žádnou roli.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12. Elektronika je velmi perspektivním odvětvím průmyslu.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13. Na území severního Ruska je mnoho starobylých dřevěných kostelů.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14. Klášter sloužil jako pevnost a později jako vězení.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15. Budovu radnice zdobilo několik štíhlých věží.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16. Všimněte si zajímavých detailů této sochy.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17. Na zdi viselo několik historických map s vyobrazením důležitých bitev.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18. Smutek na nás padl jako temný stín.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19. Pro nemoc jsem se výletu nezúčastnil.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20. Krym je znám svými hotely a ozdravovnami.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21. Ani nemohu poznat vaše dcery, jak za poslední rok vyspěly.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22. Rodina mé sestry žije na vysoké noze. 23. Oblek měl samou špínu a prach.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24. Sliboval jí hory doly, ale všechno byly jen prázdné řeči.</a:t>
            </a:r>
          </a:p>
        </p:txBody>
      </p:sp>
    </p:spTree>
    <p:extLst>
      <p:ext uri="{BB962C8B-B14F-4D97-AF65-F5344CB8AC3E}">
        <p14:creationId xmlns:p14="http://schemas.microsoft.com/office/powerpoint/2010/main" val="2349381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38349AE-EE69-4ADF-BE7A-543D7C035265}"/>
              </a:ext>
            </a:extLst>
          </p:cNvPr>
          <p:cNvSpPr txBox="1"/>
          <p:nvPr/>
        </p:nvSpPr>
        <p:spPr>
          <a:xfrm>
            <a:off x="871491" y="808167"/>
            <a:ext cx="1044901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Имя существительное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 это часть речи, обозначающая предмет (субстанцию) в широком смысле слова. Оно выражает это значение в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словоизменительных категориях </a:t>
            </a:r>
            <a:r>
              <a:rPr lang="ru-RU" sz="22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числа и падежа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 </a:t>
            </a:r>
            <a:r>
              <a:rPr lang="ru-RU" sz="2200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несловоизменительной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категории </a:t>
            </a:r>
            <a:r>
              <a:rPr lang="ru-RU" sz="22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рода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pPr algn="just"/>
            <a:endParaRPr lang="cs-CZ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Существительные подразделяются на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следующие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лексико-грамматические разряды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(которые иногда также описываются как категории):</a:t>
            </a:r>
          </a:p>
          <a:p>
            <a:pPr algn="just"/>
            <a:endParaRPr lang="ru-RU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собственные х нарицательные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конкретные х отвлеченные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одушевленные х неодушевленные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собирательные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вещественные</a:t>
            </a:r>
          </a:p>
          <a:p>
            <a:pPr algn="just"/>
            <a:endParaRPr lang="ru-RU" sz="22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Перечисленные разряды пересекаются. </a:t>
            </a:r>
          </a:p>
          <a:p>
            <a:pPr algn="just"/>
            <a:endParaRPr lang="cs-CZ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5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5ED57-FDFA-47A1-A3A6-3E9B6AA6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Средний род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852618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2C2F820-BA53-4F0B-BCFA-B785CD90D19A}"/>
              </a:ext>
            </a:extLst>
          </p:cNvPr>
          <p:cNvSpPr txBox="1"/>
          <p:nvPr/>
        </p:nvSpPr>
        <p:spPr>
          <a:xfrm>
            <a:off x="319596" y="346903"/>
            <a:ext cx="1152321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1.Myslí si, že viděl sedm divů světa. 2. Spěchali jsme do zasedací síně, ale schůze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nekonala.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3. Váš návrh mohu přijmout pod jednou podmínkou - že požádáte Annu Nikolajevnu o omluvu.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4. Tato místa jsou plna horských úžlabin. 5. Vrh oštěpem je jednou z disciplín lehké atletiky.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6. Vyčisti přední skla automobilu! 7. Chybí jí snaha a trpělivost ke studiu.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8. Všechna okénka chaty byla zavřená.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9. Ze stromů ještě stékaly kapky deště.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10. Cely den jsme se procházeli po pobřeží.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11. V sobotu a v neděli jsme byli na výletě v Zakavkazí.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12. Naše družstvo získalo na závodech dvacet bodů.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13. V pozůstalosti A.P. Čechova se zachovalo mnoho jeho dopisů.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14. Na prohlídku jezer nám nezbyl čas.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15. Orel rozepjal křídla a vznesl se do oblak.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16. Vojska obsadila vesnici z východu.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17. Ukázalo se, že truhla má dvě dna a mezi nimi byla schována vzácná plátna ze 16. století.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18. Časem přiznáš, že překonávání překážek člověka zoceluje.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19. Na rozdíl od tebe si cením svůj čas i čas ostatních.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20. Město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Uglič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perlou na velkém náhrdelníku volžského Zlatého kruhu.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21. Lodě pluly na otevřeném moři.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23. Proč se vaše skupina nezúčastnila soutěže?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24. Protože nejsou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žádné připomínky ani námitky, dovolte, abych závěrem řekl několik slov.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25. Na kraji lesa stály tři stromy.</a:t>
            </a:r>
          </a:p>
        </p:txBody>
      </p:sp>
    </p:spTree>
    <p:extLst>
      <p:ext uri="{BB962C8B-B14F-4D97-AF65-F5344CB8AC3E}">
        <p14:creationId xmlns:p14="http://schemas.microsoft.com/office/powerpoint/2010/main" val="3139796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70F1EA-6BEC-4F96-815A-0D96B8E3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55" y="1593725"/>
            <a:ext cx="10134436" cy="470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5FDB17F-6C40-4910-9B61-019BA4DC6C0C}"/>
              </a:ext>
            </a:extLst>
          </p:cNvPr>
          <p:cNvSpPr txBox="1"/>
          <p:nvPr/>
        </p:nvSpPr>
        <p:spPr>
          <a:xfrm>
            <a:off x="2698812" y="585926"/>
            <a:ext cx="6933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</a:rPr>
              <a:t>Несклоняемые имена существительные</a:t>
            </a:r>
            <a:endParaRPr lang="cs-CZ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65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62C8B-8B2A-42EF-9886-4FF04EC6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Сборные упражнения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84387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D3BCD7B-0676-4747-BE86-9D2111D83534}"/>
              </a:ext>
            </a:extLst>
          </p:cNvPr>
          <p:cNvSpPr txBox="1"/>
          <p:nvPr/>
        </p:nvSpPr>
        <p:spPr>
          <a:xfrm>
            <a:off x="399495" y="672021"/>
            <a:ext cx="1155872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Мне нужна новая рубашка.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Мы долго искали эту улицу.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Его слова я не забуду до конца своей жизни.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Без ключа мы не могли войти в дом.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театр Таня надела черную юбку.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 не знаю, почему Вера не любит наших собак и кошек.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Дочка у меня родилась первого апреля, а сын первого декабря следующего года.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шкафу у нее висит несколько новых юбок.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Рита много лет живет в Риге, ее сестра замужем в Париже, а ее брат работает в Америке. 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субботу мы обедаем в ресторане.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Папа ловит только карпов и щук.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 какой станции вы выходите?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нашей группе учатся не только русские, поляки и сербы, но и  англичане и американцы.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Преподаватель доволен своими студентами.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конгрессе принимали участие и заграничные специалисты.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Суп едят ложкой, мясо ножом и вилкой.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комнате у меня шкаф, стол, стул и диван.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29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B9BB50C-FE8E-4CDD-8389-71D63B40C6C8}"/>
              </a:ext>
            </a:extLst>
          </p:cNvPr>
          <p:cNvSpPr txBox="1"/>
          <p:nvPr/>
        </p:nvSpPr>
        <p:spPr>
          <a:xfrm>
            <a:off x="284085" y="337351"/>
            <a:ext cx="11665259" cy="603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 надо волноваться из-за (пустяки, глупости, сплетни, неудобства).</a:t>
            </a:r>
            <a:endParaRPr lang="de-DE" sz="19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Ожидается хороший урожай (пшеница, рожь, картофель, яблоки, овес).</a:t>
            </a:r>
            <a:endParaRPr lang="de-DE" sz="19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детстве он учился (пение, музыка, живопись, языки, рисование), а также другим (предметы, искусства, умения). </a:t>
            </a:r>
            <a:endParaRPr lang="de-DE" sz="19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Создавая семью, нужно быть готовым к (трудности и заботы).</a:t>
            </a:r>
            <a:endParaRPr lang="de-DE" sz="19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Мы прослушали беседу с (гости, словаки, чехи, певицы). </a:t>
            </a:r>
            <a:endParaRPr lang="de-DE" sz="19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Мы были рады встретить у себя (гости, коллеги, родственники, подруги, соседи, товарищи по работе).</a:t>
            </a:r>
            <a:endParaRPr lang="de-DE" sz="19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Я люблю (родина, брат, ребенок, отец, дом, семья).</a:t>
            </a:r>
            <a:endParaRPr lang="de-DE" sz="19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Вытрете стекла (тряпка), руки (полотенце). Если его нет ни перед (окно), ни за (дом), посмотрите перед (изгородь).			.</a:t>
            </a:r>
            <a:endParaRPr lang="de-DE" sz="19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Она разочаровалась в (любовь, муж, подруга, профессия, друзья, политики).</a:t>
            </a:r>
            <a:endParaRPr lang="de-DE" sz="19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Соседка, выйдя на пенсию, начала участвовать во всех (митинги, собрание, дискуссии, беседы). </a:t>
            </a:r>
            <a:endParaRPr lang="de-DE" sz="19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Вся его молодость прошла в (бои и походы).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31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56161C5-8F1D-4A6D-BF91-692D502B61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5" y="230819"/>
            <a:ext cx="11691891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417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74230D8-B168-4830-8C6E-7EBEB9B931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5" y="257452"/>
            <a:ext cx="11745156" cy="6347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966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1F24BA5-47D9-4120-93C7-B076C1BC4D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5" y="366204"/>
            <a:ext cx="10724225" cy="6125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011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6F70394-0C04-4CA3-B0A9-3482FFD966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257451"/>
            <a:ext cx="11727402" cy="6329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52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1C5BF55-27E0-4C8D-9FCD-3E4782A4841C}"/>
              </a:ext>
            </a:extLst>
          </p:cNvPr>
          <p:cNvSpPr txBox="1"/>
          <p:nvPr/>
        </p:nvSpPr>
        <p:spPr>
          <a:xfrm>
            <a:off x="1621654" y="1429305"/>
            <a:ext cx="89486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22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2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Мы различаем </a:t>
            </a:r>
            <a:r>
              <a:rPr lang="ru-RU" sz="2200" b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мена собственные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(имена и названия уникальных предметов –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Москва, Мария, Мурка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и 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имена нарицательные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(слова, которые являются наименованием целой группы однородных предметов –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город, девушка,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кошка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Иногда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возможен переход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из одного разряда в другой – </a:t>
            </a:r>
            <a:r>
              <a:rPr lang="ru-RU" sz="22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апеллятивизация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донжуан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9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C1D0755-9C63-4D58-928A-1AB4021F80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416823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6B661A1-3983-4323-AB69-312054C775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48" y="5068416"/>
            <a:ext cx="6959117" cy="1667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912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6ECB79E-E958-4540-A2CC-A831FEAC9D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86" y="0"/>
            <a:ext cx="9319593" cy="6669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596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A13AABA-C84C-4B73-A5EB-EB983E9F15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39" y="520449"/>
            <a:ext cx="10226102" cy="5817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672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64693B4-FC61-40E4-80F8-B4051DF2125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49" y="42169"/>
            <a:ext cx="10199469" cy="6773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586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6393A45-D8E6-4009-A46A-99A42D4C13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9" y="399495"/>
            <a:ext cx="10937290" cy="6143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658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DA7062D-5D12-41BD-9476-8A7550347D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32" y="0"/>
            <a:ext cx="93008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046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F0841B-C6B3-4489-8B68-94261AE1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20" y="572530"/>
            <a:ext cx="10280360" cy="595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67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4CDC58E-95F2-46F4-BB6E-D63E78B1EAE2}"/>
              </a:ext>
            </a:extLst>
          </p:cNvPr>
          <p:cNvSpPr txBox="1"/>
          <p:nvPr/>
        </p:nvSpPr>
        <p:spPr>
          <a:xfrm>
            <a:off x="250054" y="305068"/>
            <a:ext cx="1169189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</a:rPr>
              <a:t>Одушевленные и неодушевленные </a:t>
            </a:r>
            <a:r>
              <a:rPr lang="ru-RU" sz="2000" dirty="0">
                <a:latin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</a:rPr>
              <a:t>человек, сын </a:t>
            </a:r>
            <a:r>
              <a:rPr lang="ru-RU" sz="2000" dirty="0">
                <a:latin typeface="Arial" panose="020B0604020202020204" pitchFamily="34" charset="0"/>
              </a:rPr>
              <a:t>x </a:t>
            </a:r>
            <a:r>
              <a:rPr lang="ru-RU" sz="2000" i="1" dirty="0">
                <a:latin typeface="Arial" panose="020B0604020202020204" pitchFamily="34" charset="0"/>
              </a:rPr>
              <a:t>стол, поездка</a:t>
            </a:r>
            <a:r>
              <a:rPr lang="ru-RU" sz="2000" dirty="0">
                <a:latin typeface="Arial" panose="020B0604020202020204" pitchFamily="34" charset="0"/>
              </a:rPr>
              <a:t>). </a:t>
            </a:r>
          </a:p>
          <a:p>
            <a:pPr algn="just"/>
            <a:endParaRPr lang="ru-RU" sz="2000" dirty="0">
              <a:latin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</a:rPr>
              <a:t>Отличия в области одушевленности между ЧЯ и РЯ заключаются в том, что:</a:t>
            </a:r>
          </a:p>
          <a:p>
            <a:pPr algn="just"/>
            <a:endParaRPr lang="ru-RU" sz="2000" dirty="0">
              <a:latin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</a:rPr>
              <a:t>В РЯ в эту категорию входят существительные, независимо от их грамматического рода</a:t>
            </a:r>
            <a:r>
              <a:rPr lang="ru-RU" sz="2000" dirty="0">
                <a:latin typeface="Arial" panose="020B0604020202020204" pitchFamily="34" charset="0"/>
              </a:rPr>
              <a:t>, а в ЧЯ только существительные мужского рода.</a:t>
            </a:r>
          </a:p>
          <a:p>
            <a:pPr algn="just"/>
            <a:endParaRPr lang="ru-RU" sz="2000" dirty="0">
              <a:latin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</a:rPr>
              <a:t>•	В </a:t>
            </a:r>
            <a:r>
              <a:rPr lang="ru-RU" sz="2000" b="1" dirty="0">
                <a:latin typeface="Arial" panose="020B0604020202020204" pitchFamily="34" charset="0"/>
              </a:rPr>
              <a:t>РЯ категория одушевленности проявляется только в винительном падеже</a:t>
            </a:r>
            <a:r>
              <a:rPr lang="ru-RU" sz="2000" dirty="0">
                <a:latin typeface="Arial" panose="020B0604020202020204" pitchFamily="34" charset="0"/>
              </a:rPr>
              <a:t>, в то время как В ЧЯ одушевленные существительные имеют собственные парадигмы.</a:t>
            </a:r>
          </a:p>
          <a:p>
            <a:pPr algn="just"/>
            <a:endParaRPr lang="ru-RU" sz="2000" dirty="0">
              <a:latin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</a:rPr>
              <a:t>В РЯ категория одушевленности проявляется посредством совпадения форм </a:t>
            </a:r>
            <a:r>
              <a:rPr lang="ru-RU" sz="2000" dirty="0">
                <a:latin typeface="Arial" panose="020B0604020202020204" pitchFamily="34" charset="0"/>
              </a:rPr>
              <a:t>(синкретизм) род. п. и вин. п. для всех одушевленных существительных во множественном числе и для одушевленных мужского рода в единственном. </a:t>
            </a:r>
          </a:p>
          <a:p>
            <a:pPr algn="just"/>
            <a:endParaRPr lang="ru-RU" sz="2000" dirty="0">
              <a:latin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ru-RU" sz="2000" dirty="0">
                <a:latin typeface="Arial" panose="020B0604020202020204" pitchFamily="34" charset="0"/>
              </a:rPr>
              <a:t>Это значит, что </a:t>
            </a:r>
            <a:r>
              <a:rPr lang="ru-RU" sz="2000" b="1" dirty="0">
                <a:latin typeface="Arial" panose="020B0604020202020204" pitchFamily="34" charset="0"/>
              </a:rPr>
              <a:t>соотношение между родовым значением, одушевленностью и флексией </a:t>
            </a:r>
            <a:r>
              <a:rPr lang="ru-RU" sz="2000" dirty="0">
                <a:latin typeface="Arial" panose="020B0604020202020204" pitchFamily="34" charset="0"/>
              </a:rPr>
              <a:t>(типом склонения) </a:t>
            </a:r>
            <a:r>
              <a:rPr lang="ru-RU" sz="2000" b="1" dirty="0">
                <a:latin typeface="Arial" panose="020B0604020202020204" pitchFamily="34" charset="0"/>
              </a:rPr>
              <a:t>в языках неодинаково</a:t>
            </a:r>
            <a:r>
              <a:rPr lang="ru-RU" sz="2000" dirty="0">
                <a:latin typeface="Arial" panose="020B0604020202020204" pitchFamily="34" charset="0"/>
              </a:rPr>
              <a:t>. В ЧЯ в отличие от РЯ мы наблюдаем симметрию (тип </a:t>
            </a:r>
            <a:r>
              <a:rPr lang="ru-RU" sz="2000" dirty="0" err="1">
                <a:latin typeface="Arial" panose="020B0604020202020204" pitchFamily="34" charset="0"/>
              </a:rPr>
              <a:t>předseda</a:t>
            </a:r>
            <a:r>
              <a:rPr lang="ru-RU" sz="2000" dirty="0">
                <a:latin typeface="Arial" panose="020B0604020202020204" pitchFamily="34" charset="0"/>
              </a:rPr>
              <a:t> имеет собственную парадигму).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</a:rPr>
              <a:t>Кроме того, в ЧЯ одушевленные и неодушевленные противопоставляются при согласовании в </a:t>
            </a:r>
            <a:r>
              <a:rPr lang="ru-RU" sz="2000" dirty="0" err="1">
                <a:latin typeface="Arial" panose="020B0604020202020204" pitchFamily="34" charset="0"/>
              </a:rPr>
              <a:t>им.п</a:t>
            </a:r>
            <a:r>
              <a:rPr lang="ru-RU" sz="2000" dirty="0">
                <a:latin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</a:rPr>
              <a:t>мн.ч</a:t>
            </a:r>
            <a:r>
              <a:rPr lang="ru-RU" sz="2000" dirty="0">
                <a:latin typeface="Arial" panose="020B0604020202020204" pitchFamily="34" charset="0"/>
              </a:rPr>
              <a:t>. Напр.: </a:t>
            </a:r>
            <a:r>
              <a:rPr lang="cs-CZ" sz="2000" i="1" dirty="0">
                <a:latin typeface="Arial" panose="020B0604020202020204" pitchFamily="34" charset="0"/>
              </a:rPr>
              <a:t>ty dobré časy </a:t>
            </a:r>
            <a:r>
              <a:rPr lang="cs-CZ" sz="2000" dirty="0">
                <a:latin typeface="Arial" panose="020B0604020202020204" pitchFamily="34" charset="0"/>
              </a:rPr>
              <a:t>X</a:t>
            </a:r>
            <a:r>
              <a:rPr lang="cs-CZ" sz="2000" i="1" dirty="0">
                <a:latin typeface="Arial" panose="020B0604020202020204" pitchFamily="34" charset="0"/>
              </a:rPr>
              <a:t> ti dobří lidé, ty hezké obrázky </a:t>
            </a:r>
            <a:r>
              <a:rPr lang="cs-CZ" sz="2000" dirty="0">
                <a:latin typeface="Arial" panose="020B0604020202020204" pitchFamily="34" charset="0"/>
              </a:rPr>
              <a:t>X</a:t>
            </a:r>
            <a:r>
              <a:rPr lang="cs-CZ" sz="2000" i="1" dirty="0">
                <a:latin typeface="Arial" panose="020B0604020202020204" pitchFamily="34" charset="0"/>
              </a:rPr>
              <a:t> ti hezcí chlapci.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</a:rPr>
              <a:t>Альтернации могут выступать как средство выражения одушевленности (</a:t>
            </a:r>
            <a:r>
              <a:rPr lang="cs-CZ" sz="2000" i="1" dirty="0">
                <a:latin typeface="Arial" panose="020B0604020202020204" pitchFamily="34" charset="0"/>
              </a:rPr>
              <a:t>vlk – vlci, kluk - kluci</a:t>
            </a:r>
            <a:r>
              <a:rPr lang="ru-RU" sz="2000" dirty="0">
                <a:latin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2978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81F04552-0ACC-4F06-ADDC-DEAF664CEDEB}"/>
              </a:ext>
            </a:extLst>
          </p:cNvPr>
          <p:cNvSpPr txBox="1"/>
          <p:nvPr/>
        </p:nvSpPr>
        <p:spPr>
          <a:xfrm>
            <a:off x="1802166" y="1582340"/>
            <a:ext cx="88776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tabLst>
                <a:tab pos="228600" algn="l"/>
              </a:tabLst>
            </a:pPr>
            <a:r>
              <a:rPr lang="ru-RU" sz="18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Конкретные, собирательные, вещественные и отвлеченные существительные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:</a:t>
            </a:r>
          </a:p>
          <a:p>
            <a:pPr marL="457200" algn="just">
              <a:tabLst>
                <a:tab pos="228600" algn="l"/>
              </a:tabLst>
            </a:pPr>
            <a:endParaRPr lang="cs-CZ" sz="1800" kern="50" dirty="0">
              <a:effectLst/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80340" algn="l"/>
              </a:tabLst>
            </a:pPr>
            <a:r>
              <a:rPr lang="ru-RU" sz="18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конкретные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существительные (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слова, называющие отдельные предметы, которые можно сосчитать: </a:t>
            </a:r>
            <a:r>
              <a:rPr lang="ru-RU" sz="18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стол – столы, окно - окна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);</a:t>
            </a:r>
          </a:p>
          <a:p>
            <a:pPr lvl="0" algn="just">
              <a:tabLst>
                <a:tab pos="180340" algn="l"/>
              </a:tabLst>
            </a:pPr>
            <a:endParaRPr lang="cs-CZ" sz="1800" kern="50" dirty="0">
              <a:effectLst/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80340" algn="l"/>
              </a:tabLst>
            </a:pPr>
            <a:r>
              <a:rPr lang="ru-RU" sz="18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собирательные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существительные (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слова, называющие совокупность однородных предметов как единое целое: </a:t>
            </a:r>
            <a:r>
              <a:rPr lang="ru-RU" sz="18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зверьё, аристократия, беднота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);</a:t>
            </a:r>
          </a:p>
          <a:p>
            <a:pPr lvl="0" algn="just">
              <a:tabLst>
                <a:tab pos="180340" algn="l"/>
              </a:tabLst>
            </a:pPr>
            <a:endParaRPr lang="cs-CZ" sz="1800" kern="50" dirty="0">
              <a:effectLst/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80340" algn="l"/>
              </a:tabLst>
            </a:pPr>
            <a:r>
              <a:rPr lang="ru-RU" sz="18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вещественные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существительные (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слова, называющие однородные по составу предметы, вещества: </a:t>
            </a:r>
            <a:r>
              <a:rPr lang="ru-RU" sz="18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мука, уголь, вода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80340" algn="l"/>
              </a:tabLst>
            </a:pPr>
            <a:endParaRPr lang="ru-RU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80340" algn="l"/>
              </a:tabLst>
            </a:pPr>
            <a:r>
              <a:rPr lang="ru-RU" sz="1800" b="1" kern="50" dirty="0"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отвлеченные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 существительные (слова, называющие отвлеченные понятия, состояния, явления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: </a:t>
            </a:r>
            <a:r>
              <a:rPr lang="ru-RU" sz="1800" i="1" kern="50" dirty="0"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слава, смех, радость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).</a:t>
            </a:r>
            <a:endParaRPr lang="cs-CZ" sz="1800" kern="50" dirty="0">
              <a:effectLst/>
              <a:latin typeface="Arial" panose="020B0604020202020204" pitchFamily="34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409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36443C4-E508-4491-AC29-B1D6E2730ED6}"/>
              </a:ext>
            </a:extLst>
          </p:cNvPr>
          <p:cNvSpPr txBox="1"/>
          <p:nvPr/>
        </p:nvSpPr>
        <p:spPr>
          <a:xfrm>
            <a:off x="498629" y="600851"/>
            <a:ext cx="1119474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ru-RU" sz="18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Склонение существительного</a:t>
            </a:r>
          </a:p>
          <a:p>
            <a:pPr algn="just">
              <a:tabLst>
                <a:tab pos="228600" algn="l"/>
              </a:tabLst>
            </a:pPr>
            <a:endParaRPr lang="cs-CZ" sz="1800" kern="50" dirty="0">
              <a:effectLst/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algn="just">
              <a:tabLst>
                <a:tab pos="228600" algn="l"/>
              </a:tabLst>
            </a:pP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Проблематика склонения и системы падежей включает в себя рассмотрение парадигматики и категории падежа как таковой, т. е. вопросы об общих и комбинаторных (грамматических и семантических) значениях падежных форм и падежей в целом. </a:t>
            </a:r>
          </a:p>
          <a:p>
            <a:pPr algn="just">
              <a:tabLst>
                <a:tab pos="228600" algn="l"/>
              </a:tabLst>
            </a:pPr>
            <a:endParaRPr lang="ru-RU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Падеж рассматривается как грамматическое средство, отражающее особенности функционирования существительного в структуре предложения. </a:t>
            </a:r>
          </a:p>
          <a:p>
            <a:pPr algn="just">
              <a:tabLst>
                <a:tab pos="228600" algn="l"/>
              </a:tabLst>
            </a:pPr>
            <a:endParaRPr lang="cs-CZ" sz="1800" kern="50" dirty="0">
              <a:effectLst/>
              <a:latin typeface="Arial" panose="020B0604020202020204" pitchFamily="34" charset="0"/>
              <a:ea typeface="Arial Unicode MS"/>
              <a:cs typeface="Arial Unicode MS"/>
            </a:endParaRPr>
          </a:p>
          <a:p>
            <a:r>
              <a:rPr lang="ru-RU" sz="1800" b="1" kern="50" dirty="0">
                <a:effectLst/>
                <a:latin typeface="Arial" panose="020B0604020202020204" pitchFamily="34" charset="0"/>
                <a:ea typeface="Arial Unicode MS"/>
              </a:rPr>
              <a:t>Принципы парадигматической классификации имен существительных в ЧЯ и РЯ во многом отличаются. </a:t>
            </a:r>
          </a:p>
          <a:p>
            <a:r>
              <a:rPr lang="ru-RU" sz="1800" u="sng" kern="50" dirty="0">
                <a:effectLst/>
                <a:latin typeface="Arial" panose="020B0604020202020204" pitchFamily="34" charset="0"/>
                <a:ea typeface="Arial Unicode MS"/>
              </a:rPr>
              <a:t>В РЯ за основу принимается деление по трем склонениям, что </a:t>
            </a:r>
            <a:r>
              <a:rPr lang="ru-RU" sz="1800" b="1" u="sng" kern="50" dirty="0">
                <a:effectLst/>
                <a:latin typeface="Arial" panose="020B0604020202020204" pitchFamily="34" charset="0"/>
                <a:ea typeface="Arial Unicode MS"/>
              </a:rPr>
              <a:t>исключает родовой принцип и принцип одушевленности</a:t>
            </a:r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</a:rPr>
              <a:t>, т. к. существительные мужского и среднего рода относятся ко одному и тому же склонению, существительные женского рода к двум разным склонениям, а одушевленность выражается независимо от типа склонения. </a:t>
            </a:r>
          </a:p>
          <a:p>
            <a:r>
              <a:rPr lang="ru-RU" sz="1800" kern="50" dirty="0">
                <a:effectLst/>
                <a:latin typeface="Arial" panose="020B0604020202020204" pitchFamily="34" charset="0"/>
                <a:ea typeface="Arial Unicode MS"/>
              </a:rPr>
              <a:t>В ЧЯ мы, напротив, исходим из образцов/типов склонения, которые принимают во внимание род и одушевленность. </a:t>
            </a:r>
          </a:p>
          <a:p>
            <a:endParaRPr lang="ru-RU" kern="50" dirty="0">
              <a:latin typeface="Arial" panose="020B0604020202020204" pitchFamily="34" charset="0"/>
              <a:ea typeface="Arial Unicode MS"/>
            </a:endParaRPr>
          </a:p>
          <a:p>
            <a:r>
              <a:rPr lang="ru-RU" sz="1800" b="1" kern="50" dirty="0">
                <a:effectLst/>
                <a:latin typeface="Arial" panose="020B0604020202020204" pitchFamily="34" charset="0"/>
                <a:ea typeface="Arial Unicode MS"/>
              </a:rPr>
              <a:t>Различия между мягким и твердым типом склонения в РЯ, в отличие от ЧЯ, чисто графические.</a:t>
            </a:r>
            <a:endParaRPr lang="cs-CZ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77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D8FE91-6429-4B20-8F5A-AC97F7CE17DE}"/>
              </a:ext>
            </a:extLst>
          </p:cNvPr>
          <p:cNvSpPr txBox="1"/>
          <p:nvPr/>
        </p:nvSpPr>
        <p:spPr>
          <a:xfrm>
            <a:off x="435006" y="232922"/>
            <a:ext cx="11292395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Состав падежей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Русская падежная система включает шесть основных падежей: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1.	именительный (Кто? Что?);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2.	родительный (Кого? Чего?);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3.	дательный (Кому? Чему?);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4.	винительный (Кого? Что?);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5.	творительный (Кем? Чем?);</a:t>
            </a:r>
          </a:p>
          <a:p>
            <a:pPr marL="457200" indent="-457200">
              <a:buAutoNum type="arabicPeriod" startAt="6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предложный (О ком? О чём?).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Наряду с основными падежами в РЯ есть еще ряд форм со спорным статусом:</a:t>
            </a:r>
          </a:p>
          <a:p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•	Второй родительный падеж (партитив),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•	Второй предложный падеж (локатив),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•	Второй винительный падеж (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включительный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•	Звательный падеж (вокатив).</a:t>
            </a:r>
          </a:p>
        </p:txBody>
      </p:sp>
    </p:spTree>
    <p:extLst>
      <p:ext uri="{BB962C8B-B14F-4D97-AF65-F5344CB8AC3E}">
        <p14:creationId xmlns:p14="http://schemas.microsoft.com/office/powerpoint/2010/main" val="214788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254B942-ADF2-4A18-A66A-55CA8268E9A5}"/>
              </a:ext>
            </a:extLst>
          </p:cNvPr>
          <p:cNvSpPr txBox="1"/>
          <p:nvPr/>
        </p:nvSpPr>
        <p:spPr>
          <a:xfrm>
            <a:off x="742765" y="836888"/>
            <a:ext cx="1070647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Второй родительный падеж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(партитив, имеющий отделительное значение)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имеют </a:t>
            </a: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некоторые слова мужского рода второго склонения в единственном числе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ложка сахару, чашка чаю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вес сахара, вкус чая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Это окончание распространено в разговорной речи, но не является обязательным кроме некоторых случаев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ни разу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оно также обязательно во фразеологизмах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без году неделя, моя хата с краю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Не все существительные с вещественным значением образуют отделительные формы (*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килограмм шиповнику, *кубик льду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Вариантные окончания также могут отражать отличия в семантике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уйти из дому = выйти на некоторое время, уйти из дома = покинуть навсегда, проводить до дому = домой, проводить до дома = до здания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042724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131</TotalTime>
  <Words>4598</Words>
  <Application>Microsoft Office PowerPoint</Application>
  <PresentationFormat>Širokoúhlá obrazovka</PresentationFormat>
  <Paragraphs>423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Arial</vt:lpstr>
      <vt:lpstr>Calibri</vt:lpstr>
      <vt:lpstr>Courier New</vt:lpstr>
      <vt:lpstr>Garamond</vt:lpstr>
      <vt:lpstr>Symbol</vt:lpstr>
      <vt:lpstr>Savon</vt:lpstr>
      <vt:lpstr>Имя существительное падеж </vt:lpstr>
      <vt:lpstr>Имя существительное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Парадигматика существительного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Мужской род</vt:lpstr>
      <vt:lpstr>Prezentace aplikace PowerPoint</vt:lpstr>
      <vt:lpstr>Prezentace aplikace PowerPoint</vt:lpstr>
      <vt:lpstr>Женский род</vt:lpstr>
      <vt:lpstr>Prezentace aplikace PowerPoint</vt:lpstr>
      <vt:lpstr>Средний род</vt:lpstr>
      <vt:lpstr>Prezentace aplikace PowerPoint</vt:lpstr>
      <vt:lpstr>Prezentace aplikace PowerPoint</vt:lpstr>
      <vt:lpstr>Сборные упражнения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Имя существительное</dc:title>
  <dc:creator>Veronika Stranz-Nikitina</dc:creator>
  <cp:lastModifiedBy>Veronika Stranz-Nikitina</cp:lastModifiedBy>
  <cp:revision>17</cp:revision>
  <dcterms:created xsi:type="dcterms:W3CDTF">2021-01-22T07:42:14Z</dcterms:created>
  <dcterms:modified xsi:type="dcterms:W3CDTF">2021-01-29T14:44:44Z</dcterms:modified>
</cp:coreProperties>
</file>