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7" r:id="rId7"/>
    <p:sldId id="266" r:id="rId8"/>
    <p:sldId id="263" r:id="rId9"/>
    <p:sldId id="268" r:id="rId10"/>
    <p:sldId id="269" r:id="rId11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9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8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5CB32CF-2421-404B-B0FD-4E7DC6D68A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B7F3C450-7D36-452A-9E35-E899005C68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6448471-0DAD-4DCD-801E-974A3B663F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4E718-7010-4408-B299-72CCF0FEAB69}" type="datetimeFigureOut">
              <a:rPr lang="cs-CZ" smtClean="0"/>
              <a:t>08.12.2020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96DFA52-4141-4404-A283-9910CD1914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1D480F2-57E1-46DF-9470-B90B018C9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C632D-B95B-4E71-8654-BA069399132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20031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B789DCA-2617-46CA-A859-C4C06D718E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3DAD9D89-AAFA-4599-89F1-1AAB7F5A23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61F86E3-1FD9-40F3-AEC1-3C96BFA412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4E718-7010-4408-B299-72CCF0FEAB69}" type="datetimeFigureOut">
              <a:rPr lang="cs-CZ" smtClean="0"/>
              <a:t>08.12.2020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0C2BDC8-C2A5-460E-90FA-448471CDAD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6A93009-7EC9-4EC5-93D9-D3A3B0AB9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C632D-B95B-4E71-8654-BA069399132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50472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14665E03-14B1-4216-AD64-0A86E82613E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89F5C582-8590-42E4-8F57-21A78C1350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833FA0D-9BD3-46D3-8304-0FF0849E9E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4E718-7010-4408-B299-72CCF0FEAB69}" type="datetimeFigureOut">
              <a:rPr lang="cs-CZ" smtClean="0"/>
              <a:t>08.12.2020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2A325C5-26DA-4271-B09A-E1660201C9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4AF6A89-0A2F-4833-9CB1-0D055B1B40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C632D-B95B-4E71-8654-BA069399132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876184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F6A964C-D54C-4F15-9C85-9B832E4A45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0FBF78C-00C3-4BE0-9653-3146DE730C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376CBF3-A641-4659-A6A8-AC6C3DA11B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4E718-7010-4408-B299-72CCF0FEAB69}" type="datetimeFigureOut">
              <a:rPr lang="cs-CZ" smtClean="0"/>
              <a:t>08.12.2020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730164D-1A61-461B-825D-90255FF2E2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0C3F0B1-8A32-470D-82DA-B067D045B3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C632D-B95B-4E71-8654-BA069399132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78355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F7E7710-D33A-476F-A6EF-8C47B4B068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971C6B86-5537-40A7-84E1-466676CFB5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C07CA65-E173-49C4-867B-8B652F7241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4E718-7010-4408-B299-72CCF0FEAB69}" type="datetimeFigureOut">
              <a:rPr lang="cs-CZ" smtClean="0"/>
              <a:t>08.12.2020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8AA8F49-D5B7-42AA-80E2-EF169867E5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D2DACBE-C5DB-4784-918C-3A713633CB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C632D-B95B-4E71-8654-BA069399132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66653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86BFE26-FB7A-44F5-9813-886FC056A0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CE6BB84-8B68-4A36-8660-7A405FEF14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18D99097-0940-46FB-B5BF-72BCE7A0FA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2D6251BF-2D33-4618-8F20-CBFB62B23F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4E718-7010-4408-B299-72CCF0FEAB69}" type="datetimeFigureOut">
              <a:rPr lang="cs-CZ" smtClean="0"/>
              <a:t>08.12.2020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B1699C26-DB99-4217-8D2A-6EF56B76B4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B40C901-3BF9-49CE-A801-8C6A054C57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C632D-B95B-4E71-8654-BA069399132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799431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5478AE2-7BF2-4E10-8A4D-64B977A524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298AFD3-B577-4A93-AC09-564A4CC68D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EDD3A2B0-3E3C-4981-9C9B-087F4E24B5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4C8F9A11-36B8-4E82-B162-82076D12CA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C71A3322-ED49-440B-8243-6D98AEA729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83413A77-B762-47E8-9FE3-E939278E61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4E718-7010-4408-B299-72CCF0FEAB69}" type="datetimeFigureOut">
              <a:rPr lang="cs-CZ" smtClean="0"/>
              <a:t>08.12.2020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2E1AD6A6-58AE-469F-90CF-2A206875EC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6B004BD0-74C8-48D1-96A1-D817891DE7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C632D-B95B-4E71-8654-BA069399132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99053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85AFA71-25F0-42E8-B3A1-1B661F4FA7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13831E9C-B1E4-4DD6-962A-D3111EA402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4E718-7010-4408-B299-72CCF0FEAB69}" type="datetimeFigureOut">
              <a:rPr lang="cs-CZ" smtClean="0"/>
              <a:t>08.12.2020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BC7312AA-6F12-4627-A1DB-FC1C571341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33C26BC6-886D-4B84-88BE-F46D470762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C632D-B95B-4E71-8654-BA069399132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2969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427E7951-3FFF-4B43-944B-E662CF19F3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4E718-7010-4408-B299-72CCF0FEAB69}" type="datetimeFigureOut">
              <a:rPr lang="cs-CZ" smtClean="0"/>
              <a:t>08.12.2020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6811F315-903A-4D6C-8F2D-DCC6955027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ECBBD973-33B7-4280-AA00-5EE36C024A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C632D-B95B-4E71-8654-BA069399132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46960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F54E1D9-11BB-49C2-BF56-7DCA46B296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41F1612-FAA3-4EF9-A5F5-5207884C2D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E0B225ED-7D27-47CA-AD1D-BB57104988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D684DC2-1145-4F8A-BAFC-06917831F9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4E718-7010-4408-B299-72CCF0FEAB69}" type="datetimeFigureOut">
              <a:rPr lang="cs-CZ" smtClean="0"/>
              <a:t>08.12.2020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9C3D38AE-8E90-4E38-8C3B-F10BBD2D6F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E2E6DE30-6293-49B5-AB4B-AE62BA91F4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C632D-B95B-4E71-8654-BA069399132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87443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464214F-A32C-4DF4-A2C9-9C8E43AA55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D3A2FE98-C0B8-46C6-B997-82E66CD84B9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9955B27C-EC1C-4D15-8806-D72AEBDE0F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DEBAC46-B50A-454F-99B4-559BB36696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4E718-7010-4408-B299-72CCF0FEAB69}" type="datetimeFigureOut">
              <a:rPr lang="cs-CZ" smtClean="0"/>
              <a:t>08.12.2020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5D018EEB-B465-4565-B151-7293A7AAA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1C882560-F709-46B6-8EBD-9B2B5CA104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C632D-B95B-4E71-8654-BA069399132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828588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CBCB43E2-55D2-474C-962A-C83856294F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F422CCEA-43B0-4CC2-8946-BF19D55995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652631A-55C5-4990-988D-FD76BFBAC8C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44E718-7010-4408-B299-72CCF0FEAB69}" type="datetimeFigureOut">
              <a:rPr lang="cs-CZ" smtClean="0"/>
              <a:t>08.12.2020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7C135DF-E73F-4037-99F1-86B3BABBFD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CDA3ABB-1583-40D5-8639-5C2E4A908C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8C632D-B95B-4E71-8654-BA069399132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994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ancedetem.cz/cs/hledam-pomoc/rodina-v-problemove-situaci/psychicke-problemy-ditete/deprese-u-deti.shtml" TargetMode="External"/><Relationship Id="rId2" Type="http://schemas.openxmlformats.org/officeDocument/2006/relationships/hyperlink" Target="https://www.reflex.cz/clanek/komentare/44349/je-deprese-dedicna-budou-depresi-ohrozeny-i-me-deti.html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medicina.cz/clanky/10560/34/Stres-deprese-a-zivotni-styl-v-ceske-republice-studie/" TargetMode="External"/><Relationship Id="rId4" Type="http://schemas.openxmlformats.org/officeDocument/2006/relationships/hyperlink" Target="https://www.drnespor.eu/alchy.doc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34F1179-B481-4F9E-BCA3-AFB972070F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F5DB7D54-7D2C-4396-B2DE-3F00E8850A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5241" y="1008993"/>
            <a:ext cx="9231410" cy="3542045"/>
          </a:xfrm>
        </p:spPr>
        <p:txBody>
          <a:bodyPr anchor="b">
            <a:normAutofit/>
          </a:bodyPr>
          <a:lstStyle/>
          <a:p>
            <a:pPr algn="l"/>
            <a:r>
              <a:rPr lang="cs-CZ" sz="11500" dirty="0"/>
              <a:t>Dědičnost deprese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09164483-B213-4511-A6D4-E06F7C0934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85241" y="4582814"/>
            <a:ext cx="7132335" cy="1312657"/>
          </a:xfrm>
        </p:spPr>
        <p:txBody>
          <a:bodyPr anchor="t">
            <a:normAutofit/>
          </a:bodyPr>
          <a:lstStyle/>
          <a:p>
            <a:pPr algn="l"/>
            <a:r>
              <a:rPr lang="cs-CZ" dirty="0"/>
              <a:t>Genetika vs. Dědičnost návyků a životního stylu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27331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D42F577-662C-4B71-AA74-5BD95ED806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Zdroje: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DBFAB8B-0808-4D2D-91B4-DE28D9DBA8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CANTOPHER, Tim. </a:t>
            </a:r>
            <a:r>
              <a:rPr lang="cs-CZ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Depresivní onemocnění: prokletí silných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Olomouc: ANAG, c2012. ISBN 978-80-7263-768-3.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cs-CZ" sz="1800" dirty="0">
                <a:solidFill>
                  <a:srgbClr val="21252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HÖSCHL, Cyril. </a:t>
            </a:r>
            <a:r>
              <a:rPr lang="cs-CZ" sz="1800" i="1" dirty="0">
                <a:solidFill>
                  <a:srgbClr val="21252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 deprese dědičná?</a:t>
            </a:r>
            <a:r>
              <a:rPr lang="cs-CZ" sz="1800" dirty="0">
                <a:solidFill>
                  <a:srgbClr val="21252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[online]. [cit. 2020-11-26]. Dostupné z: </a:t>
            </a:r>
            <a:r>
              <a:rPr lang="cs-CZ" sz="18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2"/>
              </a:rPr>
              <a:t>https://www.reflex.cz/clanek/komentare/44349/je-deprese-dedicna-budou-depresi-ohrozeny-i-me-deti.html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cs-CZ" sz="1800" dirty="0">
                <a:solidFill>
                  <a:srgbClr val="21252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KRTIČKOVÁ, Kateřina. </a:t>
            </a:r>
            <a:r>
              <a:rPr lang="cs-CZ" sz="1800" i="1" dirty="0">
                <a:solidFill>
                  <a:srgbClr val="21252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Deprese u dětí</a:t>
            </a:r>
            <a:r>
              <a:rPr lang="cs-CZ" sz="1800" dirty="0">
                <a:solidFill>
                  <a:srgbClr val="21252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[online]. [cit. 2020-11-26]. Dostupné z: </a:t>
            </a:r>
            <a:r>
              <a:rPr lang="cs-CZ" sz="18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3"/>
              </a:rPr>
              <a:t>https://www.sancedetem.cz/cs/hledam-pomoc/rodina-v-problemove-situaci/psychicke-problemy-ditete/deprese-u-deti.shtml</a:t>
            </a:r>
            <a:r>
              <a:rPr lang="cs-CZ" sz="1800" dirty="0">
                <a:solidFill>
                  <a:srgbClr val="21252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cs-CZ" sz="1800" dirty="0">
                <a:solidFill>
                  <a:srgbClr val="21252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NEŠPOR, Karel. </a:t>
            </a:r>
            <a:r>
              <a:rPr lang="cs-CZ" sz="1800" i="1" dirty="0">
                <a:solidFill>
                  <a:srgbClr val="21252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Alchymie mozku</a:t>
            </a:r>
            <a:r>
              <a:rPr lang="cs-CZ" sz="1800" dirty="0">
                <a:solidFill>
                  <a:srgbClr val="21252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[online]. [cit. 2020-11-26]. Dostupné z: </a:t>
            </a:r>
            <a:r>
              <a:rPr lang="cs-CZ" sz="18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4"/>
              </a:rPr>
              <a:t>https://www.drnespor.eu/alchy.doc</a:t>
            </a:r>
            <a:r>
              <a:rPr lang="cs-CZ" sz="1800" dirty="0">
                <a:solidFill>
                  <a:srgbClr val="21252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cs-CZ" sz="1800" dirty="0">
                <a:solidFill>
                  <a:srgbClr val="21252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RABOCH, Jiří a Radek PTÁČEK. </a:t>
            </a:r>
            <a:r>
              <a:rPr lang="cs-CZ" sz="1800" i="1" dirty="0">
                <a:solidFill>
                  <a:srgbClr val="21252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Stres, deprese a životní styl v České republice (studie)</a:t>
            </a:r>
            <a:r>
              <a:rPr lang="cs-CZ" sz="1800" dirty="0">
                <a:solidFill>
                  <a:srgbClr val="21252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[online]. [cit. 2020-11-26]. Dostupné z: </a:t>
            </a:r>
            <a:r>
              <a:rPr lang="cs-CZ" sz="18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5"/>
              </a:rPr>
              <a:t>http://medicina.cz/clanky/10560/34/Stres-deprese-a-zivotni-styl-v-ceske-republice-studie/</a:t>
            </a:r>
            <a:r>
              <a:rPr lang="cs-CZ" sz="1800" dirty="0">
                <a:solidFill>
                  <a:srgbClr val="21252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cs-CZ" sz="18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Synopsis</a:t>
            </a:r>
            <a:r>
              <a:rPr lang="cs-CZ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8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</a:t>
            </a:r>
            <a:r>
              <a:rPr lang="cs-CZ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Psychiatry, 10th </a:t>
            </a:r>
            <a:r>
              <a:rPr lang="cs-CZ" sz="18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edition</a:t>
            </a:r>
            <a:r>
              <a:rPr lang="cs-CZ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2013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cs-CZ" sz="1800" dirty="0"/>
              <a:t>Obrázky: </a:t>
            </a:r>
            <a:r>
              <a:rPr lang="cs-CZ" sz="1800"/>
              <a:t>thenounproject.com</a:t>
            </a:r>
            <a:endParaRPr lang="cs-CZ" sz="1800" dirty="0"/>
          </a:p>
        </p:txBody>
      </p:sp>
    </p:spTree>
    <p:extLst>
      <p:ext uri="{BB962C8B-B14F-4D97-AF65-F5344CB8AC3E}">
        <p14:creationId xmlns:p14="http://schemas.microsoft.com/office/powerpoint/2010/main" val="34042136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004AF4B7-F33B-427D-B825-23C881C042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767" y="1188637"/>
            <a:ext cx="2988234" cy="4480726"/>
          </a:xfrm>
        </p:spPr>
        <p:txBody>
          <a:bodyPr>
            <a:normAutofit/>
          </a:bodyPr>
          <a:lstStyle/>
          <a:p>
            <a:pPr algn="r"/>
            <a:r>
              <a:rPr lang="cs-CZ" sz="6600" b="1" dirty="0"/>
              <a:t>Deprese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7CFF5E4-44FA-469C-AB10-73DE54686A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5260" y="1648870"/>
            <a:ext cx="4702848" cy="356026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cs-CZ" sz="2400" dirty="0"/>
              <a:t>= psychická porucha, která se projevuje dlouhodobými pocity smutku, selhání, neštěstí, úzkosti, psychickým vyčerpáním a obecně ztrátou chutí do života</a:t>
            </a:r>
          </a:p>
          <a:p>
            <a:r>
              <a:rPr lang="cs-CZ" sz="2400" dirty="0"/>
              <a:t>v krajních případech může vést k sebevraždě</a:t>
            </a:r>
          </a:p>
        </p:txBody>
      </p:sp>
    </p:spTree>
    <p:extLst>
      <p:ext uri="{BB962C8B-B14F-4D97-AF65-F5344CB8AC3E}">
        <p14:creationId xmlns:p14="http://schemas.microsoft.com/office/powerpoint/2010/main" val="2010047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" name="Rectangle 31">
            <a:extLst>
              <a:ext uri="{FF2B5EF4-FFF2-40B4-BE49-F238E27FC236}">
                <a16:creationId xmlns:a16="http://schemas.microsoft.com/office/drawing/2014/main" id="{9D25F302-27C5-414F-97F8-6EA0A6C028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ight Triangle 33">
            <a:extLst>
              <a:ext uri="{FF2B5EF4-FFF2-40B4-BE49-F238E27FC236}">
                <a16:creationId xmlns:a16="http://schemas.microsoft.com/office/drawing/2014/main" id="{830A36F8-48C2-4842-A87B-8CE8DF4E7F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8F451A30-466B-4996-9BA5-CD6ABCC6D5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90F3B95E-80DA-4684-AFFB-4FC66D6B8A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3356" y="1188637"/>
            <a:ext cx="9984615" cy="1597228"/>
          </a:xfrm>
        </p:spPr>
        <p:txBody>
          <a:bodyPr>
            <a:normAutofit/>
          </a:bodyPr>
          <a:lstStyle/>
          <a:p>
            <a:r>
              <a:rPr lang="cs-CZ" sz="5100" b="1" dirty="0"/>
              <a:t>Deprese jako porucha nálady dle DSM-5</a:t>
            </a:r>
          </a:p>
        </p:txBody>
      </p:sp>
      <p:pic>
        <p:nvPicPr>
          <p:cNvPr id="11" name="Obrázek 10">
            <a:extLst>
              <a:ext uri="{FF2B5EF4-FFF2-40B4-BE49-F238E27FC236}">
                <a16:creationId xmlns:a16="http://schemas.microsoft.com/office/drawing/2014/main" id="{CE2AFA1E-448C-4FF0-8810-01568FFE61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6250" y="3018327"/>
            <a:ext cx="2728198" cy="2728198"/>
          </a:xfrm>
          <a:prstGeom prst="rect">
            <a:avLst/>
          </a:prstGeom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CAC9C4F-1AAB-4DBA-956E-4A5A5B1694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5260" y="2998278"/>
            <a:ext cx="4238257" cy="2728198"/>
          </a:xfrm>
        </p:spPr>
        <p:txBody>
          <a:bodyPr anchor="t">
            <a:normAutofit/>
          </a:bodyPr>
          <a:lstStyle/>
          <a:p>
            <a:pPr marL="457200" indent="-457200">
              <a:buAutoNum type="arabicPeriod"/>
            </a:pPr>
            <a:r>
              <a:rPr lang="cs-CZ" sz="2000"/>
              <a:t>Bipolární - maniodepresivita – střídání deprese (skleslost a sklíčenost) s fází mánie (euforie, nadšení)</a:t>
            </a:r>
          </a:p>
          <a:p>
            <a:pPr marL="457200" indent="-457200">
              <a:buAutoNum type="arabicPeriod"/>
            </a:pPr>
            <a:r>
              <a:rPr lang="cs-CZ" sz="2000"/>
              <a:t>Unipolární – pouze depresivní stavy</a:t>
            </a:r>
          </a:p>
          <a:p>
            <a:pPr marL="0" indent="0">
              <a:buNone/>
            </a:pPr>
            <a:endParaRPr lang="cs-CZ" sz="2000"/>
          </a:p>
        </p:txBody>
      </p:sp>
    </p:spTree>
    <p:extLst>
      <p:ext uri="{BB962C8B-B14F-4D97-AF65-F5344CB8AC3E}">
        <p14:creationId xmlns:p14="http://schemas.microsoft.com/office/powerpoint/2010/main" val="8248823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9D25F302-27C5-414F-97F8-6EA0A6C028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ight Triangle 20">
            <a:extLst>
              <a:ext uri="{FF2B5EF4-FFF2-40B4-BE49-F238E27FC236}">
                <a16:creationId xmlns:a16="http://schemas.microsoft.com/office/drawing/2014/main" id="{830A36F8-48C2-4842-A87B-8CE8DF4E7F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F451A30-466B-4996-9BA5-CD6ABCC6D5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0D8D4C37-0C4B-4C40-BD91-4E7F5FEB35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3356" y="1188637"/>
            <a:ext cx="9984615" cy="1597228"/>
          </a:xfrm>
        </p:spPr>
        <p:txBody>
          <a:bodyPr>
            <a:normAutofit/>
          </a:bodyPr>
          <a:lstStyle/>
          <a:p>
            <a:r>
              <a:rPr lang="cs-CZ" sz="6000" b="1" dirty="0"/>
              <a:t>Rozvoj deprese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B8987B60-DD67-40AC-847D-D7601FBF0A2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6250" y="3018327"/>
            <a:ext cx="2728198" cy="2728198"/>
          </a:xfrm>
          <a:prstGeom prst="rect">
            <a:avLst/>
          </a:prstGeom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4BEB672-64B9-4B1B-8F64-18D8EF1087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5260" y="2998278"/>
            <a:ext cx="4238257" cy="2728198"/>
          </a:xfrm>
        </p:spPr>
        <p:txBody>
          <a:bodyPr anchor="t">
            <a:normAutofit/>
          </a:bodyPr>
          <a:lstStyle/>
          <a:p>
            <a:r>
              <a:rPr lang="cs-CZ" sz="1700"/>
              <a:t>Může dlouhodobě unikat pozornosti</a:t>
            </a:r>
          </a:p>
          <a:p>
            <a:r>
              <a:rPr lang="cs-CZ" sz="1700"/>
              <a:t>Zejména v dospělosti, v menší míře i u dětí</a:t>
            </a:r>
          </a:p>
          <a:p>
            <a:r>
              <a:rPr lang="cs-CZ" sz="1700"/>
              <a:t>V české populaci nejrizikovější věková skupina 34-44 let a 51+ (v populaci 25+)</a:t>
            </a:r>
          </a:p>
          <a:p>
            <a:r>
              <a:rPr lang="cs-CZ" sz="1700"/>
              <a:t>Deprese podle příčin vzniku</a:t>
            </a:r>
          </a:p>
          <a:p>
            <a:pPr lvl="1"/>
            <a:r>
              <a:rPr lang="cs-CZ" sz="1700"/>
              <a:t>Poporodní deprese</a:t>
            </a:r>
          </a:p>
          <a:p>
            <a:pPr lvl="1"/>
            <a:r>
              <a:rPr lang="cs-CZ" sz="1700"/>
              <a:t>Deprese v menopauze</a:t>
            </a:r>
          </a:p>
          <a:p>
            <a:endParaRPr lang="cs-CZ" sz="1700"/>
          </a:p>
          <a:p>
            <a:endParaRPr lang="cs-CZ" sz="1700"/>
          </a:p>
        </p:txBody>
      </p:sp>
    </p:spTree>
    <p:extLst>
      <p:ext uri="{BB962C8B-B14F-4D97-AF65-F5344CB8AC3E}">
        <p14:creationId xmlns:p14="http://schemas.microsoft.com/office/powerpoint/2010/main" val="19855970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9D25F302-27C5-414F-97F8-6EA0A6C028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ight Triangle 20">
            <a:extLst>
              <a:ext uri="{FF2B5EF4-FFF2-40B4-BE49-F238E27FC236}">
                <a16:creationId xmlns:a16="http://schemas.microsoft.com/office/drawing/2014/main" id="{830A36F8-48C2-4842-A87B-8CE8DF4E7F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F451A30-466B-4996-9BA5-CD6ABCC6D5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08741038-B704-4E12-A1F1-32854EA658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3356" y="1188637"/>
            <a:ext cx="9984615" cy="1597228"/>
          </a:xfrm>
        </p:spPr>
        <p:txBody>
          <a:bodyPr>
            <a:normAutofit/>
          </a:bodyPr>
          <a:lstStyle/>
          <a:p>
            <a:r>
              <a:rPr lang="cs-CZ" sz="5100" b="1" dirty="0"/>
              <a:t>Deprese vzniká narušením mozkové </a:t>
            </a:r>
            <a:r>
              <a:rPr lang="cs-CZ" sz="5100" b="1" dirty="0" err="1"/>
              <a:t>bichemie</a:t>
            </a:r>
            <a:endParaRPr lang="cs-CZ" sz="5100" b="1" dirty="0"/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B745DB05-0CF7-488E-AB61-62270B99CDE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635" r="3" b="14168"/>
          <a:stretch/>
        </p:blipFill>
        <p:spPr>
          <a:xfrm>
            <a:off x="1123357" y="3018327"/>
            <a:ext cx="3533985" cy="2728198"/>
          </a:xfrm>
          <a:prstGeom prst="rect">
            <a:avLst/>
          </a:prstGeom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965960A-0089-4D32-A508-AAF1DFCDDA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5260" y="2998278"/>
            <a:ext cx="4428236" cy="2728198"/>
          </a:xfrm>
        </p:spPr>
        <p:txBody>
          <a:bodyPr anchor="t">
            <a:normAutofit/>
          </a:bodyPr>
          <a:lstStyle/>
          <a:p>
            <a:r>
              <a:rPr lang="cs-CZ" sz="20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Konkrétně narušením tzv. neurotransmiterů v mozku, které se projevují poklesem zejména dvou látek </a:t>
            </a:r>
          </a:p>
          <a:p>
            <a:r>
              <a:rPr lang="cs-CZ" sz="2000">
                <a:latin typeface="Calibri" panose="020F0502020204030204" pitchFamily="34" charset="0"/>
                <a:ea typeface="Calibri" panose="020F0502020204030204" pitchFamily="34" charset="0"/>
              </a:rPr>
              <a:t>Serotonin - nálada</a:t>
            </a:r>
          </a:p>
          <a:p>
            <a:r>
              <a:rPr lang="cs-CZ" sz="20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Dopamin - motivace</a:t>
            </a:r>
          </a:p>
        </p:txBody>
      </p:sp>
    </p:spTree>
    <p:extLst>
      <p:ext uri="{BB962C8B-B14F-4D97-AF65-F5344CB8AC3E}">
        <p14:creationId xmlns:p14="http://schemas.microsoft.com/office/powerpoint/2010/main" val="41814724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9D25F302-27C5-414F-97F8-6EA0A6C028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ight Triangle 20">
            <a:extLst>
              <a:ext uri="{FF2B5EF4-FFF2-40B4-BE49-F238E27FC236}">
                <a16:creationId xmlns:a16="http://schemas.microsoft.com/office/drawing/2014/main" id="{830A36F8-48C2-4842-A87B-8CE8DF4E7F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F451A30-466B-4996-9BA5-CD6ABCC6D5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92BF2480-A50F-4DD1-888D-474C53DDE2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3356" y="1188637"/>
            <a:ext cx="9984615" cy="1597228"/>
          </a:xfrm>
        </p:spPr>
        <p:txBody>
          <a:bodyPr>
            <a:normAutofit/>
          </a:bodyPr>
          <a:lstStyle/>
          <a:p>
            <a:r>
              <a:rPr lang="cs-CZ" sz="6000" b="1" dirty="0"/>
              <a:t>Deprese: Genetika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5D0D1EFF-777C-440C-A6EB-A7A49C4975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6250" y="3018327"/>
            <a:ext cx="2728198" cy="2728198"/>
          </a:xfrm>
          <a:prstGeom prst="rect">
            <a:avLst/>
          </a:prstGeom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4EE749C-7822-4EAB-8F0A-5CF7F12AD5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5260" y="2998278"/>
            <a:ext cx="4238257" cy="2728198"/>
          </a:xfrm>
        </p:spPr>
        <p:txBody>
          <a:bodyPr anchor="t">
            <a:normAutofit/>
          </a:bodyPr>
          <a:lstStyle/>
          <a:p>
            <a:r>
              <a:rPr lang="cs-CZ" sz="1900"/>
              <a:t>Vyšší pravděpodobnost onemocnění, pokud je deprese v rodinné anamnéze</a:t>
            </a:r>
          </a:p>
          <a:p>
            <a:r>
              <a:rPr lang="cs-CZ" sz="1900"/>
              <a:t>Gen způsobující depresi pravděpodobně neexistuje</a:t>
            </a:r>
          </a:p>
          <a:p>
            <a:r>
              <a:rPr lang="cs-CZ" sz="1900"/>
              <a:t>v případě, že dítě má oba rodiče nemocné bipolární poruchou, má šanci minimálně 1:1, že budu bez obtíží</a:t>
            </a:r>
          </a:p>
          <a:p>
            <a:endParaRPr lang="cs-CZ" sz="1900"/>
          </a:p>
        </p:txBody>
      </p:sp>
    </p:spTree>
    <p:extLst>
      <p:ext uri="{BB962C8B-B14F-4D97-AF65-F5344CB8AC3E}">
        <p14:creationId xmlns:p14="http://schemas.microsoft.com/office/powerpoint/2010/main" val="26195522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9D25F302-27C5-414F-97F8-6EA0A6C028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ight Triangle 20">
            <a:extLst>
              <a:ext uri="{FF2B5EF4-FFF2-40B4-BE49-F238E27FC236}">
                <a16:creationId xmlns:a16="http://schemas.microsoft.com/office/drawing/2014/main" id="{830A36F8-48C2-4842-A87B-8CE8DF4E7F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F451A30-466B-4996-9BA5-CD6ABCC6D5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A5BF4469-34D4-46C7-8EBA-5A81E0FC9D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3356" y="1188637"/>
            <a:ext cx="9984615" cy="1597228"/>
          </a:xfrm>
        </p:spPr>
        <p:txBody>
          <a:bodyPr>
            <a:normAutofit/>
          </a:bodyPr>
          <a:lstStyle/>
          <a:p>
            <a:r>
              <a:rPr lang="cs-CZ" sz="6000" b="1" dirty="0"/>
              <a:t>Deprese: Návyky a životní styl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6733DFC0-51E2-4D9E-A795-4BA71BADE6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6250" y="3018327"/>
            <a:ext cx="2728198" cy="2728198"/>
          </a:xfrm>
          <a:prstGeom prst="rect">
            <a:avLst/>
          </a:prstGeom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B9BC6EB-1F5D-4699-993C-6DA388B8AE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5260" y="2998278"/>
            <a:ext cx="4238257" cy="2728198"/>
          </a:xfrm>
        </p:spPr>
        <p:txBody>
          <a:bodyPr anchor="t">
            <a:normAutofit/>
          </a:bodyPr>
          <a:lstStyle/>
          <a:p>
            <a:r>
              <a:rPr lang="cs-CZ" sz="2000"/>
              <a:t>Dlouhodobý stres</a:t>
            </a:r>
          </a:p>
          <a:p>
            <a:r>
              <a:rPr lang="cs-CZ" sz="2000"/>
              <a:t>Návykové látky</a:t>
            </a:r>
          </a:p>
          <a:p>
            <a:r>
              <a:rPr lang="cs-CZ" sz="2000"/>
              <a:t>Nedostatek nebo přebytek chemických látek v těle</a:t>
            </a:r>
          </a:p>
        </p:txBody>
      </p:sp>
    </p:spTree>
    <p:extLst>
      <p:ext uri="{BB962C8B-B14F-4D97-AF65-F5344CB8AC3E}">
        <p14:creationId xmlns:p14="http://schemas.microsoft.com/office/powerpoint/2010/main" val="25253233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9D25F302-27C5-414F-97F8-6EA0A6C028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ight Triangle 29">
            <a:extLst>
              <a:ext uri="{FF2B5EF4-FFF2-40B4-BE49-F238E27FC236}">
                <a16:creationId xmlns:a16="http://schemas.microsoft.com/office/drawing/2014/main" id="{830A36F8-48C2-4842-A87B-8CE8DF4E7F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8F451A30-466B-4996-9BA5-CD6ABCC6D5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FBF3A3CC-60E2-416B-84CE-EB66C46326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3356" y="1188637"/>
            <a:ext cx="9984615" cy="1597228"/>
          </a:xfrm>
        </p:spPr>
        <p:txBody>
          <a:bodyPr>
            <a:normAutofit/>
          </a:bodyPr>
          <a:lstStyle/>
          <a:p>
            <a:r>
              <a:rPr lang="cs-CZ" sz="5100" b="1" dirty="0"/>
              <a:t>Deprese: faktory působící protektivně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2BB28695-BC8F-4F62-B331-2AB7B58EC89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527" r="-5" b="17271"/>
          <a:stretch/>
        </p:blipFill>
        <p:spPr>
          <a:xfrm>
            <a:off x="1123357" y="2998278"/>
            <a:ext cx="3096951" cy="2748247"/>
          </a:xfrm>
          <a:prstGeom prst="rect">
            <a:avLst/>
          </a:prstGeom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0D149DD-39AD-417B-BD13-80D524B574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5260" y="2998278"/>
            <a:ext cx="4428236" cy="2728198"/>
          </a:xfrm>
        </p:spPr>
        <p:txBody>
          <a:bodyPr anchor="t">
            <a:normAutofit/>
          </a:bodyPr>
          <a:lstStyle/>
          <a:p>
            <a:r>
              <a:rPr lang="cs-CZ" sz="2000"/>
              <a:t>Pravidelná tělená aktivita</a:t>
            </a:r>
          </a:p>
          <a:p>
            <a:r>
              <a:rPr lang="cs-CZ" sz="2000"/>
              <a:t>Zdravé stravovací návyky</a:t>
            </a:r>
          </a:p>
          <a:p>
            <a:r>
              <a:rPr lang="cs-CZ" sz="2000"/>
              <a:t>Funkční partnerský vztah</a:t>
            </a:r>
          </a:p>
          <a:p>
            <a:r>
              <a:rPr lang="cs-CZ" sz="2000"/>
              <a:t>Spokojenost v zaměstnání</a:t>
            </a:r>
          </a:p>
          <a:p>
            <a:endParaRPr lang="cs-CZ" sz="2000"/>
          </a:p>
          <a:p>
            <a:endParaRPr lang="cs-CZ" sz="2000"/>
          </a:p>
        </p:txBody>
      </p:sp>
    </p:spTree>
    <p:extLst>
      <p:ext uri="{BB962C8B-B14F-4D97-AF65-F5344CB8AC3E}">
        <p14:creationId xmlns:p14="http://schemas.microsoft.com/office/powerpoint/2010/main" val="30216648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ight Triangle 18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A8C4F63F-46EF-4C12-81BE-4A26672427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767" y="1188637"/>
            <a:ext cx="2988234" cy="4480726"/>
          </a:xfrm>
        </p:spPr>
        <p:txBody>
          <a:bodyPr>
            <a:normAutofit/>
          </a:bodyPr>
          <a:lstStyle/>
          <a:p>
            <a:pPr algn="r"/>
            <a:r>
              <a:rPr lang="cs-CZ" sz="6600"/>
              <a:t>Deprese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A3E2304-9F1B-49C1-89DB-DE7880B575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5260" y="1648870"/>
            <a:ext cx="4702848" cy="3560260"/>
          </a:xfrm>
        </p:spPr>
        <p:txBody>
          <a:bodyPr anchor="ctr">
            <a:normAutofit/>
          </a:bodyPr>
          <a:lstStyle/>
          <a:p>
            <a:r>
              <a:rPr lang="cs-CZ" sz="2400" dirty="0"/>
              <a:t>Genetika x </a:t>
            </a:r>
            <a:r>
              <a:rPr lang="cs-CZ" sz="2400"/>
              <a:t>Životní styl ?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39470868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396</Words>
  <Application>Microsoft Office PowerPoint</Application>
  <PresentationFormat>Širokoúhlá obrazovka</PresentationFormat>
  <Paragraphs>42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Motiv Office</vt:lpstr>
      <vt:lpstr>Dědičnost deprese</vt:lpstr>
      <vt:lpstr>Deprese</vt:lpstr>
      <vt:lpstr>Deprese jako porucha nálady dle DSM-5</vt:lpstr>
      <vt:lpstr>Rozvoj deprese</vt:lpstr>
      <vt:lpstr>Deprese vzniká narušením mozkové bichemie</vt:lpstr>
      <vt:lpstr>Deprese: Genetika</vt:lpstr>
      <vt:lpstr>Deprese: Návyky a životní styl</vt:lpstr>
      <vt:lpstr>Deprese: faktory působící protektivně</vt:lpstr>
      <vt:lpstr>Deprese</vt:lpstr>
      <vt:lpstr>Zdroje: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Dědičnost deprese</dc:title>
  <dc:creator>Aneta Zvolská</dc:creator>
  <cp:lastModifiedBy>Aneta Zvolská</cp:lastModifiedBy>
  <cp:revision>3</cp:revision>
  <dcterms:created xsi:type="dcterms:W3CDTF">2020-12-07T09:26:01Z</dcterms:created>
  <dcterms:modified xsi:type="dcterms:W3CDTF">2020-12-08T13:04:07Z</dcterms:modified>
</cp:coreProperties>
</file>