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y3rydadInbo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5PH1TvEE8Vw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nl.wikipedia.org/wiki/IPA-notatie_voor_het_Nederlands_en_het_Afrikaans" TargetMode="External"/><Relationship Id="rId3" Type="http://schemas.openxmlformats.org/officeDocument/2006/relationships/hyperlink" Target="https://www.youtube.com/watch?v=RAx36TRNEKc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qgUIgJ-3hLw" TargetMode="Externa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meertens.knaw.nl/projecten/sprekende_kaart/svg/" TargetMode="Externa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9V2keeZ5eIQ" TargetMode="Externa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9J3eby1qCzc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HPOYypAhaCg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mparative Dutch: varieties of Dutch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Comparative Dutch: varieties of Dutch</a:t>
            </a:r>
          </a:p>
        </p:txBody>
      </p:sp>
      <p:sp>
        <p:nvSpPr>
          <p:cNvPr id="120" name="Introduction to the Dutch Language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Introduction to the Dutch Language</a:t>
            </a:r>
          </a:p>
          <a:p>
            <a:pPr defTabSz="537463">
              <a:defRPr sz="3404"/>
            </a:pPr>
            <a:r>
              <a:t>15 October 2019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frikaans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Afrikaans: sample</a:t>
            </a:r>
          </a:p>
        </p:txBody>
      </p:sp>
      <p:sp>
        <p:nvSpPr>
          <p:cNvPr id="147" name="Ek herhaal jou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Ek herhaal jou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sonder begin of einde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herhaal ek jou liggaam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Die dag het ’n smal skadu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en die nag geel kruise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die landskap is sonder aansien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en die mense ’n ry kerse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terwyl ek jou herhaal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met my borste</a:t>
            </a:r>
          </a:p>
          <a:p>
            <a:pPr marL="0" indent="0" defTabSz="373887">
              <a:spcBef>
                <a:spcPts val="2600"/>
              </a:spcBef>
              <a:buSzTx/>
              <a:buNone/>
              <a:defRPr sz="2048"/>
            </a:pPr>
            <a:r>
              <a:t>wat die holtes van jou hand namaak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frikaans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Afrikaans: sample</a:t>
            </a:r>
          </a:p>
        </p:txBody>
      </p:sp>
      <p:sp>
        <p:nvSpPr>
          <p:cNvPr id="150" name="https://www.youtube.com/watch?v=y3rydadInbo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https://www.youtube.com/watch?v=y3rydadInbo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Dutch creoles and Afrikaa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Dutch creoles and Afrikaans</a:t>
            </a:r>
          </a:p>
        </p:txBody>
      </p:sp>
      <p:sp>
        <p:nvSpPr>
          <p:cNvPr id="153" name="Examples of Dutch creo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8940">
              <a:spcBef>
                <a:spcPts val="2900"/>
              </a:spcBef>
              <a:buSzTx/>
              <a:buNone/>
              <a:defRPr sz="2240"/>
            </a:pPr>
            <a:r>
              <a:t>Examples of Dutch creoles: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Berbice (Guyana);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Skepi (Guyana);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Negerhollands (Virgin Islands);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Petjo (Indonesia);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Javindo (Indonesia);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Ceylon Portuguese-Dutch (Sri Lanka);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Mohawk Dutch (United States);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Jersey Dutch (United States).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utch creoles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Dutch creoles: sample</a:t>
            </a:r>
          </a:p>
        </p:txBody>
      </p:sp>
      <p:sp>
        <p:nvSpPr>
          <p:cNvPr id="156" name="https://www.youtube.com/watch?v=5PH1TvEE8Vw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https://www.youtube.com/watch?v=5PH1TvEE8Vw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Varieties of Dutch today: Dutch Dutch, Flemish Dutch and Surinamese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56362">
              <a:defRPr sz="4880"/>
            </a:lvl1pPr>
          </a:lstStyle>
          <a:p>
            <a:pPr/>
            <a:r>
              <a:t>Varieties of Dutch today: Dutch Dutch, Flemish Dutch and Surinamese Dutch</a:t>
            </a:r>
          </a:p>
        </p:txBody>
      </p:sp>
      <p:sp>
        <p:nvSpPr>
          <p:cNvPr id="159" name="Different categories of differe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Different categories of difference:</a:t>
            </a:r>
          </a:p>
          <a:p>
            <a:pPr/>
            <a:r>
              <a:t>Phonetic (most common: </a:t>
            </a:r>
            <a:r>
              <a:rPr u="sng">
                <a:hlinkClick r:id="rId2" invalidUrl="" action="" tgtFrame="" tooltip="" history="1" highlightClick="0" endSnd="0"/>
              </a:rPr>
              <a:t>https://nl.wikipedia.org/wiki/IPA-notatie_voor_het_Nederlands_en_het_Afrikaans</a:t>
            </a:r>
            <a:r>
              <a:t>);</a:t>
            </a:r>
          </a:p>
          <a:p>
            <a:pPr/>
            <a:r>
              <a:t>Lexical (quite a few: purisms/gallicisms in Flemish, Sranan influences in Surinamese, Frisian influence in Dutch (</a:t>
            </a:r>
            <a:r>
              <a:rPr u="sng">
                <a:hlinkClick r:id="rId3" invalidUrl="" action="" tgtFrame="" tooltip="" history="1" highlightClick="0" endSnd="0"/>
              </a:rPr>
              <a:t>https://www.youtube.com/watch?v=RAx36TRNEKc</a:t>
            </a:r>
            <a:r>
              <a:t>));</a:t>
            </a:r>
          </a:p>
          <a:p>
            <a:pPr/>
            <a:r>
              <a:t>Grammatical (mainly the survival of gender in Flemish dialects).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urinamese Dutch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Surinamese Dutch: sample</a:t>
            </a:r>
          </a:p>
        </p:txBody>
      </p:sp>
      <p:sp>
        <p:nvSpPr>
          <p:cNvPr id="162" name="https://www.youtube.com/watch?v=qgUIgJ-3hLw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https://www.youtube.com/watch?v=qgUIgJ-3hLw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Dialects of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Dialects of Dutch</a:t>
            </a:r>
          </a:p>
        </p:txBody>
      </p:sp>
      <p:sp>
        <p:nvSpPr>
          <p:cNvPr id="165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660" y="2048470"/>
            <a:ext cx="5510480" cy="73711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Dialects of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Dialects of Dutch</a:t>
            </a:r>
          </a:p>
        </p:txBody>
      </p:sp>
      <p:sp>
        <p:nvSpPr>
          <p:cNvPr id="169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9800" y="2628900"/>
            <a:ext cx="7924800" cy="6388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‘The talking map’: https://www.meertens.knaw.nl/projecten/sprekende_kaart/svg/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‘The talking map’: </a:t>
            </a:r>
            <a:r>
              <a:rPr u="sng">
                <a:hlinkClick r:id="rId2" invalidUrl="" action="" tgtFrame="" tooltip="" history="1" highlightClick="0" endSnd="0"/>
              </a:rPr>
              <a:t>https://www.meertens.knaw.nl/projecten/sprekende_kaart/svg/</a:t>
            </a:r>
          </a:p>
        </p:txBody>
      </p:sp>
      <p:sp>
        <p:nvSpPr>
          <p:cNvPr id="173" name="Dialects of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Dialects of Dutch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ity-based dial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City-based dialects</a:t>
            </a:r>
          </a:p>
        </p:txBody>
      </p:sp>
      <p:sp>
        <p:nvSpPr>
          <p:cNvPr id="176" name="Examp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8940">
              <a:spcBef>
                <a:spcPts val="2900"/>
              </a:spcBef>
              <a:buSzTx/>
              <a:buNone/>
              <a:defRPr sz="2240"/>
            </a:pPr>
            <a:r>
              <a:t>Examples: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Amsterdam (Yiddish influence);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Rotterdam;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The Hague;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Leiden;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Utrecht;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Antwerpen;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Brussel;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Gent.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od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Today</a:t>
            </a:r>
          </a:p>
        </p:txBody>
      </p:sp>
      <p:sp>
        <p:nvSpPr>
          <p:cNvPr id="123" name="Varieties of Dutch through time: Middle Dutch and Early Modern Dutch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Varieties of Dutch through time: Middle Dutch and Early Modern Dutch;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Dutch creoles and Afrikaans;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Major varieties of Dutch today: Dutch Dutch, Flemish Dutch, Surinamese Dutch;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Dialects of Dutch: regional &amp; city-based;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Dutch sociolects;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In-between languages: Polder Dutch and Verkavelingsvlaams.</a:t>
            </a:r>
          </a:p>
          <a:p>
            <a:pPr marL="514350" indent="-514350" defTabSz="473201">
              <a:spcBef>
                <a:spcPts val="3400"/>
              </a:spcBef>
              <a:buSzPct val="100000"/>
              <a:buAutoNum type="arabicPeriod" startAt="1"/>
              <a:defRPr sz="2592"/>
            </a:pPr>
            <a:r>
              <a:t>The case of the Gooi ‘R’.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Dutch sociol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Dutch sociolects</a:t>
            </a:r>
          </a:p>
        </p:txBody>
      </p:sp>
      <p:sp>
        <p:nvSpPr>
          <p:cNvPr id="179" name="Higher class: certain words (broek vs. pantalon, das vs. stropdas, vest vs. jacquet) and codes (no ‘eet smakelijk’!); also: odd pronunciation (wèreld), restrained diphthong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Higher class: certain words (broek vs. pantalon, das vs. stropdas, vest vs. jacquet) and codes (no ‘eet smakelijk’!); also: odd pronunciation (wèreld), restrained diphthongs.</a:t>
            </a:r>
          </a:p>
          <a:p>
            <a:pPr marL="0" indent="0">
              <a:buSzTx/>
              <a:buNone/>
            </a:pPr>
            <a:r>
              <a:t>Lower class: grammatical ‘mistakes’ (e.g. ’hun’ as subject); diminutives in -ie rather than -je; local dialectical influence in general; exaggerated diphthongs.</a:t>
            </a:r>
          </a:p>
          <a:p>
            <a:pPr marL="0" indent="0">
              <a:buSzTx/>
              <a:buNone/>
            </a:pPr>
            <a:r>
              <a:t>More restrained social groups also tend to have their own jargon and manner of speaking: students, inner city youths, farmers, politicians, business cadres et cetera.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In-between languages: Polder Dutch and Verkavelingsvlaa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In-between languages: Polder Dutch and Verkavelingsvlaams</a:t>
            </a:r>
          </a:p>
        </p:txBody>
      </p:sp>
      <p:sp>
        <p:nvSpPr>
          <p:cNvPr id="182" name="Standard variants that don’t ‘live up to’ the standard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variants that don’t ‘live up to’ the standard;</a:t>
            </a:r>
          </a:p>
          <a:p>
            <a:pPr/>
            <a:r>
              <a:t>Spoken in suburbia;</a:t>
            </a:r>
          </a:p>
          <a:p>
            <a:pPr/>
            <a:r>
              <a:t>Meant to denote social distance at once to (backward) working class background and (elitist) establishment;</a:t>
            </a:r>
          </a:p>
          <a:p>
            <a:pPr/>
            <a:r>
              <a:t>Represented in e.g. soap operas, reality TV.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he case of the Gooise ‘R’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The case of the Gooise ‘R’</a:t>
            </a:r>
          </a:p>
        </p:txBody>
      </p:sp>
      <p:sp>
        <p:nvSpPr>
          <p:cNvPr id="185" name="Spread through mass media, the Kinderen voor Kinderen television programme specifically, in this cas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Spread through mass media, the </a:t>
            </a:r>
            <a:r>
              <a:rPr i="1"/>
              <a:t>Kinderen voor Kinderen </a:t>
            </a:r>
            <a:r>
              <a:t>television programme specifically, in this case.</a:t>
            </a:r>
          </a:p>
          <a:p>
            <a:pPr/>
            <a:r>
              <a:t>Scientific research shows it spreading steadily, with about 67% of children in the Netherlands using it now, versus about one third of adults.</a:t>
            </a:r>
          </a:p>
          <a:p>
            <a:pPr marL="0" indent="0">
              <a:buSzTx/>
              <a:buNone/>
            </a:pPr>
            <a:r>
              <a:rPr u="sng">
                <a:hlinkClick r:id="rId2" invalidUrl="" action="" tgtFrame="" tooltip="" history="1" highlightClick="0" endSnd="0"/>
              </a:rPr>
              <a:t>https://www.youtube.com/watch?v=9V2keeZ5eIQ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Learning to count in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Learning to count in Dutch</a:t>
            </a:r>
          </a:p>
        </p:txBody>
      </p:sp>
      <p:sp>
        <p:nvSpPr>
          <p:cNvPr id="188" name="1, 2, 3 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1, 2, 3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oday: when I’m done tal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Today: when I’m done talking</a:t>
            </a:r>
          </a:p>
        </p:txBody>
      </p:sp>
      <p:sp>
        <p:nvSpPr>
          <p:cNvPr id="126" name="Learning to count in Dutch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 startAt="1"/>
            </a:pPr>
            <a:r>
              <a:t>Learning to count in Dutch;</a:t>
            </a:r>
          </a:p>
          <a:p>
            <a:pPr marL="635000" indent="-635000">
              <a:buSzPct val="100000"/>
              <a:buAutoNum type="arabicPeriod" startAt="1"/>
            </a:pPr>
            <a:r>
              <a:t>Learning to count in Dutch;</a:t>
            </a:r>
          </a:p>
          <a:p>
            <a:pPr marL="635000" indent="-635000">
              <a:buSzPct val="100000"/>
              <a:buAutoNum type="arabicPeriod" startAt="1"/>
            </a:pPr>
            <a:r>
              <a:t>Learning to count in Dutch?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Varieties of Dutch through 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Varieties of Dutch through time</a:t>
            </a:r>
          </a:p>
        </p:txBody>
      </p:sp>
      <p:sp>
        <p:nvSpPr>
          <p:cNvPr id="129" name="Middle Dut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531622">
              <a:spcBef>
                <a:spcPts val="3800"/>
              </a:spcBef>
              <a:buSzTx/>
              <a:buNone/>
              <a:defRPr sz="2912"/>
            </a:pPr>
            <a:r>
              <a:t>Middle Dutch: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Cases (somewhat) intact;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Germanic umlaut (somewhat) intact;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Vowel reduction (lots of schwas);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Orthographical idiosyncrasies (and their repercussions: ‘ae’, ‘ij’);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Literary production: </a:t>
            </a:r>
            <a:r>
              <a:rPr i="1"/>
              <a:t>Karel ende Elegast</a:t>
            </a:r>
            <a:r>
              <a:t>, </a:t>
            </a:r>
            <a:r>
              <a:rPr i="1"/>
              <a:t>Vanden vos Reynaerde</a:t>
            </a:r>
            <a:r>
              <a:t>, </a:t>
            </a:r>
            <a:r>
              <a:rPr i="1"/>
              <a:t>Marieke van Nieumeghen</a:t>
            </a:r>
            <a:r>
              <a:t>. (Charlemagne epic, Arthurian novels and </a:t>
            </a:r>
            <a:r>
              <a:rPr i="1"/>
              <a:t>abele spelen</a:t>
            </a:r>
            <a:r>
              <a:t>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iddle Dutch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Middle Dutch: sample</a:t>
            </a:r>
          </a:p>
        </p:txBody>
      </p:sp>
      <p:sp>
        <p:nvSpPr>
          <p:cNvPr id="132" name="God, die vander maghet was gheboren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God, die vander maghet was gheboren,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Om dat hi niet en woude laten verloren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Dat hi met sinen handen hadde ghemeact,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Soe woude hi al moeder naect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Die doet sterven in rechter trouwen.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Nu biddic u, heren ende vrouwen,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Dat ghi wilt swighen ende hoeren.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Het was een coninc hier te voren;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In Sesiliën was hi gheseten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- Verstaet, soe moghdi wonder weten -</a:t>
            </a:r>
          </a:p>
          <a:p>
            <a:pPr marL="0" indent="0" defTabSz="332993">
              <a:spcBef>
                <a:spcPts val="2300"/>
              </a:spcBef>
              <a:buSzTx/>
              <a:buNone/>
              <a:defRPr sz="1824"/>
            </a:pPr>
            <a:r>
              <a:t>Ende ghecreech een kint bi sijn wijf.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ddle Dutch: audio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Middle Dutch: audio sample</a:t>
            </a:r>
          </a:p>
        </p:txBody>
      </p:sp>
      <p:sp>
        <p:nvSpPr>
          <p:cNvPr id="135" name="https://www.youtube.com/watch?v=9J3eby1qCzc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https://www.youtube.com/watch?v=9J3eby1qCzc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Varieties of Dutch through tim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Varieties of Dutch through time</a:t>
            </a:r>
          </a:p>
        </p:txBody>
      </p:sp>
      <p:sp>
        <p:nvSpPr>
          <p:cNvPr id="138" name="Early Modern Dut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84886">
              <a:spcBef>
                <a:spcPts val="3400"/>
              </a:spcBef>
              <a:buSzTx/>
              <a:buNone/>
              <a:defRPr sz="2656"/>
            </a:pPr>
            <a:r>
              <a:t>Early Modern Dutch: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Loss of cases;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Invention of new pronouns (u; jullie);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Loss of female/male distinction in non-animate nouns in Dutch Dutch;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Many French loanwords;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Purisms (hun/hen; naar/na; wiskunde vs. mathematica (Simon Stevin);</a:t>
            </a:r>
          </a:p>
          <a:p>
            <a:pPr marL="368934" indent="-368934" defTabSz="484886">
              <a:spcBef>
                <a:spcPts val="3400"/>
              </a:spcBef>
              <a:defRPr sz="2656"/>
            </a:pPr>
            <a:r>
              <a:t>Literary production: Joost van den Vondel, rederijkers (‘rhetoreticians’).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arly Modern Dutch: s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Early Modern Dutch: sample</a:t>
            </a:r>
          </a:p>
        </p:txBody>
      </p:sp>
      <p:sp>
        <p:nvSpPr>
          <p:cNvPr id="141" name="https://www.youtube.com/watch?v=HPOYypAhaC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https://www.youtube.com/watch?v=HPOYypAhaCg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utch creoles and Afrikaa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Dutch creoles and Afrikaans</a:t>
            </a:r>
          </a:p>
        </p:txBody>
      </p:sp>
      <p:sp>
        <p:nvSpPr>
          <p:cNvPr id="144" name="Afrikaa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8940">
              <a:spcBef>
                <a:spcPts val="2900"/>
              </a:spcBef>
              <a:buSzTx/>
              <a:buNone/>
              <a:defRPr sz="2240"/>
            </a:pPr>
            <a:r>
              <a:t>Afrikaans: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Loss of the simple past tense;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Loss of different verb forms for different persons;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Initial obstruent devoicing;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Double negation;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Flemish/Zeelandic traits;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Loanwords from i.e. Malay, Portuguese;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Spelling and phonetic idiosyncracies: ‘ij’ = ‘y’; ‘sch’ = ‘sk’; ‘ch’ = ‘g’.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Literary production: e.g. Ingrid Jonker.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