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4" r:id="rId2"/>
    <p:sldId id="257" r:id="rId3"/>
    <p:sldId id="566" r:id="rId4"/>
    <p:sldId id="567" r:id="rId5"/>
    <p:sldId id="602" r:id="rId6"/>
    <p:sldId id="260" r:id="rId7"/>
    <p:sldId id="569" r:id="rId8"/>
    <p:sldId id="543" r:id="rId9"/>
    <p:sldId id="597" r:id="rId10"/>
    <p:sldId id="568" r:id="rId11"/>
    <p:sldId id="570" r:id="rId12"/>
    <p:sldId id="577" r:id="rId13"/>
    <p:sldId id="574" r:id="rId14"/>
    <p:sldId id="571" r:id="rId15"/>
    <p:sldId id="575" r:id="rId16"/>
    <p:sldId id="576" r:id="rId17"/>
    <p:sldId id="572" r:id="rId18"/>
    <p:sldId id="573" r:id="rId19"/>
    <p:sldId id="598" r:id="rId20"/>
    <p:sldId id="599" r:id="rId21"/>
    <p:sldId id="600" r:id="rId22"/>
    <p:sldId id="601"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2" d="100"/>
          <a:sy n="62" d="100"/>
        </p:scale>
        <p:origin x="760"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C6018E-95FD-4EA9-8E63-2C11ACF0A416}" type="datetimeFigureOut">
              <a:rPr lang="en-US" smtClean="0"/>
              <a:t>11/4/2020</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04389A-299E-4F1E-8A6B-C46D807AB184}" type="slidenum">
              <a:rPr lang="en-US" smtClean="0"/>
              <a:t>‹#›</a:t>
            </a:fld>
            <a:endParaRPr lang="en-US"/>
          </a:p>
        </p:txBody>
      </p:sp>
    </p:spTree>
    <p:extLst>
      <p:ext uri="{BB962C8B-B14F-4D97-AF65-F5344CB8AC3E}">
        <p14:creationId xmlns:p14="http://schemas.microsoft.com/office/powerpoint/2010/main" val="3513222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F4D5AD-C58A-4ECB-81C8-A73A0A426EA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a:extLst>
              <a:ext uri="{FF2B5EF4-FFF2-40B4-BE49-F238E27FC236}">
                <a16:creationId xmlns:a16="http://schemas.microsoft.com/office/drawing/2014/main" id="{B35FB280-7171-4388-88FF-657C9B5914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Zástupný symbol pro datum 3">
            <a:extLst>
              <a:ext uri="{FF2B5EF4-FFF2-40B4-BE49-F238E27FC236}">
                <a16:creationId xmlns:a16="http://schemas.microsoft.com/office/drawing/2014/main" id="{6D301B96-5449-4D69-B132-5B07F2DEE82C}"/>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5" name="Zástupný symbol pro zápatí 4">
            <a:extLst>
              <a:ext uri="{FF2B5EF4-FFF2-40B4-BE49-F238E27FC236}">
                <a16:creationId xmlns:a16="http://schemas.microsoft.com/office/drawing/2014/main" id="{93AAE3FD-75FB-4D7F-BF92-179C7815C53C}"/>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6E952D6E-B652-4770-A58B-2F908BE46E78}"/>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3434573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56D35D-95CE-463C-BCF8-B3571436EF65}"/>
              </a:ext>
            </a:extLst>
          </p:cNvPr>
          <p:cNvSpPr>
            <a:spLocks noGrp="1"/>
          </p:cNvSpPr>
          <p:nvPr>
            <p:ph type="title"/>
          </p:nvPr>
        </p:nvSpPr>
        <p:spPr/>
        <p:txBody>
          <a:bodyPr/>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6FD61FCE-AFE2-4B55-BEA5-E91E889066A5}"/>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8260B471-0D85-4F2E-91F3-F64CB91E5B2B}"/>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5" name="Zástupný symbol pro zápatí 4">
            <a:extLst>
              <a:ext uri="{FF2B5EF4-FFF2-40B4-BE49-F238E27FC236}">
                <a16:creationId xmlns:a16="http://schemas.microsoft.com/office/drawing/2014/main" id="{7FE60D0E-5909-4B53-9802-2B150A35CAF4}"/>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88785FF1-2380-4CE8-93EC-530BA642DB6B}"/>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215435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25A5158-E0F7-4D61-9EF5-A9BE11AA9270}"/>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23A42C26-79EF-47BC-85C3-6B4FA4D1D3F7}"/>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373E3E6E-24E0-4A1D-82A4-5EC3E7032E75}"/>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5" name="Zástupný symbol pro zápatí 4">
            <a:extLst>
              <a:ext uri="{FF2B5EF4-FFF2-40B4-BE49-F238E27FC236}">
                <a16:creationId xmlns:a16="http://schemas.microsoft.com/office/drawing/2014/main" id="{B0392B5A-E632-4491-82C1-A22F4C6D7E1B}"/>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D4481677-3CD5-4279-88D0-00789E87CB62}"/>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234362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1C44BC-AC81-43F7-9BF3-AF287182C39C}"/>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id="{01CE0550-7EE7-41C4-B954-5EFC8F3A796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65B7C21D-A7D0-4282-83E7-FD15F4578948}"/>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5" name="Zástupný symbol pro zápatí 4">
            <a:extLst>
              <a:ext uri="{FF2B5EF4-FFF2-40B4-BE49-F238E27FC236}">
                <a16:creationId xmlns:a16="http://schemas.microsoft.com/office/drawing/2014/main" id="{168B2674-4E0B-49C8-B451-65C39C077A3D}"/>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A115761C-D990-4A6B-B918-E66E1E0B4F3E}"/>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422158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1BB88-6087-4633-80F3-832EEE16A18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symbol pro text 2">
            <a:extLst>
              <a:ext uri="{FF2B5EF4-FFF2-40B4-BE49-F238E27FC236}">
                <a16:creationId xmlns:a16="http://schemas.microsoft.com/office/drawing/2014/main" id="{A9B198E3-C79E-4209-B144-AB5B5344CE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FA855C3D-FBD4-4D75-BE3F-75AE04AE887E}"/>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5" name="Zástupný symbol pro zápatí 4">
            <a:extLst>
              <a:ext uri="{FF2B5EF4-FFF2-40B4-BE49-F238E27FC236}">
                <a16:creationId xmlns:a16="http://schemas.microsoft.com/office/drawing/2014/main" id="{BFFD7CEF-6EEB-4669-A29D-903E3680640B}"/>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BD9B069F-A7D3-47DA-BD94-0AD33EFD8520}"/>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208433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74C64D-B23D-4F63-9923-3D4737C3028E}"/>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id="{C7BD3A29-EA44-4C0E-BB47-5828C01AB8F8}"/>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a:extLst>
              <a:ext uri="{FF2B5EF4-FFF2-40B4-BE49-F238E27FC236}">
                <a16:creationId xmlns:a16="http://schemas.microsoft.com/office/drawing/2014/main" id="{4CF7D591-D826-45FB-9C81-F2F1280EB122}"/>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1878480E-F04C-40C5-858E-EA586BFA8C04}"/>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6" name="Zástupný symbol pro zápatí 5">
            <a:extLst>
              <a:ext uri="{FF2B5EF4-FFF2-40B4-BE49-F238E27FC236}">
                <a16:creationId xmlns:a16="http://schemas.microsoft.com/office/drawing/2014/main" id="{C10FC26A-C2F0-4557-9DC2-E15A7E2EBE76}"/>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078C38F4-8EA3-42F7-BE7D-8D1AD61A4741}"/>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72289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92DB7-0081-40E0-BB1A-F9DEB7D4BEDF}"/>
              </a:ext>
            </a:extLst>
          </p:cNvPr>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id="{D83F8E54-4C70-42ED-B585-5006656E9B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C412669-8135-47BD-943D-93B15CC4A32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a:extLst>
              <a:ext uri="{FF2B5EF4-FFF2-40B4-BE49-F238E27FC236}">
                <a16:creationId xmlns:a16="http://schemas.microsoft.com/office/drawing/2014/main" id="{F67A73ED-40B3-4077-AF9F-D09375AD4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66F28BA-427D-4863-BC98-9FDC2F9C3A1D}"/>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CC1CB09E-05A1-4808-BE8D-820FBED55B26}"/>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8" name="Zástupný symbol pro zápatí 7">
            <a:extLst>
              <a:ext uri="{FF2B5EF4-FFF2-40B4-BE49-F238E27FC236}">
                <a16:creationId xmlns:a16="http://schemas.microsoft.com/office/drawing/2014/main" id="{FC5372C7-1BFA-45E0-BAF1-C4E55E5645A8}"/>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id="{E5942B1D-69FE-49CB-B8AB-B993167DB947}"/>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97489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89CFDF-092D-4A66-BA43-3D65E6A61A04}"/>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id="{96D1B838-A49A-431E-BEC5-F6BF5DB72032}"/>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4" name="Zástupný symbol pro zápatí 3">
            <a:extLst>
              <a:ext uri="{FF2B5EF4-FFF2-40B4-BE49-F238E27FC236}">
                <a16:creationId xmlns:a16="http://schemas.microsoft.com/office/drawing/2014/main" id="{81ABFBB8-C730-4080-87A2-E71DD38F381C}"/>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id="{88278629-D02F-4C2C-AEF1-D9E85564C4B5}"/>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370399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5A5D322-CA1F-4ED8-87D2-12C01BA8D0F1}"/>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3" name="Zástupný symbol pro zápatí 2">
            <a:extLst>
              <a:ext uri="{FF2B5EF4-FFF2-40B4-BE49-F238E27FC236}">
                <a16:creationId xmlns:a16="http://schemas.microsoft.com/office/drawing/2014/main" id="{7E8DD33D-25EA-4FE7-818E-263C3CD7B6FE}"/>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id="{DBAC72A5-B6A7-46EA-AAC5-DD177FB6DE4A}"/>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27417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52D9A-8DFE-48DA-ACBD-B89B4F40180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pro obsah 2">
            <a:extLst>
              <a:ext uri="{FF2B5EF4-FFF2-40B4-BE49-F238E27FC236}">
                <a16:creationId xmlns:a16="http://schemas.microsoft.com/office/drawing/2014/main" id="{1F61C240-FCD7-4BA3-B58C-425527B6FE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a:extLst>
              <a:ext uri="{FF2B5EF4-FFF2-40B4-BE49-F238E27FC236}">
                <a16:creationId xmlns:a16="http://schemas.microsoft.com/office/drawing/2014/main" id="{56EF0118-73E1-4DA1-A501-10DA329E2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057C69B-A41B-4F40-9D75-A691256B5A47}"/>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6" name="Zástupný symbol pro zápatí 5">
            <a:extLst>
              <a:ext uri="{FF2B5EF4-FFF2-40B4-BE49-F238E27FC236}">
                <a16:creationId xmlns:a16="http://schemas.microsoft.com/office/drawing/2014/main" id="{179C32BB-497F-43CD-846C-5229DAE98907}"/>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2DBDB0AA-25F7-4714-8576-0089D3CC8CF1}"/>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182834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9A483A-3449-4AE1-B2DE-7B76081AEDA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obrázku 2">
            <a:extLst>
              <a:ext uri="{FF2B5EF4-FFF2-40B4-BE49-F238E27FC236}">
                <a16:creationId xmlns:a16="http://schemas.microsoft.com/office/drawing/2014/main" id="{3FA55A88-A6A2-42EB-9E0B-C98B719F85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a:extLst>
              <a:ext uri="{FF2B5EF4-FFF2-40B4-BE49-F238E27FC236}">
                <a16:creationId xmlns:a16="http://schemas.microsoft.com/office/drawing/2014/main" id="{2A950ADB-CCD7-4487-A087-A27A241BD1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44F116C-7DBF-43B2-90FD-EDD70E6742DA}"/>
              </a:ext>
            </a:extLst>
          </p:cNvPr>
          <p:cNvSpPr>
            <a:spLocks noGrp="1"/>
          </p:cNvSpPr>
          <p:nvPr>
            <p:ph type="dt" sz="half" idx="10"/>
          </p:nvPr>
        </p:nvSpPr>
        <p:spPr/>
        <p:txBody>
          <a:bodyPr/>
          <a:lstStyle/>
          <a:p>
            <a:fld id="{6CD71884-3E01-483E-A71B-BE8F6F8AD738}" type="datetimeFigureOut">
              <a:rPr lang="en-US" smtClean="0"/>
              <a:t>11/4/2020</a:t>
            </a:fld>
            <a:endParaRPr lang="en-US"/>
          </a:p>
        </p:txBody>
      </p:sp>
      <p:sp>
        <p:nvSpPr>
          <p:cNvPr id="6" name="Zástupný symbol pro zápatí 5">
            <a:extLst>
              <a:ext uri="{FF2B5EF4-FFF2-40B4-BE49-F238E27FC236}">
                <a16:creationId xmlns:a16="http://schemas.microsoft.com/office/drawing/2014/main" id="{EEC98B77-A38F-4134-8AE5-62856FCDE265}"/>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D514BD66-CBF9-4982-B60B-1731C678C9D6}"/>
              </a:ext>
            </a:extLst>
          </p:cNvPr>
          <p:cNvSpPr>
            <a:spLocks noGrp="1"/>
          </p:cNvSpPr>
          <p:nvPr>
            <p:ph type="sldNum" sz="quarter" idx="12"/>
          </p:nvPr>
        </p:nvSpPr>
        <p:spPr/>
        <p:txBody>
          <a:bodyPr/>
          <a:lstStyle/>
          <a:p>
            <a:fld id="{D3F3614C-007E-4614-ACFE-482981803B0A}" type="slidenum">
              <a:rPr lang="en-US" smtClean="0"/>
              <a:t>‹#›</a:t>
            </a:fld>
            <a:endParaRPr lang="en-US"/>
          </a:p>
        </p:txBody>
      </p:sp>
    </p:spTree>
    <p:extLst>
      <p:ext uri="{BB962C8B-B14F-4D97-AF65-F5344CB8AC3E}">
        <p14:creationId xmlns:p14="http://schemas.microsoft.com/office/powerpoint/2010/main" val="120212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13B303E-B49E-40AA-A6EE-808368B94A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id="{3CA6553F-D2CD-4835-9105-E8B5E7263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2B2825EE-5BE6-44C6-850E-E5F6F7A65E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71884-3E01-483E-A71B-BE8F6F8AD738}" type="datetimeFigureOut">
              <a:rPr lang="en-US" smtClean="0"/>
              <a:t>11/4/2020</a:t>
            </a:fld>
            <a:endParaRPr lang="en-US"/>
          </a:p>
        </p:txBody>
      </p:sp>
      <p:sp>
        <p:nvSpPr>
          <p:cNvPr id="5" name="Zástupný symbol pro zápatí 4">
            <a:extLst>
              <a:ext uri="{FF2B5EF4-FFF2-40B4-BE49-F238E27FC236}">
                <a16:creationId xmlns:a16="http://schemas.microsoft.com/office/drawing/2014/main" id="{ACE1C998-31EF-4CD4-B511-364736FA2C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a:extLst>
              <a:ext uri="{FF2B5EF4-FFF2-40B4-BE49-F238E27FC236}">
                <a16:creationId xmlns:a16="http://schemas.microsoft.com/office/drawing/2014/main" id="{055F62F7-72BD-4169-99AB-4D90D87DD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3614C-007E-4614-ACFE-482981803B0A}" type="slidenum">
              <a:rPr lang="en-US" smtClean="0"/>
              <a:t>‹#›</a:t>
            </a:fld>
            <a:endParaRPr lang="en-US"/>
          </a:p>
        </p:txBody>
      </p:sp>
    </p:spTree>
    <p:extLst>
      <p:ext uri="{BB962C8B-B14F-4D97-AF65-F5344CB8AC3E}">
        <p14:creationId xmlns:p14="http://schemas.microsoft.com/office/powerpoint/2010/main" val="2858900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www.tandfonline.com/doi/full/10.1080/14615517.2012.661974" TargetMode="External"/><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s://commons.wikimedia.org/wiki/File:Smile.svg"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hyperlink" Target="http://pngimg.com/download/36194" TargetMode="Externa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F2543C-99F2-498D-AB87-B107F2E8BC4A}"/>
              </a:ext>
            </a:extLst>
          </p:cNvPr>
          <p:cNvSpPr>
            <a:spLocks noGrp="1"/>
          </p:cNvSpPr>
          <p:nvPr>
            <p:ph type="title"/>
          </p:nvPr>
        </p:nvSpPr>
        <p:spPr>
          <a:xfrm>
            <a:off x="758687" y="345247"/>
            <a:ext cx="10515600" cy="1325563"/>
          </a:xfrm>
        </p:spPr>
        <p:txBody>
          <a:bodyPr>
            <a:normAutofit/>
          </a:bodyPr>
          <a:lstStyle/>
          <a:p>
            <a:r>
              <a:rPr lang="cs-CZ" dirty="0"/>
              <a:t>Metody hodnocení environmentální udržitelnosti</a:t>
            </a:r>
            <a:endParaRPr lang="en-US" b="1" dirty="0"/>
          </a:p>
        </p:txBody>
      </p:sp>
      <p:sp>
        <p:nvSpPr>
          <p:cNvPr id="3" name="Zástupný symbol pro obsah 2">
            <a:extLst>
              <a:ext uri="{FF2B5EF4-FFF2-40B4-BE49-F238E27FC236}">
                <a16:creationId xmlns:a16="http://schemas.microsoft.com/office/drawing/2014/main" id="{28D02439-3A68-439E-B7B9-FE054F9220A4}"/>
              </a:ext>
            </a:extLst>
          </p:cNvPr>
          <p:cNvSpPr>
            <a:spLocks noGrp="1"/>
          </p:cNvSpPr>
          <p:nvPr>
            <p:ph idx="1"/>
          </p:nvPr>
        </p:nvSpPr>
        <p:spPr>
          <a:xfrm>
            <a:off x="758687" y="1933029"/>
            <a:ext cx="11002616" cy="4351338"/>
          </a:xfrm>
        </p:spPr>
        <p:txBody>
          <a:bodyPr/>
          <a:lstStyle/>
          <a:p>
            <a:pPr marL="0" indent="0">
              <a:buNone/>
            </a:pPr>
            <a:r>
              <a:rPr lang="cs-CZ" dirty="0"/>
              <a:t>doc. PaedDr. Tomáš Hák, PhD.</a:t>
            </a:r>
          </a:p>
          <a:p>
            <a:pPr marL="0" indent="0">
              <a:buNone/>
            </a:pPr>
            <a:endParaRPr lang="cs-CZ" dirty="0"/>
          </a:p>
          <a:p>
            <a:pPr marL="0" indent="0">
              <a:buNone/>
            </a:pPr>
            <a:endParaRPr lang="cs-CZ" dirty="0"/>
          </a:p>
          <a:p>
            <a:pPr marL="0" indent="0">
              <a:buNone/>
            </a:pPr>
            <a:endParaRPr lang="en-US" dirty="0"/>
          </a:p>
        </p:txBody>
      </p:sp>
      <p:sp>
        <p:nvSpPr>
          <p:cNvPr id="7" name="Zástupný symbol pro obsah 2">
            <a:extLst>
              <a:ext uri="{FF2B5EF4-FFF2-40B4-BE49-F238E27FC236}">
                <a16:creationId xmlns:a16="http://schemas.microsoft.com/office/drawing/2014/main" id="{718C405B-838F-4F2C-980A-F936518B066F}"/>
              </a:ext>
            </a:extLst>
          </p:cNvPr>
          <p:cNvSpPr txBox="1">
            <a:spLocks/>
          </p:cNvSpPr>
          <p:nvPr/>
        </p:nvSpPr>
        <p:spPr>
          <a:xfrm>
            <a:off x="758687" y="3555557"/>
            <a:ext cx="9993086" cy="2864096"/>
          </a:xfrm>
          <a:prstGeom prst="rect">
            <a:avLst/>
          </a:prstGeom>
          <a:solidFill>
            <a:schemeClr val="accent6">
              <a:lumMod val="20000"/>
              <a:lumOff val="80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cs-CZ" dirty="0"/>
              <a:t>„Za svůj dlouhý život jsem pochopil jedno - ve srovnání s objektivní realitou je naše věda dětinská a prostá, ale přece je tím nejlepším co vůbec máme.“ </a:t>
            </a:r>
          </a:p>
          <a:p>
            <a:pPr marL="0" indent="0">
              <a:buFont typeface="Arial" panose="020B0604020202020204" pitchFamily="34" charset="0"/>
              <a:buNone/>
            </a:pPr>
            <a:endParaRPr lang="cs-CZ" dirty="0"/>
          </a:p>
          <a:p>
            <a:pPr marL="0" indent="0" algn="r">
              <a:buFont typeface="Arial" panose="020B0604020202020204" pitchFamily="34" charset="0"/>
              <a:buNone/>
            </a:pPr>
            <a:r>
              <a:rPr lang="cs-CZ" dirty="0"/>
              <a:t>Albert Einstein </a:t>
            </a:r>
            <a:br>
              <a:rPr lang="cs-CZ" dirty="0"/>
            </a:br>
            <a:br>
              <a:rPr lang="cs-CZ" dirty="0"/>
            </a:br>
            <a:endParaRPr lang="en-US" dirty="0"/>
          </a:p>
        </p:txBody>
      </p:sp>
    </p:spTree>
    <p:extLst>
      <p:ext uri="{BB962C8B-B14F-4D97-AF65-F5344CB8AC3E}">
        <p14:creationId xmlns:p14="http://schemas.microsoft.com/office/powerpoint/2010/main" val="3334460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27C7FD-BF8B-4B73-A7F4-7EF8D7B5102A}"/>
              </a:ext>
            </a:extLst>
          </p:cNvPr>
          <p:cNvSpPr>
            <a:spLocks noGrp="1"/>
          </p:cNvSpPr>
          <p:nvPr>
            <p:ph type="title"/>
          </p:nvPr>
        </p:nvSpPr>
        <p:spPr/>
        <p:txBody>
          <a:bodyPr/>
          <a:lstStyle/>
          <a:p>
            <a:endParaRPr lang="cs-CZ"/>
          </a:p>
        </p:txBody>
      </p:sp>
      <p:pic>
        <p:nvPicPr>
          <p:cNvPr id="5" name="Zástupný symbol pro obsah 4">
            <a:extLst>
              <a:ext uri="{FF2B5EF4-FFF2-40B4-BE49-F238E27FC236}">
                <a16:creationId xmlns:a16="http://schemas.microsoft.com/office/drawing/2014/main" id="{6A319A71-ADF9-4C35-9514-FF85F0A153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1418" y="301341"/>
            <a:ext cx="8517834" cy="6191534"/>
          </a:xfrm>
        </p:spPr>
      </p:pic>
    </p:spTree>
    <p:extLst>
      <p:ext uri="{BB962C8B-B14F-4D97-AF65-F5344CB8AC3E}">
        <p14:creationId xmlns:p14="http://schemas.microsoft.com/office/powerpoint/2010/main" val="131379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28CDFD-88DB-4999-BA12-98C98672781C}"/>
              </a:ext>
            </a:extLst>
          </p:cNvPr>
          <p:cNvSpPr>
            <a:spLocks noGrp="1"/>
          </p:cNvSpPr>
          <p:nvPr>
            <p:ph type="title"/>
          </p:nvPr>
        </p:nvSpPr>
        <p:spPr>
          <a:xfrm>
            <a:off x="728870" y="424759"/>
            <a:ext cx="4030808" cy="1325563"/>
          </a:xfrm>
        </p:spPr>
        <p:txBody>
          <a:bodyPr>
            <a:normAutofit fontScale="90000"/>
          </a:bodyPr>
          <a:lstStyle/>
          <a:p>
            <a:r>
              <a:rPr lang="cs-CZ" dirty="0"/>
              <a:t>Metody/nástroje pro hodnocení UR</a:t>
            </a:r>
          </a:p>
        </p:txBody>
      </p:sp>
      <p:pic>
        <p:nvPicPr>
          <p:cNvPr id="4" name="Zástupný symbol pro obsah 3">
            <a:extLst>
              <a:ext uri="{FF2B5EF4-FFF2-40B4-BE49-F238E27FC236}">
                <a16:creationId xmlns:a16="http://schemas.microsoft.com/office/drawing/2014/main" id="{6068DA95-40A6-4A89-A592-2E9ADB05E904}"/>
              </a:ext>
            </a:extLst>
          </p:cNvPr>
          <p:cNvPicPr>
            <a:picLocks noGrp="1" noChangeAspect="1"/>
          </p:cNvPicPr>
          <p:nvPr>
            <p:ph idx="1"/>
          </p:nvPr>
        </p:nvPicPr>
        <p:blipFill>
          <a:blip r:embed="rId2"/>
          <a:stretch>
            <a:fillRect/>
          </a:stretch>
        </p:blipFill>
        <p:spPr>
          <a:xfrm>
            <a:off x="6388715" y="141356"/>
            <a:ext cx="4464816" cy="6575287"/>
          </a:xfrm>
          <a:prstGeom prst="rect">
            <a:avLst/>
          </a:prstGeom>
        </p:spPr>
      </p:pic>
    </p:spTree>
    <p:extLst>
      <p:ext uri="{BB962C8B-B14F-4D97-AF65-F5344CB8AC3E}">
        <p14:creationId xmlns:p14="http://schemas.microsoft.com/office/powerpoint/2010/main" val="323659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CC3CEF-E232-4786-B302-0F4CEF174A34}"/>
              </a:ext>
            </a:extLst>
          </p:cNvPr>
          <p:cNvSpPr>
            <a:spLocks noGrp="1"/>
          </p:cNvSpPr>
          <p:nvPr>
            <p:ph type="title"/>
          </p:nvPr>
        </p:nvSpPr>
        <p:spPr>
          <a:xfrm>
            <a:off x="210378" y="156780"/>
            <a:ext cx="11771243" cy="1325563"/>
          </a:xfrm>
        </p:spPr>
        <p:txBody>
          <a:bodyPr>
            <a:normAutofit/>
          </a:bodyPr>
          <a:lstStyle/>
          <a:p>
            <a:r>
              <a:rPr lang="en-US" sz="3200" dirty="0"/>
              <a:t>An overview of sustainability assessment methodologies</a:t>
            </a:r>
            <a:r>
              <a:rPr lang="cs-CZ" sz="3200" dirty="0"/>
              <a:t> (</a:t>
            </a:r>
            <a:r>
              <a:rPr lang="cs-CZ" sz="3200" dirty="0" err="1"/>
              <a:t>Singh</a:t>
            </a:r>
            <a:r>
              <a:rPr lang="cs-CZ" sz="3200" dirty="0"/>
              <a:t>, 2009)</a:t>
            </a:r>
          </a:p>
        </p:txBody>
      </p:sp>
      <p:pic>
        <p:nvPicPr>
          <p:cNvPr id="4" name="Zástupný symbol pro obsah 3">
            <a:extLst>
              <a:ext uri="{FF2B5EF4-FFF2-40B4-BE49-F238E27FC236}">
                <a16:creationId xmlns:a16="http://schemas.microsoft.com/office/drawing/2014/main" id="{2D1EE13F-2B43-42DA-A724-8E665C9C9A30}"/>
              </a:ext>
            </a:extLst>
          </p:cNvPr>
          <p:cNvPicPr>
            <a:picLocks noGrp="1" noChangeAspect="1"/>
          </p:cNvPicPr>
          <p:nvPr>
            <p:ph idx="1"/>
          </p:nvPr>
        </p:nvPicPr>
        <p:blipFill>
          <a:blip r:embed="rId2"/>
          <a:stretch>
            <a:fillRect/>
          </a:stretch>
        </p:blipFill>
        <p:spPr>
          <a:xfrm>
            <a:off x="1517702" y="1169018"/>
            <a:ext cx="8955290" cy="5360990"/>
          </a:xfrm>
          <a:prstGeom prst="rect">
            <a:avLst/>
          </a:prstGeom>
        </p:spPr>
      </p:pic>
    </p:spTree>
    <p:extLst>
      <p:ext uri="{BB962C8B-B14F-4D97-AF65-F5344CB8AC3E}">
        <p14:creationId xmlns:p14="http://schemas.microsoft.com/office/powerpoint/2010/main" val="3870895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CB88F2-AD71-4A99-B4A7-760850F0E598}"/>
              </a:ext>
            </a:extLst>
          </p:cNvPr>
          <p:cNvSpPr>
            <a:spLocks noGrp="1"/>
          </p:cNvSpPr>
          <p:nvPr>
            <p:ph type="title"/>
          </p:nvPr>
        </p:nvSpPr>
        <p:spPr/>
        <p:txBody>
          <a:bodyPr/>
          <a:lstStyle/>
          <a:p>
            <a:r>
              <a:rPr lang="cs-CZ" dirty="0"/>
              <a:t>Z metodologie vědy</a:t>
            </a:r>
          </a:p>
        </p:txBody>
      </p:sp>
      <p:sp>
        <p:nvSpPr>
          <p:cNvPr id="3" name="Zástupný symbol pro obsah 2">
            <a:extLst>
              <a:ext uri="{FF2B5EF4-FFF2-40B4-BE49-F238E27FC236}">
                <a16:creationId xmlns:a16="http://schemas.microsoft.com/office/drawing/2014/main" id="{50821B0A-AB24-4BF7-B71F-A1A36B26D4C4}"/>
              </a:ext>
            </a:extLst>
          </p:cNvPr>
          <p:cNvSpPr>
            <a:spLocks noGrp="1"/>
          </p:cNvSpPr>
          <p:nvPr>
            <p:ph idx="1"/>
          </p:nvPr>
        </p:nvSpPr>
        <p:spPr/>
        <p:txBody>
          <a:bodyPr>
            <a:normAutofit fontScale="92500" lnSpcReduction="10000"/>
          </a:bodyPr>
          <a:lstStyle/>
          <a:p>
            <a:r>
              <a:rPr lang="cs-CZ" dirty="0"/>
              <a:t>K zjišťování vědecké pravdy o světě, tj. k objevení faktů, zákonů, či k vypracování vědeckých teorií, je nutné vycházet z </a:t>
            </a:r>
            <a:r>
              <a:rPr lang="cs-CZ" b="1" dirty="0"/>
              <a:t>vědeckých metod</a:t>
            </a:r>
            <a:r>
              <a:rPr lang="cs-CZ" dirty="0"/>
              <a:t>, které jsou instrumentáriem každé vědecké práce. </a:t>
            </a:r>
          </a:p>
          <a:p>
            <a:r>
              <a:rPr lang="cs-CZ" dirty="0"/>
              <a:t>Bez toho nelze získat </a:t>
            </a:r>
            <a:r>
              <a:rPr lang="cs-CZ" b="1" dirty="0"/>
              <a:t>pravdivé</a:t>
            </a:r>
            <a:r>
              <a:rPr lang="cs-CZ" dirty="0"/>
              <a:t>, </a:t>
            </a:r>
            <a:r>
              <a:rPr lang="cs-CZ" b="1" dirty="0"/>
              <a:t>přesné</a:t>
            </a:r>
            <a:r>
              <a:rPr lang="cs-CZ" dirty="0"/>
              <a:t>, </a:t>
            </a:r>
            <a:r>
              <a:rPr lang="cs-CZ" b="1" dirty="0"/>
              <a:t>vzájemně souvislé</a:t>
            </a:r>
            <a:r>
              <a:rPr lang="cs-CZ" dirty="0"/>
              <a:t> (strukturované) a </a:t>
            </a:r>
            <a:r>
              <a:rPr lang="cs-CZ" b="1" dirty="0"/>
              <a:t>systematické</a:t>
            </a:r>
            <a:r>
              <a:rPr lang="cs-CZ" dirty="0"/>
              <a:t> poznání skutečnosti, což jsou základní nároky kladené na vědu. </a:t>
            </a:r>
          </a:p>
          <a:p>
            <a:r>
              <a:rPr lang="cs-CZ" dirty="0"/>
              <a:t>Na počátku - usilování o univerzalizaci metody zkoumání světů:</a:t>
            </a:r>
          </a:p>
          <a:p>
            <a:pPr marL="0" indent="0">
              <a:buNone/>
            </a:pPr>
            <a:r>
              <a:rPr lang="cs-CZ" b="1" i="1" dirty="0"/>
              <a:t>Metodologii</a:t>
            </a:r>
            <a:r>
              <a:rPr lang="cs-CZ" i="1" dirty="0"/>
              <a:t> lze charakterizovat jako ucelený systém filosofických a všeobecně vědeckých teoretických principů či vědeckých výpovědí týkajících se způsobů získání poznatků o světě, nebo způsobů vytváření idealizovaného obrazu světa</a:t>
            </a:r>
            <a:endParaRPr lang="cs-CZ" dirty="0"/>
          </a:p>
          <a:p>
            <a:pPr marL="0" indent="0">
              <a:buNone/>
            </a:pPr>
            <a:endParaRPr lang="cs-CZ" i="1" dirty="0"/>
          </a:p>
          <a:p>
            <a:endParaRPr lang="cs-CZ" dirty="0"/>
          </a:p>
        </p:txBody>
      </p:sp>
    </p:spTree>
    <p:extLst>
      <p:ext uri="{BB962C8B-B14F-4D97-AF65-F5344CB8AC3E}">
        <p14:creationId xmlns:p14="http://schemas.microsoft.com/office/powerpoint/2010/main" val="56620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59E27-0838-404F-9631-81B862F3E32E}"/>
              </a:ext>
            </a:extLst>
          </p:cNvPr>
          <p:cNvSpPr>
            <a:spLocks noGrp="1"/>
          </p:cNvSpPr>
          <p:nvPr>
            <p:ph type="title"/>
          </p:nvPr>
        </p:nvSpPr>
        <p:spPr/>
        <p:txBody>
          <a:bodyPr/>
          <a:lstStyle/>
          <a:p>
            <a:r>
              <a:rPr lang="cs-CZ" dirty="0"/>
              <a:t>Z metodologie vědy</a:t>
            </a:r>
          </a:p>
        </p:txBody>
      </p:sp>
      <p:sp>
        <p:nvSpPr>
          <p:cNvPr id="3" name="Zástupný symbol pro obsah 2">
            <a:extLst>
              <a:ext uri="{FF2B5EF4-FFF2-40B4-BE49-F238E27FC236}">
                <a16:creationId xmlns:a16="http://schemas.microsoft.com/office/drawing/2014/main" id="{22A77C08-1F96-4477-ADD6-6E46E9AA923D}"/>
              </a:ext>
            </a:extLst>
          </p:cNvPr>
          <p:cNvSpPr>
            <a:spLocks noGrp="1"/>
          </p:cNvSpPr>
          <p:nvPr>
            <p:ph idx="1"/>
          </p:nvPr>
        </p:nvSpPr>
        <p:spPr>
          <a:xfrm>
            <a:off x="838200" y="1690688"/>
            <a:ext cx="10515600" cy="4351338"/>
          </a:xfrm>
        </p:spPr>
        <p:txBody>
          <a:bodyPr>
            <a:normAutofit/>
          </a:bodyPr>
          <a:lstStyle/>
          <a:p>
            <a:r>
              <a:rPr lang="cs-CZ" dirty="0"/>
              <a:t>Věda = </a:t>
            </a:r>
            <a:r>
              <a:rPr lang="cs-CZ" b="1" dirty="0"/>
              <a:t>cesta </a:t>
            </a:r>
            <a:r>
              <a:rPr lang="cs-CZ" dirty="0"/>
              <a:t>k vědeckým poznatkům (původní význam slova metoda (</a:t>
            </a:r>
            <a:r>
              <a:rPr lang="cs-CZ" dirty="0" err="1"/>
              <a:t>řec</a:t>
            </a:r>
            <a:r>
              <a:rPr lang="cs-CZ" dirty="0"/>
              <a:t>. meta = po, nad; </a:t>
            </a:r>
            <a:r>
              <a:rPr lang="cs-CZ" dirty="0" err="1"/>
              <a:t>odos</a:t>
            </a:r>
            <a:r>
              <a:rPr lang="cs-CZ" dirty="0"/>
              <a:t> = cesta). </a:t>
            </a:r>
          </a:p>
          <a:p>
            <a:r>
              <a:rPr lang="cs-CZ" dirty="0"/>
              <a:t>Obecně je přijímáno, že spíše než užití nějaké univerzální metody, jsou vědou využívány obecné a specifické metody (nesnadnost nalezení univerzální metody)</a:t>
            </a:r>
          </a:p>
          <a:p>
            <a:r>
              <a:rPr lang="cs-CZ" dirty="0"/>
              <a:t>Specifika postupů, které je nutné uplatňovat v konkrétní vědecké práci, souvisejí vždy se samotným předmětem zkoumání a ten je partikulární.</a:t>
            </a:r>
          </a:p>
          <a:p>
            <a:r>
              <a:rPr lang="cs-CZ" b="1" dirty="0"/>
              <a:t>Metoda </a:t>
            </a:r>
            <a:r>
              <a:rPr lang="cs-CZ" dirty="0"/>
              <a:t>je systém pravidel a principů. Znamená vědecký postup, umožňující získávání poznatků. </a:t>
            </a:r>
          </a:p>
          <a:p>
            <a:endParaRPr lang="cs-CZ" dirty="0"/>
          </a:p>
          <a:p>
            <a:endParaRPr lang="cs-CZ" dirty="0"/>
          </a:p>
        </p:txBody>
      </p:sp>
    </p:spTree>
    <p:extLst>
      <p:ext uri="{BB962C8B-B14F-4D97-AF65-F5344CB8AC3E}">
        <p14:creationId xmlns:p14="http://schemas.microsoft.com/office/powerpoint/2010/main" val="1176440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59E27-0838-404F-9631-81B862F3E32E}"/>
              </a:ext>
            </a:extLst>
          </p:cNvPr>
          <p:cNvSpPr>
            <a:spLocks noGrp="1"/>
          </p:cNvSpPr>
          <p:nvPr>
            <p:ph type="title"/>
          </p:nvPr>
        </p:nvSpPr>
        <p:spPr/>
        <p:txBody>
          <a:bodyPr/>
          <a:lstStyle/>
          <a:p>
            <a:r>
              <a:rPr lang="cs-CZ" dirty="0"/>
              <a:t>Vědecké metody</a:t>
            </a:r>
          </a:p>
        </p:txBody>
      </p:sp>
      <p:sp>
        <p:nvSpPr>
          <p:cNvPr id="3" name="Zástupný symbol pro obsah 2">
            <a:extLst>
              <a:ext uri="{FF2B5EF4-FFF2-40B4-BE49-F238E27FC236}">
                <a16:creationId xmlns:a16="http://schemas.microsoft.com/office/drawing/2014/main" id="{22A77C08-1F96-4477-ADD6-6E46E9AA923D}"/>
              </a:ext>
            </a:extLst>
          </p:cNvPr>
          <p:cNvSpPr>
            <a:spLocks noGrp="1"/>
          </p:cNvSpPr>
          <p:nvPr>
            <p:ph idx="1"/>
          </p:nvPr>
        </p:nvSpPr>
        <p:spPr>
          <a:xfrm>
            <a:off x="618199" y="2475840"/>
            <a:ext cx="10515600" cy="4351338"/>
          </a:xfrm>
        </p:spPr>
        <p:txBody>
          <a:bodyPr>
            <a:normAutofit/>
          </a:bodyPr>
          <a:lstStyle/>
          <a:p>
            <a:r>
              <a:rPr lang="cs-CZ" dirty="0"/>
              <a:t>Metody mohou být </a:t>
            </a:r>
            <a:r>
              <a:rPr lang="cs-CZ" b="1" dirty="0"/>
              <a:t>specifické</a:t>
            </a:r>
            <a:r>
              <a:rPr lang="cs-CZ" dirty="0"/>
              <a:t>, používané jen určitou, nebo určitými vědami; nebo </a:t>
            </a:r>
            <a:r>
              <a:rPr lang="cs-CZ" b="1" dirty="0"/>
              <a:t>obecné</a:t>
            </a:r>
            <a:r>
              <a:rPr lang="cs-CZ" dirty="0"/>
              <a:t>, používané všemi vědami. Mimo to existují i metody činící si nárok na to být </a:t>
            </a:r>
            <a:r>
              <a:rPr lang="cs-CZ" b="1" dirty="0"/>
              <a:t>univerzálními</a:t>
            </a:r>
            <a:r>
              <a:rPr lang="cs-CZ" dirty="0"/>
              <a:t>. </a:t>
            </a:r>
          </a:p>
          <a:p>
            <a:r>
              <a:rPr lang="cs-CZ" dirty="0">
                <a:highlight>
                  <a:srgbClr val="FFFF00"/>
                </a:highlight>
              </a:rPr>
              <a:t>Obecné metody jsou instrumentáriem vědy (teoretické i empirické) a i když se nedospělo jejich zobecňováním k žádné univerzální metodě poznání, je jejich efektivnost nesporná. Znalost obecných metod a dodržování všech pravidel v nich obsažených patří k profesionalitě vědecké práce. </a:t>
            </a:r>
          </a:p>
          <a:p>
            <a:r>
              <a:rPr lang="cs-CZ" dirty="0"/>
              <a:t>Specifické metody </a:t>
            </a:r>
          </a:p>
          <a:p>
            <a:endParaRPr lang="cs-CZ" dirty="0"/>
          </a:p>
        </p:txBody>
      </p:sp>
      <p:sp>
        <p:nvSpPr>
          <p:cNvPr id="4" name="Obdélník 3">
            <a:extLst>
              <a:ext uri="{FF2B5EF4-FFF2-40B4-BE49-F238E27FC236}">
                <a16:creationId xmlns:a16="http://schemas.microsoft.com/office/drawing/2014/main" id="{A4A6870B-63FE-4B72-AEA7-FD02D97A22D5}"/>
              </a:ext>
            </a:extLst>
          </p:cNvPr>
          <p:cNvSpPr/>
          <p:nvPr/>
        </p:nvSpPr>
        <p:spPr>
          <a:xfrm>
            <a:off x="9144000" y="30822"/>
            <a:ext cx="6096000" cy="2308324"/>
          </a:xfrm>
          <a:prstGeom prst="rect">
            <a:avLst/>
          </a:prstGeom>
        </p:spPr>
        <p:txBody>
          <a:bodyPr>
            <a:spAutoFit/>
          </a:bodyPr>
          <a:lstStyle/>
          <a:p>
            <a:pPr marL="285750" indent="-285750" algn="just">
              <a:buFont typeface="Arial" panose="020B0604020202020204" pitchFamily="34" charset="0"/>
              <a:buChar char="•"/>
            </a:pPr>
            <a:r>
              <a:rPr lang="cs-CZ" dirty="0">
                <a:highlight>
                  <a:srgbClr val="FFFF00"/>
                </a:highlight>
              </a:rPr>
              <a:t>pozorování;</a:t>
            </a:r>
          </a:p>
          <a:p>
            <a:pPr marL="285750" indent="-285750" algn="just">
              <a:buFont typeface="Arial" panose="020B0604020202020204" pitchFamily="34" charset="0"/>
              <a:buChar char="•"/>
            </a:pPr>
            <a:r>
              <a:rPr lang="cs-CZ" dirty="0">
                <a:highlight>
                  <a:srgbClr val="FFFF00"/>
                </a:highlight>
              </a:rPr>
              <a:t>popis a explanaci;</a:t>
            </a:r>
          </a:p>
          <a:p>
            <a:pPr marL="285750" indent="-285750" algn="just">
              <a:buFont typeface="Arial" panose="020B0604020202020204" pitchFamily="34" charset="0"/>
              <a:buChar char="•"/>
            </a:pPr>
            <a:r>
              <a:rPr lang="cs-CZ" dirty="0">
                <a:highlight>
                  <a:srgbClr val="FFFF00"/>
                </a:highlight>
                <a:latin typeface="Times New Roman" panose="02020603050405020304" pitchFamily="18" charset="0"/>
              </a:rPr>
              <a:t>měření a komparaci;</a:t>
            </a:r>
          </a:p>
          <a:p>
            <a:pPr marL="285750" indent="-285750" algn="just">
              <a:buFont typeface="Arial" panose="020B0604020202020204" pitchFamily="34" charset="0"/>
              <a:buChar char="•"/>
            </a:pPr>
            <a:r>
              <a:rPr lang="cs-CZ" dirty="0">
                <a:highlight>
                  <a:srgbClr val="FFFF00"/>
                </a:highlight>
              </a:rPr>
              <a:t>experiment;</a:t>
            </a:r>
          </a:p>
          <a:p>
            <a:pPr marL="285750" indent="-285750" algn="just">
              <a:buFont typeface="Arial" panose="020B0604020202020204" pitchFamily="34" charset="0"/>
              <a:buChar char="•"/>
            </a:pPr>
            <a:r>
              <a:rPr lang="cs-CZ" dirty="0">
                <a:highlight>
                  <a:srgbClr val="FFFF00"/>
                </a:highlight>
              </a:rPr>
              <a:t>modelování;</a:t>
            </a:r>
          </a:p>
          <a:p>
            <a:pPr marL="285750" indent="-285750" algn="just">
              <a:buFont typeface="Arial" panose="020B0604020202020204" pitchFamily="34" charset="0"/>
              <a:buChar char="•"/>
            </a:pPr>
            <a:r>
              <a:rPr lang="cs-CZ" dirty="0">
                <a:highlight>
                  <a:srgbClr val="FFFF00"/>
                </a:highlight>
              </a:rPr>
              <a:t>analýza a syntéza;</a:t>
            </a:r>
          </a:p>
          <a:p>
            <a:pPr marL="285750" indent="-285750" algn="just">
              <a:buFont typeface="Arial" panose="020B0604020202020204" pitchFamily="34" charset="0"/>
              <a:buChar char="•"/>
            </a:pPr>
            <a:r>
              <a:rPr lang="cs-CZ" dirty="0">
                <a:highlight>
                  <a:srgbClr val="FFFF00"/>
                </a:highlight>
              </a:rPr>
              <a:t>indukce a dedukce</a:t>
            </a:r>
          </a:p>
          <a:p>
            <a:pPr marL="285750" indent="-285750" algn="just">
              <a:buFont typeface="Arial" panose="020B0604020202020204" pitchFamily="34" charset="0"/>
              <a:buChar char="•"/>
            </a:pPr>
            <a:r>
              <a:rPr lang="cs-CZ" dirty="0">
                <a:highlight>
                  <a:srgbClr val="FFFF00"/>
                </a:highlight>
              </a:rPr>
              <a:t>abstrakce a konkretizace,</a:t>
            </a:r>
          </a:p>
        </p:txBody>
      </p:sp>
    </p:spTree>
    <p:extLst>
      <p:ext uri="{BB962C8B-B14F-4D97-AF65-F5344CB8AC3E}">
        <p14:creationId xmlns:p14="http://schemas.microsoft.com/office/powerpoint/2010/main" val="2229468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59E27-0838-404F-9631-81B862F3E32E}"/>
              </a:ext>
            </a:extLst>
          </p:cNvPr>
          <p:cNvSpPr>
            <a:spLocks noGrp="1"/>
          </p:cNvSpPr>
          <p:nvPr>
            <p:ph type="title"/>
          </p:nvPr>
        </p:nvSpPr>
        <p:spPr/>
        <p:txBody>
          <a:bodyPr/>
          <a:lstStyle/>
          <a:p>
            <a:r>
              <a:rPr lang="cs-CZ" dirty="0"/>
              <a:t>Vědecké metody</a:t>
            </a:r>
          </a:p>
        </p:txBody>
      </p:sp>
      <p:sp>
        <p:nvSpPr>
          <p:cNvPr id="3" name="Zástupný symbol pro obsah 2">
            <a:extLst>
              <a:ext uri="{FF2B5EF4-FFF2-40B4-BE49-F238E27FC236}">
                <a16:creationId xmlns:a16="http://schemas.microsoft.com/office/drawing/2014/main" id="{22A77C08-1F96-4477-ADD6-6E46E9AA923D}"/>
              </a:ext>
            </a:extLst>
          </p:cNvPr>
          <p:cNvSpPr>
            <a:spLocks noGrp="1"/>
          </p:cNvSpPr>
          <p:nvPr>
            <p:ph idx="1"/>
          </p:nvPr>
        </p:nvSpPr>
        <p:spPr>
          <a:xfrm>
            <a:off x="838200" y="1774633"/>
            <a:ext cx="10515600" cy="3308733"/>
          </a:xfrm>
        </p:spPr>
        <p:txBody>
          <a:bodyPr>
            <a:normAutofit/>
          </a:bodyPr>
          <a:lstStyle/>
          <a:p>
            <a:r>
              <a:rPr lang="cs-CZ" dirty="0"/>
              <a:t>Metody mohou být </a:t>
            </a:r>
            <a:r>
              <a:rPr lang="cs-CZ" b="1" dirty="0"/>
              <a:t>specifické</a:t>
            </a:r>
            <a:r>
              <a:rPr lang="cs-CZ" dirty="0"/>
              <a:t>, používané jen určitou, nebo určitými vědami; nebo </a:t>
            </a:r>
            <a:r>
              <a:rPr lang="cs-CZ" b="1" dirty="0"/>
              <a:t>obecné</a:t>
            </a:r>
            <a:r>
              <a:rPr lang="cs-CZ" dirty="0"/>
              <a:t>, používané všemi vědami. Mimo to existují i metody činící si nárok na to být </a:t>
            </a:r>
            <a:r>
              <a:rPr lang="cs-CZ" b="1" dirty="0"/>
              <a:t>univerzálními</a:t>
            </a:r>
            <a:r>
              <a:rPr lang="cs-CZ" dirty="0"/>
              <a:t>. </a:t>
            </a:r>
          </a:p>
          <a:p>
            <a:r>
              <a:rPr lang="cs-CZ" dirty="0">
                <a:highlight>
                  <a:srgbClr val="FFFF00"/>
                </a:highlight>
              </a:rPr>
              <a:t>Specifické metody – vlastní jednotlivým vědním oborům</a:t>
            </a:r>
          </a:p>
          <a:p>
            <a:pPr lvl="1"/>
            <a:r>
              <a:rPr lang="cs-CZ" dirty="0">
                <a:highlight>
                  <a:srgbClr val="FFFF00"/>
                </a:highlight>
              </a:rPr>
              <a:t>Chemie: filtrace, srážení, krystalizace, sublimace, dialýza, chromatografie plynová</a:t>
            </a:r>
          </a:p>
          <a:p>
            <a:pPr lvl="1"/>
            <a:r>
              <a:rPr lang="cs-CZ" dirty="0">
                <a:highlight>
                  <a:srgbClr val="FFFF00"/>
                </a:highlight>
              </a:rPr>
              <a:t>Biologie: </a:t>
            </a:r>
            <a:r>
              <a:rPr lang="cs-CZ" dirty="0" err="1">
                <a:highlight>
                  <a:srgbClr val="FFFF00"/>
                </a:highlight>
              </a:rPr>
              <a:t>sekvenování</a:t>
            </a:r>
            <a:r>
              <a:rPr lang="cs-CZ" dirty="0">
                <a:highlight>
                  <a:srgbClr val="FFFF00"/>
                </a:highlight>
              </a:rPr>
              <a:t> DNA, editování genů CRISPR, kultivace mikroorganismů</a:t>
            </a:r>
          </a:p>
          <a:p>
            <a:pPr lvl="1"/>
            <a:r>
              <a:rPr lang="cs-CZ" dirty="0">
                <a:highlight>
                  <a:srgbClr val="FFFF00"/>
                </a:highlight>
              </a:rPr>
              <a:t>Sociální ekologie:  LCA, MFA, CBA, oceňování ES, vodní stopa  ???</a:t>
            </a:r>
          </a:p>
          <a:p>
            <a:endParaRPr lang="cs-CZ" dirty="0"/>
          </a:p>
        </p:txBody>
      </p:sp>
    </p:spTree>
    <p:extLst>
      <p:ext uri="{BB962C8B-B14F-4D97-AF65-F5344CB8AC3E}">
        <p14:creationId xmlns:p14="http://schemas.microsoft.com/office/powerpoint/2010/main" val="3666351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117282-2F59-41CF-B9F5-D3BFEF67A571}"/>
              </a:ext>
            </a:extLst>
          </p:cNvPr>
          <p:cNvSpPr>
            <a:spLocks noGrp="1"/>
          </p:cNvSpPr>
          <p:nvPr>
            <p:ph type="title"/>
          </p:nvPr>
        </p:nvSpPr>
        <p:spPr/>
        <p:txBody>
          <a:bodyPr/>
          <a:lstStyle/>
          <a:p>
            <a:r>
              <a:rPr lang="cs-CZ" dirty="0"/>
              <a:t>Sociální ekologie (nebo ES)</a:t>
            </a:r>
          </a:p>
        </p:txBody>
      </p:sp>
      <p:sp>
        <p:nvSpPr>
          <p:cNvPr id="3" name="Zástupný symbol pro obsah 2">
            <a:extLst>
              <a:ext uri="{FF2B5EF4-FFF2-40B4-BE49-F238E27FC236}">
                <a16:creationId xmlns:a16="http://schemas.microsoft.com/office/drawing/2014/main" id="{C6E3CBA5-82AB-417A-8BCE-AAED8A60262C}"/>
              </a:ext>
            </a:extLst>
          </p:cNvPr>
          <p:cNvSpPr>
            <a:spLocks noGrp="1"/>
          </p:cNvSpPr>
          <p:nvPr>
            <p:ph idx="1"/>
          </p:nvPr>
        </p:nvSpPr>
        <p:spPr/>
        <p:txBody>
          <a:bodyPr/>
          <a:lstStyle/>
          <a:p>
            <a:r>
              <a:rPr lang="cs-CZ" dirty="0"/>
              <a:t>Více- a inter-disciplinárně orientovaný výzkum</a:t>
            </a:r>
          </a:p>
          <a:p>
            <a:r>
              <a:rPr lang="cs-CZ" dirty="0"/>
              <a:t>Problémově orientovaný výzkum</a:t>
            </a:r>
          </a:p>
          <a:p>
            <a:r>
              <a:rPr lang="cs-CZ" dirty="0"/>
              <a:t>Využívání metodologického aparátu přímo (sociologie a ekologie/OŽP) i nepřímo souvisejících disciplín (statistika, geologie/chemie, politologie/veřejný sektor)</a:t>
            </a:r>
          </a:p>
          <a:p>
            <a:endParaRPr lang="cs-CZ" dirty="0"/>
          </a:p>
          <a:p>
            <a:r>
              <a:rPr lang="cs-CZ" dirty="0"/>
              <a:t>Skoro každý student má problém (výjimka: ekonom, který klasickými ekonomickými metodami zkoumá určitý environmentální fenomén)</a:t>
            </a:r>
          </a:p>
          <a:p>
            <a:endParaRPr lang="cs-CZ" dirty="0"/>
          </a:p>
        </p:txBody>
      </p:sp>
      <p:sp>
        <p:nvSpPr>
          <p:cNvPr id="4" name="Šipka: dolů 3">
            <a:extLst>
              <a:ext uri="{FF2B5EF4-FFF2-40B4-BE49-F238E27FC236}">
                <a16:creationId xmlns:a16="http://schemas.microsoft.com/office/drawing/2014/main" id="{1F5867D4-303C-4A2E-84DD-7ECFC77E54BB}"/>
              </a:ext>
            </a:extLst>
          </p:cNvPr>
          <p:cNvSpPr/>
          <p:nvPr/>
        </p:nvSpPr>
        <p:spPr>
          <a:xfrm>
            <a:off x="2862470" y="4144617"/>
            <a:ext cx="496956" cy="5764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617135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AC262-606B-4037-95EF-D19806C3AA80}"/>
              </a:ext>
            </a:extLst>
          </p:cNvPr>
          <p:cNvSpPr>
            <a:spLocks noGrp="1"/>
          </p:cNvSpPr>
          <p:nvPr>
            <p:ph type="title"/>
          </p:nvPr>
        </p:nvSpPr>
        <p:spPr>
          <a:xfrm>
            <a:off x="231913" y="250031"/>
            <a:ext cx="10515600" cy="1325563"/>
          </a:xfrm>
        </p:spPr>
        <p:txBody>
          <a:bodyPr/>
          <a:lstStyle/>
          <a:p>
            <a:r>
              <a:rPr lang="cs-CZ" dirty="0"/>
              <a:t>Příklady výzkumu</a:t>
            </a:r>
          </a:p>
        </p:txBody>
      </p:sp>
      <p:sp>
        <p:nvSpPr>
          <p:cNvPr id="3" name="Zástupný symbol pro obsah 2">
            <a:extLst>
              <a:ext uri="{FF2B5EF4-FFF2-40B4-BE49-F238E27FC236}">
                <a16:creationId xmlns:a16="http://schemas.microsoft.com/office/drawing/2014/main" id="{611D6FD6-F912-4AD1-AD98-1FA8A5C83C21}"/>
              </a:ext>
            </a:extLst>
          </p:cNvPr>
          <p:cNvSpPr>
            <a:spLocks noGrp="1"/>
          </p:cNvSpPr>
          <p:nvPr>
            <p:ph idx="1"/>
          </p:nvPr>
        </p:nvSpPr>
        <p:spPr>
          <a:xfrm>
            <a:off x="599661" y="1977283"/>
            <a:ext cx="10515600" cy="4351338"/>
          </a:xfrm>
        </p:spPr>
        <p:txBody>
          <a:bodyPr>
            <a:normAutofit fontScale="92500" lnSpcReduction="10000"/>
          </a:bodyPr>
          <a:lstStyle/>
          <a:p>
            <a:pPr marL="0" indent="0">
              <a:buNone/>
            </a:pPr>
            <a:r>
              <a:rPr lang="cs-CZ" dirty="0"/>
              <a:t>MFA – </a:t>
            </a:r>
            <a:r>
              <a:rPr lang="cs-CZ" u="sng" dirty="0"/>
              <a:t>analýza</a:t>
            </a:r>
            <a:r>
              <a:rPr lang="cs-CZ" dirty="0"/>
              <a:t> materiálových toků </a:t>
            </a:r>
          </a:p>
          <a:p>
            <a:pPr>
              <a:buFontTx/>
              <a:buChar char="-"/>
            </a:pPr>
            <a:endParaRPr lang="cs-CZ" dirty="0"/>
          </a:p>
          <a:p>
            <a:pPr>
              <a:buFontTx/>
              <a:buChar char="-"/>
            </a:pPr>
            <a:r>
              <a:rPr lang="cs-CZ" dirty="0"/>
              <a:t>Vědní obor: OŽP, environmentální věda, </a:t>
            </a:r>
            <a:r>
              <a:rPr lang="cs-CZ" dirty="0" err="1"/>
              <a:t>sustainability</a:t>
            </a:r>
            <a:r>
              <a:rPr lang="cs-CZ" dirty="0"/>
              <a:t> science</a:t>
            </a:r>
          </a:p>
          <a:p>
            <a:pPr>
              <a:buFontTx/>
              <a:buChar char="-"/>
            </a:pPr>
            <a:r>
              <a:rPr lang="cs-CZ" dirty="0"/>
              <a:t>Teorie:  zákon zachování hmoty, nerovnovážná termodynamika – planeta jako uzavřený systém ad. </a:t>
            </a:r>
          </a:p>
          <a:p>
            <a:pPr>
              <a:buFontTx/>
              <a:buChar char="-"/>
            </a:pPr>
            <a:r>
              <a:rPr lang="cs-CZ" dirty="0"/>
              <a:t>Koncept: společenský metabolismus</a:t>
            </a:r>
          </a:p>
          <a:p>
            <a:pPr>
              <a:buFontTx/>
              <a:buChar char="-"/>
            </a:pPr>
            <a:r>
              <a:rPr lang="cs-CZ" dirty="0"/>
              <a:t>Přístup: hodnocení materiálového cyklu </a:t>
            </a:r>
          </a:p>
          <a:p>
            <a:pPr>
              <a:buFontTx/>
              <a:buChar char="-"/>
            </a:pPr>
            <a:r>
              <a:rPr lang="cs-CZ" dirty="0"/>
              <a:t>Využívá řady metod: geochemie (analýza biogeochemického cyklu dané látky), matematická statistika (výběr vzorku), matematika (sumace), sociologie (dotazník na vážení), hygiena/toxikologie (kvantifikace dopadů na zdraví), veřejná správa (syntéza - intepretace výsledků pro politiku)</a:t>
            </a:r>
          </a:p>
        </p:txBody>
      </p:sp>
      <p:pic>
        <p:nvPicPr>
          <p:cNvPr id="37" name="Obrázek 36">
            <a:extLst>
              <a:ext uri="{FF2B5EF4-FFF2-40B4-BE49-F238E27FC236}">
                <a16:creationId xmlns:a16="http://schemas.microsoft.com/office/drawing/2014/main" id="{0F247A8D-29B3-431C-AB62-2B2097DB0D05}"/>
              </a:ext>
            </a:extLst>
          </p:cNvPr>
          <p:cNvPicPr>
            <a:picLocks noChangeAspect="1"/>
          </p:cNvPicPr>
          <p:nvPr/>
        </p:nvPicPr>
        <p:blipFill rotWithShape="1">
          <a:blip r:embed="rId2"/>
          <a:srcRect t="6537" b="12655"/>
          <a:stretch/>
        </p:blipFill>
        <p:spPr>
          <a:xfrm>
            <a:off x="4969566" y="125015"/>
            <a:ext cx="3128293" cy="1575595"/>
          </a:xfrm>
          <a:prstGeom prst="rect">
            <a:avLst/>
          </a:prstGeom>
        </p:spPr>
      </p:pic>
      <p:pic>
        <p:nvPicPr>
          <p:cNvPr id="38" name="Obrázek 37">
            <a:extLst>
              <a:ext uri="{FF2B5EF4-FFF2-40B4-BE49-F238E27FC236}">
                <a16:creationId xmlns:a16="http://schemas.microsoft.com/office/drawing/2014/main" id="{ABB73E7B-6C06-4F8C-BE1A-E525877B72EB}"/>
              </a:ext>
            </a:extLst>
          </p:cNvPr>
          <p:cNvPicPr>
            <a:picLocks noChangeAspect="1"/>
          </p:cNvPicPr>
          <p:nvPr/>
        </p:nvPicPr>
        <p:blipFill>
          <a:blip r:embed="rId3"/>
          <a:stretch>
            <a:fillRect/>
          </a:stretch>
        </p:blipFill>
        <p:spPr>
          <a:xfrm>
            <a:off x="8348869" y="0"/>
            <a:ext cx="3736662" cy="2715747"/>
          </a:xfrm>
          <a:prstGeom prst="rect">
            <a:avLst/>
          </a:prstGeom>
          <a:solidFill>
            <a:schemeClr val="accent6">
              <a:lumMod val="20000"/>
              <a:lumOff val="80000"/>
            </a:schemeClr>
          </a:solidFill>
        </p:spPr>
      </p:pic>
    </p:spTree>
    <p:extLst>
      <p:ext uri="{BB962C8B-B14F-4D97-AF65-F5344CB8AC3E}">
        <p14:creationId xmlns:p14="http://schemas.microsoft.com/office/powerpoint/2010/main" val="1956261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AC262-606B-4037-95EF-D19806C3AA80}"/>
              </a:ext>
            </a:extLst>
          </p:cNvPr>
          <p:cNvSpPr>
            <a:spLocks noGrp="1"/>
          </p:cNvSpPr>
          <p:nvPr>
            <p:ph type="title"/>
          </p:nvPr>
        </p:nvSpPr>
        <p:spPr>
          <a:xfrm>
            <a:off x="231913" y="250031"/>
            <a:ext cx="10515600" cy="1325563"/>
          </a:xfrm>
        </p:spPr>
        <p:txBody>
          <a:bodyPr/>
          <a:lstStyle/>
          <a:p>
            <a:r>
              <a:rPr lang="cs-CZ" dirty="0"/>
              <a:t>Příklady výzkumu</a:t>
            </a:r>
          </a:p>
        </p:txBody>
      </p:sp>
      <p:sp>
        <p:nvSpPr>
          <p:cNvPr id="3" name="Zástupný symbol pro obsah 2">
            <a:extLst>
              <a:ext uri="{FF2B5EF4-FFF2-40B4-BE49-F238E27FC236}">
                <a16:creationId xmlns:a16="http://schemas.microsoft.com/office/drawing/2014/main" id="{611D6FD6-F912-4AD1-AD98-1FA8A5C83C21}"/>
              </a:ext>
            </a:extLst>
          </p:cNvPr>
          <p:cNvSpPr>
            <a:spLocks noGrp="1"/>
          </p:cNvSpPr>
          <p:nvPr>
            <p:ph idx="1"/>
          </p:nvPr>
        </p:nvSpPr>
        <p:spPr>
          <a:xfrm>
            <a:off x="599661" y="1977283"/>
            <a:ext cx="10515600" cy="4351338"/>
          </a:xfrm>
        </p:spPr>
        <p:txBody>
          <a:bodyPr>
            <a:normAutofit/>
          </a:bodyPr>
          <a:lstStyle/>
          <a:p>
            <a:pPr marL="0" indent="0">
              <a:buNone/>
            </a:pPr>
            <a:r>
              <a:rPr lang="cs-CZ" dirty="0"/>
              <a:t>MFA – </a:t>
            </a:r>
            <a:r>
              <a:rPr lang="cs-CZ" u="sng" dirty="0"/>
              <a:t>analýza</a:t>
            </a:r>
            <a:r>
              <a:rPr lang="cs-CZ" dirty="0"/>
              <a:t> materiálových toků </a:t>
            </a:r>
          </a:p>
          <a:p>
            <a:pPr>
              <a:buFontTx/>
              <a:buChar char="-"/>
            </a:pPr>
            <a:endParaRPr lang="cs-CZ" dirty="0"/>
          </a:p>
          <a:p>
            <a:pPr>
              <a:buFontTx/>
              <a:buChar char="-"/>
            </a:pPr>
            <a:r>
              <a:rPr lang="cs-CZ" dirty="0"/>
              <a:t>Kvantitativní výzkum</a:t>
            </a:r>
          </a:p>
          <a:p>
            <a:pPr>
              <a:buFontTx/>
              <a:buChar char="-"/>
            </a:pPr>
            <a:r>
              <a:rPr lang="cs-CZ" dirty="0"/>
              <a:t>Dedukce – problém vychází ze známé teorie, lze definovat proměnné, stanovit hypotézu, testovat. </a:t>
            </a:r>
          </a:p>
          <a:p>
            <a:pPr>
              <a:buFontTx/>
              <a:buChar char="-"/>
            </a:pPr>
            <a:r>
              <a:rPr lang="cs-CZ" dirty="0"/>
              <a:t>Velká škála otázek nebo hypotéz: </a:t>
            </a:r>
          </a:p>
          <a:p>
            <a:pPr lvl="1">
              <a:buFontTx/>
              <a:buChar char="-"/>
            </a:pPr>
            <a:r>
              <a:rPr lang="cs-CZ" dirty="0"/>
              <a:t>Je mat. spotřeba udržitelná? Lze je porovnat s Německem? Jaké jsou její dopady (vzhledem k limitům)? </a:t>
            </a:r>
          </a:p>
          <a:p>
            <a:pPr lvl="1">
              <a:buFontTx/>
              <a:buChar char="-"/>
            </a:pPr>
            <a:r>
              <a:rPr lang="cs-CZ" dirty="0"/>
              <a:t>Lze měnit parametry dané teorie/konceptu (</a:t>
            </a:r>
            <a:r>
              <a:rPr lang="cs-CZ" dirty="0" err="1"/>
              <a:t>nař</a:t>
            </a:r>
            <a:r>
              <a:rPr lang="cs-CZ" dirty="0"/>
              <a:t>. zahrnout dosud nezahrnuté toky) a změnit koncept nebo teorii</a:t>
            </a:r>
            <a:r>
              <a:rPr lang="cs-CZ" altLang="cs-CZ" dirty="0"/>
              <a:t> </a:t>
            </a:r>
            <a:endParaRPr lang="cs-CZ" dirty="0"/>
          </a:p>
        </p:txBody>
      </p:sp>
      <p:pic>
        <p:nvPicPr>
          <p:cNvPr id="37" name="Obrázek 36">
            <a:extLst>
              <a:ext uri="{FF2B5EF4-FFF2-40B4-BE49-F238E27FC236}">
                <a16:creationId xmlns:a16="http://schemas.microsoft.com/office/drawing/2014/main" id="{0F247A8D-29B3-431C-AB62-2B2097DB0D05}"/>
              </a:ext>
            </a:extLst>
          </p:cNvPr>
          <p:cNvPicPr>
            <a:picLocks noChangeAspect="1"/>
          </p:cNvPicPr>
          <p:nvPr/>
        </p:nvPicPr>
        <p:blipFill rotWithShape="1">
          <a:blip r:embed="rId2"/>
          <a:srcRect t="6537" b="12655"/>
          <a:stretch/>
        </p:blipFill>
        <p:spPr>
          <a:xfrm>
            <a:off x="4969566" y="125015"/>
            <a:ext cx="3128293" cy="1575595"/>
          </a:xfrm>
          <a:prstGeom prst="rect">
            <a:avLst/>
          </a:prstGeom>
        </p:spPr>
      </p:pic>
      <p:pic>
        <p:nvPicPr>
          <p:cNvPr id="38" name="Obrázek 37">
            <a:extLst>
              <a:ext uri="{FF2B5EF4-FFF2-40B4-BE49-F238E27FC236}">
                <a16:creationId xmlns:a16="http://schemas.microsoft.com/office/drawing/2014/main" id="{ABB73E7B-6C06-4F8C-BE1A-E525877B72EB}"/>
              </a:ext>
            </a:extLst>
          </p:cNvPr>
          <p:cNvPicPr>
            <a:picLocks noChangeAspect="1"/>
          </p:cNvPicPr>
          <p:nvPr/>
        </p:nvPicPr>
        <p:blipFill>
          <a:blip r:embed="rId3"/>
          <a:stretch>
            <a:fillRect/>
          </a:stretch>
        </p:blipFill>
        <p:spPr>
          <a:xfrm>
            <a:off x="8348869" y="0"/>
            <a:ext cx="3736662" cy="2715747"/>
          </a:xfrm>
          <a:prstGeom prst="rect">
            <a:avLst/>
          </a:prstGeom>
          <a:solidFill>
            <a:schemeClr val="accent6">
              <a:lumMod val="20000"/>
              <a:lumOff val="80000"/>
            </a:schemeClr>
          </a:solidFill>
        </p:spPr>
      </p:pic>
    </p:spTree>
    <p:extLst>
      <p:ext uri="{BB962C8B-B14F-4D97-AF65-F5344CB8AC3E}">
        <p14:creationId xmlns:p14="http://schemas.microsoft.com/office/powerpoint/2010/main" val="263787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4921D1-7D2D-42A3-B514-1ADDC447DF16}"/>
              </a:ext>
            </a:extLst>
          </p:cNvPr>
          <p:cNvSpPr>
            <a:spLocks noGrp="1"/>
          </p:cNvSpPr>
          <p:nvPr>
            <p:ph type="title"/>
          </p:nvPr>
        </p:nvSpPr>
        <p:spPr>
          <a:xfrm>
            <a:off x="838200" y="315429"/>
            <a:ext cx="10515600" cy="1325563"/>
          </a:xfrm>
        </p:spPr>
        <p:txBody>
          <a:bodyPr/>
          <a:lstStyle/>
          <a:p>
            <a:r>
              <a:rPr lang="cs-CZ" b="1" dirty="0"/>
              <a:t>Anotace kurzu</a:t>
            </a:r>
            <a:endParaRPr lang="en-US" dirty="0"/>
          </a:p>
        </p:txBody>
      </p:sp>
      <p:sp>
        <p:nvSpPr>
          <p:cNvPr id="3" name="Zástupný symbol pro obsah 2">
            <a:extLst>
              <a:ext uri="{FF2B5EF4-FFF2-40B4-BE49-F238E27FC236}">
                <a16:creationId xmlns:a16="http://schemas.microsoft.com/office/drawing/2014/main" id="{B2C0B284-2CFD-40A9-B909-B85F0780F7B3}"/>
              </a:ext>
            </a:extLst>
          </p:cNvPr>
          <p:cNvSpPr>
            <a:spLocks noGrp="1"/>
          </p:cNvSpPr>
          <p:nvPr>
            <p:ph idx="1"/>
          </p:nvPr>
        </p:nvSpPr>
        <p:spPr>
          <a:xfrm>
            <a:off x="838200" y="2141537"/>
            <a:ext cx="9993086" cy="4351338"/>
          </a:xfrm>
        </p:spPr>
        <p:txBody>
          <a:bodyPr>
            <a:normAutofit/>
          </a:bodyPr>
          <a:lstStyle/>
          <a:p>
            <a:r>
              <a:rPr lang="cs-CZ" dirty="0"/>
              <a:t>Indukce, dedukce</a:t>
            </a:r>
          </a:p>
          <a:p>
            <a:r>
              <a:rPr lang="cs-CZ" dirty="0"/>
              <a:t>Kvalitativní, kvantitativní</a:t>
            </a:r>
          </a:p>
          <a:p>
            <a:r>
              <a:rPr lang="cs-CZ" dirty="0"/>
              <a:t>Teorie, empirie</a:t>
            </a:r>
          </a:p>
          <a:p>
            <a:r>
              <a:rPr lang="cs-CZ" dirty="0"/>
              <a:t>Výzkumná otázka, hypotéza</a:t>
            </a:r>
          </a:p>
          <a:p>
            <a:r>
              <a:rPr lang="cs-CZ" dirty="0"/>
              <a:t>Pozitivismus, normativnost</a:t>
            </a:r>
          </a:p>
          <a:p>
            <a:r>
              <a:rPr lang="cs-CZ" dirty="0"/>
              <a:t>Pozorování; popis, komparace, experiment</a:t>
            </a:r>
          </a:p>
          <a:p>
            <a:endParaRPr lang="cs-CZ" dirty="0"/>
          </a:p>
          <a:p>
            <a:pPr marL="0" indent="0">
              <a:buNone/>
            </a:pPr>
            <a:endParaRPr lang="en-US" dirty="0"/>
          </a:p>
        </p:txBody>
      </p:sp>
    </p:spTree>
    <p:extLst>
      <p:ext uri="{BB962C8B-B14F-4D97-AF65-F5344CB8AC3E}">
        <p14:creationId xmlns:p14="http://schemas.microsoft.com/office/powerpoint/2010/main" val="4109874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AC262-606B-4037-95EF-D19806C3AA80}"/>
              </a:ext>
            </a:extLst>
          </p:cNvPr>
          <p:cNvSpPr>
            <a:spLocks noGrp="1"/>
          </p:cNvSpPr>
          <p:nvPr>
            <p:ph type="title"/>
          </p:nvPr>
        </p:nvSpPr>
        <p:spPr>
          <a:xfrm>
            <a:off x="632791" y="130762"/>
            <a:ext cx="10515600" cy="1325563"/>
          </a:xfrm>
        </p:spPr>
        <p:txBody>
          <a:bodyPr/>
          <a:lstStyle/>
          <a:p>
            <a:r>
              <a:rPr lang="cs-CZ" dirty="0"/>
              <a:t>Příklady výzkumu</a:t>
            </a:r>
          </a:p>
        </p:txBody>
      </p:sp>
      <p:sp>
        <p:nvSpPr>
          <p:cNvPr id="3" name="Zástupný symbol pro obsah 2">
            <a:extLst>
              <a:ext uri="{FF2B5EF4-FFF2-40B4-BE49-F238E27FC236}">
                <a16:creationId xmlns:a16="http://schemas.microsoft.com/office/drawing/2014/main" id="{611D6FD6-F912-4AD1-AD98-1FA8A5C83C21}"/>
              </a:ext>
            </a:extLst>
          </p:cNvPr>
          <p:cNvSpPr>
            <a:spLocks noGrp="1"/>
          </p:cNvSpPr>
          <p:nvPr>
            <p:ph idx="1"/>
          </p:nvPr>
        </p:nvSpPr>
        <p:spPr>
          <a:xfrm>
            <a:off x="530087" y="1381539"/>
            <a:ext cx="11029122" cy="5226430"/>
          </a:xfrm>
        </p:spPr>
        <p:txBody>
          <a:bodyPr>
            <a:normAutofit fontScale="92500" lnSpcReduction="20000"/>
          </a:bodyPr>
          <a:lstStyle/>
          <a:p>
            <a:pPr marL="0" indent="0">
              <a:buNone/>
            </a:pPr>
            <a:r>
              <a:rPr lang="cs-CZ" dirty="0"/>
              <a:t>Hodnocení udržitelnosti bydlení  </a:t>
            </a:r>
          </a:p>
          <a:p>
            <a:pPr>
              <a:buFontTx/>
              <a:buChar char="-"/>
            </a:pPr>
            <a:endParaRPr lang="cs-CZ" dirty="0"/>
          </a:p>
          <a:p>
            <a:pPr>
              <a:buFontTx/>
              <a:buChar char="-"/>
            </a:pPr>
            <a:r>
              <a:rPr lang="cs-CZ" dirty="0"/>
              <a:t>Vědní obor: OŽP, environmentální věda, </a:t>
            </a:r>
            <a:r>
              <a:rPr lang="cs-CZ" dirty="0" err="1"/>
              <a:t>sustainability</a:t>
            </a:r>
            <a:r>
              <a:rPr lang="cs-CZ" dirty="0"/>
              <a:t> science</a:t>
            </a:r>
          </a:p>
          <a:p>
            <a:pPr>
              <a:buFontTx/>
              <a:buChar char="-"/>
            </a:pPr>
            <a:r>
              <a:rPr lang="cs-CZ" dirty="0"/>
              <a:t>Kombinovaný kvalitativně-kvantitativní výzkum</a:t>
            </a:r>
          </a:p>
          <a:p>
            <a:pPr>
              <a:buFontTx/>
              <a:buChar char="-"/>
            </a:pPr>
            <a:r>
              <a:rPr lang="cs-CZ" dirty="0"/>
              <a:t>Teorie:   –  </a:t>
            </a:r>
          </a:p>
          <a:p>
            <a:pPr>
              <a:buFontTx/>
              <a:buChar char="-"/>
            </a:pPr>
            <a:r>
              <a:rPr lang="cs-CZ" dirty="0"/>
              <a:t>Koncept: SH = 3 pilíře UR  + 3 komponenty bydlení (dům, komunita, lokalita)</a:t>
            </a:r>
          </a:p>
          <a:p>
            <a:pPr>
              <a:buFontTx/>
              <a:buChar char="-"/>
            </a:pPr>
            <a:r>
              <a:rPr lang="cs-CZ" dirty="0"/>
              <a:t>Přístup: hodnocení pomocí indikátorů (</a:t>
            </a:r>
            <a:r>
              <a:rPr lang="cs-CZ" dirty="0" err="1"/>
              <a:t>indicator-based</a:t>
            </a:r>
            <a:r>
              <a:rPr lang="cs-CZ" dirty="0"/>
              <a:t> </a:t>
            </a:r>
            <a:r>
              <a:rPr lang="cs-CZ" dirty="0" err="1"/>
              <a:t>assessment</a:t>
            </a:r>
            <a:r>
              <a:rPr lang="cs-CZ" dirty="0"/>
              <a:t>)</a:t>
            </a:r>
          </a:p>
          <a:p>
            <a:pPr>
              <a:buFontTx/>
              <a:buChar char="-"/>
            </a:pPr>
            <a:r>
              <a:rPr lang="cs-CZ" dirty="0"/>
              <a:t>Využívá řady metod: tvorba konceptu SH (myšlenkový model), výběr indikátorů (obsahová analýza dokumentů, expertní posouzení, testování relevance), matematika (agregace indikátorů do indexu), sociologie (dotazník na vážení), veřejná správa (syntéza - intepretace výsledků pro politiku)</a:t>
            </a:r>
          </a:p>
          <a:p>
            <a:pPr>
              <a:buFontTx/>
              <a:buChar char="-"/>
            </a:pPr>
            <a:r>
              <a:rPr lang="cs-CZ" dirty="0"/>
              <a:t>Výzkumná otázka: jak vytvořit spolehlivý, robustní hodnotící nástroj pro udržitelné bydlení</a:t>
            </a:r>
          </a:p>
          <a:p>
            <a:pPr>
              <a:buFontTx/>
              <a:buChar char="-"/>
            </a:pPr>
            <a:endParaRPr lang="cs-CZ" dirty="0"/>
          </a:p>
        </p:txBody>
      </p:sp>
    </p:spTree>
    <p:extLst>
      <p:ext uri="{BB962C8B-B14F-4D97-AF65-F5344CB8AC3E}">
        <p14:creationId xmlns:p14="http://schemas.microsoft.com/office/powerpoint/2010/main" val="788344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FDFB99-E812-4F10-9A4E-03035D34DE69}"/>
              </a:ext>
            </a:extLst>
          </p:cNvPr>
          <p:cNvSpPr>
            <a:spLocks noGrp="1"/>
          </p:cNvSpPr>
          <p:nvPr>
            <p:ph type="title"/>
          </p:nvPr>
        </p:nvSpPr>
        <p:spPr>
          <a:xfrm>
            <a:off x="679174" y="113506"/>
            <a:ext cx="10515600" cy="662782"/>
          </a:xfrm>
        </p:spPr>
        <p:txBody>
          <a:bodyPr>
            <a:normAutofit fontScale="90000"/>
          </a:bodyPr>
          <a:lstStyle/>
          <a:p>
            <a:r>
              <a:rPr lang="cs-CZ" dirty="0" err="1"/>
              <a:t>Guide</a:t>
            </a:r>
            <a:r>
              <a:rPr lang="cs-CZ" dirty="0"/>
              <a:t> </a:t>
            </a:r>
            <a:r>
              <a:rPr lang="cs-CZ" dirty="0" err="1"/>
              <a:t>for</a:t>
            </a:r>
            <a:r>
              <a:rPr lang="cs-CZ" dirty="0"/>
              <a:t> </a:t>
            </a:r>
            <a:r>
              <a:rPr lang="cs-CZ" dirty="0" err="1"/>
              <a:t>authors</a:t>
            </a:r>
            <a:endParaRPr lang="cs-CZ" dirty="0"/>
          </a:p>
        </p:txBody>
      </p:sp>
      <p:sp>
        <p:nvSpPr>
          <p:cNvPr id="3" name="Zástupný symbol pro obsah 2">
            <a:extLst>
              <a:ext uri="{FF2B5EF4-FFF2-40B4-BE49-F238E27FC236}">
                <a16:creationId xmlns:a16="http://schemas.microsoft.com/office/drawing/2014/main" id="{32547E5E-B964-4EA7-AD9D-F19DFC1F9A52}"/>
              </a:ext>
            </a:extLst>
          </p:cNvPr>
          <p:cNvSpPr>
            <a:spLocks noGrp="1"/>
          </p:cNvSpPr>
          <p:nvPr>
            <p:ph idx="1"/>
          </p:nvPr>
        </p:nvSpPr>
        <p:spPr>
          <a:xfrm>
            <a:off x="679174" y="1027906"/>
            <a:ext cx="10515600" cy="4351338"/>
          </a:xfrm>
        </p:spPr>
        <p:txBody>
          <a:bodyPr>
            <a:noAutofit/>
          </a:bodyPr>
          <a:lstStyle/>
          <a:p>
            <a:pPr marL="0" indent="0">
              <a:buNone/>
            </a:pPr>
            <a:r>
              <a:rPr lang="en-US" sz="1800" b="1" dirty="0"/>
              <a:t>Research Manuscript Sections</a:t>
            </a:r>
          </a:p>
          <a:p>
            <a:r>
              <a:rPr lang="en-US" sz="1800" b="1" dirty="0"/>
              <a:t>Introduction:</a:t>
            </a:r>
            <a:r>
              <a:rPr lang="en-US" sz="1800" dirty="0"/>
              <a:t> The introduction should briefly place the study in a broad context and highlight why it is important. It should define the purpose of the work and its significance, including specific hypotheses being tested. The current state of the research field should be reviewed carefully and key publications cited. Please highlight controversial and diverging hypotheses when necessary. Finally, briefly mention the main aim of the work</a:t>
            </a:r>
            <a:r>
              <a:rPr lang="cs-CZ" sz="1800" dirty="0"/>
              <a:t> </a:t>
            </a:r>
            <a:r>
              <a:rPr lang="en-US" sz="1800" dirty="0"/>
              <a:t>and highlight the main conclusions. Keep the introduction comprehensible to scientists working outside the topic of the paper.</a:t>
            </a:r>
          </a:p>
          <a:p>
            <a:r>
              <a:rPr lang="en-US" sz="1800" b="1" dirty="0"/>
              <a:t>Materials and Methods:</a:t>
            </a:r>
            <a:r>
              <a:rPr lang="en-US" sz="1800" dirty="0"/>
              <a:t> They should be described with sufficient detail to allow others to replicate and build on published results. New methods and protocols should be described in detail while well-established methods can be briefly described and appropriately cited. Give the name and version of any software used and make clear whether computer code used is available. Include any pre-registration codes.</a:t>
            </a:r>
            <a:br>
              <a:rPr lang="en-US" sz="1800" dirty="0"/>
            </a:br>
            <a:endParaRPr lang="en-US" sz="1800" dirty="0"/>
          </a:p>
          <a:p>
            <a:r>
              <a:rPr lang="en-US" sz="1800" b="1" dirty="0"/>
              <a:t>Results:</a:t>
            </a:r>
            <a:r>
              <a:rPr lang="en-US" sz="1800" dirty="0"/>
              <a:t> Provide a concise and precise description of the experimental results, their interpretation as well as the experimental conclusions that can be drawn.</a:t>
            </a:r>
          </a:p>
          <a:p>
            <a:r>
              <a:rPr lang="en-US" sz="1800" b="1" dirty="0"/>
              <a:t>Discussion: </a:t>
            </a:r>
            <a:r>
              <a:rPr lang="en-US" sz="1800" dirty="0"/>
              <a:t>Authors should discuss the results and how they can be interpreted in perspective of previous studies and of the working hypotheses. The findings and their implications should be discussed in the broadest context possible and limitations of the work highlighted. Future research directions may also be mentioned. This section may be combined with Results.</a:t>
            </a:r>
          </a:p>
          <a:p>
            <a:r>
              <a:rPr lang="en-US" sz="1800" b="1" dirty="0"/>
              <a:t>Conclusions:</a:t>
            </a:r>
            <a:r>
              <a:rPr lang="en-US" sz="1800" dirty="0"/>
              <a:t> This section is not mandatory, but can be added to the manuscript if the discussion is unusually long or complex.</a:t>
            </a:r>
          </a:p>
          <a:p>
            <a:endParaRPr lang="cs-CZ" sz="1800" dirty="0"/>
          </a:p>
        </p:txBody>
      </p:sp>
    </p:spTree>
    <p:extLst>
      <p:ext uri="{BB962C8B-B14F-4D97-AF65-F5344CB8AC3E}">
        <p14:creationId xmlns:p14="http://schemas.microsoft.com/office/powerpoint/2010/main" val="36433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367FE7-CC81-43D6-BEB1-183F131B35BA}"/>
              </a:ext>
            </a:extLst>
          </p:cNvPr>
          <p:cNvSpPr>
            <a:spLocks noGrp="1"/>
          </p:cNvSpPr>
          <p:nvPr>
            <p:ph type="title"/>
          </p:nvPr>
        </p:nvSpPr>
        <p:spPr/>
        <p:txBody>
          <a:bodyPr/>
          <a:lstStyle/>
          <a:p>
            <a:r>
              <a:rPr lang="cs-CZ" dirty="0"/>
              <a:t>Závěrem</a:t>
            </a:r>
          </a:p>
        </p:txBody>
      </p:sp>
      <p:sp>
        <p:nvSpPr>
          <p:cNvPr id="3" name="Zástupný symbol pro obsah 2">
            <a:extLst>
              <a:ext uri="{FF2B5EF4-FFF2-40B4-BE49-F238E27FC236}">
                <a16:creationId xmlns:a16="http://schemas.microsoft.com/office/drawing/2014/main" id="{50A5DC20-A79B-43BE-AB79-A55D3CB617EA}"/>
              </a:ext>
            </a:extLst>
          </p:cNvPr>
          <p:cNvSpPr>
            <a:spLocks noGrp="1"/>
          </p:cNvSpPr>
          <p:nvPr>
            <p:ph idx="1"/>
          </p:nvPr>
        </p:nvSpPr>
        <p:spPr/>
        <p:txBody>
          <a:bodyPr>
            <a:normAutofit/>
          </a:bodyPr>
          <a:lstStyle/>
          <a:p>
            <a:pPr marL="0" indent="0">
              <a:buNone/>
            </a:pPr>
            <a:r>
              <a:rPr lang="cs-CZ" dirty="0" err="1"/>
              <a:t>Duležitým</a:t>
            </a:r>
            <a:r>
              <a:rPr lang="cs-CZ" dirty="0"/>
              <a:t> předpokladem smysluplnosti a účelnosti vědecké práce je jasně formulovaný problém, který je třeba řešit (jak vhodně formulovat tzv. výzkumnou otázku - </a:t>
            </a:r>
            <a:r>
              <a:rPr lang="cs-CZ" dirty="0" err="1"/>
              <a:t>Research</a:t>
            </a:r>
            <a:r>
              <a:rPr lang="cs-CZ" dirty="0"/>
              <a:t> </a:t>
            </a:r>
            <a:r>
              <a:rPr lang="cs-CZ" dirty="0" err="1"/>
              <a:t>Question</a:t>
            </a:r>
            <a:r>
              <a:rPr lang="cs-CZ" dirty="0"/>
              <a:t>).</a:t>
            </a:r>
          </a:p>
          <a:p>
            <a:pPr marL="0" indent="0">
              <a:buNone/>
            </a:pPr>
            <a:r>
              <a:rPr lang="cs-CZ" dirty="0"/>
              <a:t>Pro hledání odpovědi na výzkumnou otázku je možno použít resp. kombinovat různé metody (kvantitativní, kvalitativní, indukci, dedukci apod.), což se vzájemně nevylučuje. </a:t>
            </a:r>
          </a:p>
          <a:p>
            <a:pPr marL="0" indent="0">
              <a:buNone/>
            </a:pPr>
            <a:r>
              <a:rPr lang="cs-CZ" dirty="0"/>
              <a:t>Naopak zkoumáním problému z různých aspektů a přístupů nám daleko lépe pomůže proniknout do jádra problému </a:t>
            </a:r>
            <a:r>
              <a:rPr lang="pl-PL" dirty="0"/>
              <a:t>a najít to správné řešení.</a:t>
            </a:r>
            <a:endParaRPr lang="cs-CZ" dirty="0"/>
          </a:p>
        </p:txBody>
      </p:sp>
    </p:spTree>
    <p:extLst>
      <p:ext uri="{BB962C8B-B14F-4D97-AF65-F5344CB8AC3E}">
        <p14:creationId xmlns:p14="http://schemas.microsoft.com/office/powerpoint/2010/main" val="179423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4921D1-7D2D-42A3-B514-1ADDC447DF16}"/>
              </a:ext>
            </a:extLst>
          </p:cNvPr>
          <p:cNvSpPr>
            <a:spLocks noGrp="1"/>
          </p:cNvSpPr>
          <p:nvPr>
            <p:ph type="title"/>
          </p:nvPr>
        </p:nvSpPr>
        <p:spPr/>
        <p:txBody>
          <a:bodyPr/>
          <a:lstStyle/>
          <a:p>
            <a:r>
              <a:rPr lang="cs-CZ" b="1" dirty="0"/>
              <a:t>Anotace kurzu</a:t>
            </a:r>
            <a:endParaRPr lang="en-US" dirty="0"/>
          </a:p>
        </p:txBody>
      </p:sp>
      <p:sp>
        <p:nvSpPr>
          <p:cNvPr id="3" name="Zástupný symbol pro obsah 2">
            <a:extLst>
              <a:ext uri="{FF2B5EF4-FFF2-40B4-BE49-F238E27FC236}">
                <a16:creationId xmlns:a16="http://schemas.microsoft.com/office/drawing/2014/main" id="{B2C0B284-2CFD-40A9-B909-B85F0780F7B3}"/>
              </a:ext>
            </a:extLst>
          </p:cNvPr>
          <p:cNvSpPr>
            <a:spLocks noGrp="1"/>
          </p:cNvSpPr>
          <p:nvPr>
            <p:ph idx="1"/>
          </p:nvPr>
        </p:nvSpPr>
        <p:spPr>
          <a:xfrm>
            <a:off x="838200" y="2141537"/>
            <a:ext cx="9993086" cy="4351338"/>
          </a:xfrm>
        </p:spPr>
        <p:txBody>
          <a:bodyPr>
            <a:normAutofit/>
          </a:bodyPr>
          <a:lstStyle/>
          <a:p>
            <a:r>
              <a:rPr lang="cs-CZ" dirty="0"/>
              <a:t>Indukce, dedukce</a:t>
            </a:r>
          </a:p>
          <a:p>
            <a:r>
              <a:rPr lang="cs-CZ" dirty="0"/>
              <a:t>Kvalitativní, kvantitativní</a:t>
            </a:r>
          </a:p>
          <a:p>
            <a:r>
              <a:rPr lang="cs-CZ" dirty="0"/>
              <a:t>Teorie, empirie</a:t>
            </a:r>
          </a:p>
          <a:p>
            <a:r>
              <a:rPr lang="cs-CZ" dirty="0"/>
              <a:t>Výzkumná otázka, hypotéza</a:t>
            </a:r>
          </a:p>
          <a:p>
            <a:r>
              <a:rPr lang="cs-CZ" dirty="0"/>
              <a:t>Pozorování; popis, komparace, experiment</a:t>
            </a:r>
          </a:p>
          <a:p>
            <a:r>
              <a:rPr lang="cs-CZ" dirty="0"/>
              <a:t>Atd.</a:t>
            </a:r>
          </a:p>
          <a:p>
            <a:pPr marL="0" indent="0">
              <a:buNone/>
            </a:pPr>
            <a:endParaRPr lang="en-US" dirty="0"/>
          </a:p>
        </p:txBody>
      </p:sp>
      <p:sp>
        <p:nvSpPr>
          <p:cNvPr id="4" name="Znak násobení 3">
            <a:extLst>
              <a:ext uri="{FF2B5EF4-FFF2-40B4-BE49-F238E27FC236}">
                <a16:creationId xmlns:a16="http://schemas.microsoft.com/office/drawing/2014/main" id="{F8C15815-242F-42A9-BE88-471D3EB059B4}"/>
              </a:ext>
            </a:extLst>
          </p:cNvPr>
          <p:cNvSpPr/>
          <p:nvPr/>
        </p:nvSpPr>
        <p:spPr>
          <a:xfrm>
            <a:off x="518026" y="1027906"/>
            <a:ext cx="6486090" cy="594273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99327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4921D1-7D2D-42A3-B514-1ADDC447DF16}"/>
              </a:ext>
            </a:extLst>
          </p:cNvPr>
          <p:cNvSpPr>
            <a:spLocks noGrp="1"/>
          </p:cNvSpPr>
          <p:nvPr>
            <p:ph type="title"/>
          </p:nvPr>
        </p:nvSpPr>
        <p:spPr>
          <a:xfrm>
            <a:off x="838200" y="464516"/>
            <a:ext cx="10515600" cy="1325563"/>
          </a:xfrm>
        </p:spPr>
        <p:txBody>
          <a:bodyPr/>
          <a:lstStyle/>
          <a:p>
            <a:r>
              <a:rPr lang="cs-CZ" b="1" dirty="0"/>
              <a:t>Anotace kurzu</a:t>
            </a:r>
            <a:endParaRPr lang="en-US" dirty="0"/>
          </a:p>
        </p:txBody>
      </p:sp>
      <p:sp>
        <p:nvSpPr>
          <p:cNvPr id="3" name="Zástupný symbol pro obsah 2">
            <a:extLst>
              <a:ext uri="{FF2B5EF4-FFF2-40B4-BE49-F238E27FC236}">
                <a16:creationId xmlns:a16="http://schemas.microsoft.com/office/drawing/2014/main" id="{B2C0B284-2CFD-40A9-B909-B85F0780F7B3}"/>
              </a:ext>
            </a:extLst>
          </p:cNvPr>
          <p:cNvSpPr>
            <a:spLocks noGrp="1"/>
          </p:cNvSpPr>
          <p:nvPr>
            <p:ph idx="1"/>
          </p:nvPr>
        </p:nvSpPr>
        <p:spPr>
          <a:xfrm>
            <a:off x="838200" y="1790079"/>
            <a:ext cx="9993086" cy="4351338"/>
          </a:xfrm>
        </p:spPr>
        <p:txBody>
          <a:bodyPr>
            <a:normAutofit/>
          </a:bodyPr>
          <a:lstStyle/>
          <a:p>
            <a:pPr marL="0" indent="0">
              <a:buNone/>
            </a:pPr>
            <a:r>
              <a:rPr lang="cs-CZ" sz="2400" dirty="0"/>
              <a:t>1. Úvod do problematiky </a:t>
            </a:r>
          </a:p>
          <a:p>
            <a:pPr marL="0" indent="0">
              <a:buNone/>
            </a:pPr>
            <a:r>
              <a:rPr lang="cs-CZ" sz="2400" dirty="0"/>
              <a:t>(říjen)</a:t>
            </a:r>
          </a:p>
          <a:p>
            <a:pPr marL="0" indent="0">
              <a:buNone/>
            </a:pPr>
            <a:endParaRPr lang="cs-CZ" sz="2400" dirty="0"/>
          </a:p>
          <a:p>
            <a:pPr marL="0" indent="0">
              <a:buNone/>
            </a:pPr>
            <a:r>
              <a:rPr lang="cs-CZ" sz="2400" dirty="0"/>
              <a:t>2. Hodnocení metod(y) na vybraném přístupu k hodnocení environmentální udržitelnosti (ekologická stopa) </a:t>
            </a:r>
          </a:p>
          <a:p>
            <a:pPr marL="0" indent="0">
              <a:buNone/>
            </a:pPr>
            <a:r>
              <a:rPr lang="cs-CZ" sz="2400" dirty="0"/>
              <a:t>(listopad)</a:t>
            </a:r>
          </a:p>
          <a:p>
            <a:pPr marL="0" indent="0">
              <a:buNone/>
            </a:pPr>
            <a:endParaRPr lang="cs-CZ" sz="2400" dirty="0"/>
          </a:p>
          <a:p>
            <a:pPr marL="0" indent="0">
              <a:buNone/>
            </a:pPr>
            <a:r>
              <a:rPr lang="cs-CZ" sz="2400" dirty="0"/>
              <a:t>3.-4. Hodnocení metod(y) na příkladech studentských výzkumných prací </a:t>
            </a:r>
          </a:p>
          <a:p>
            <a:pPr marL="0" indent="0">
              <a:buNone/>
            </a:pPr>
            <a:r>
              <a:rPr lang="cs-CZ" sz="2400" dirty="0"/>
              <a:t>(prosinec, leden)</a:t>
            </a:r>
          </a:p>
          <a:p>
            <a:pPr marL="514350" indent="-514350">
              <a:buFont typeface="+mj-lt"/>
              <a:buAutoNum type="arabicPeriod"/>
            </a:pPr>
            <a:endParaRPr lang="cs-CZ" sz="2400" dirty="0"/>
          </a:p>
          <a:p>
            <a:pPr marL="514350" indent="-514350">
              <a:buFont typeface="+mj-lt"/>
              <a:buAutoNum type="arabicPeriod"/>
            </a:pPr>
            <a:endParaRPr lang="en-US" sz="2400" dirty="0"/>
          </a:p>
        </p:txBody>
      </p:sp>
    </p:spTree>
    <p:extLst>
      <p:ext uri="{BB962C8B-B14F-4D97-AF65-F5344CB8AC3E}">
        <p14:creationId xmlns:p14="http://schemas.microsoft.com/office/powerpoint/2010/main" val="259991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367FE7-CC81-43D6-BEB1-183F131B35BA}"/>
              </a:ext>
            </a:extLst>
          </p:cNvPr>
          <p:cNvSpPr>
            <a:spLocks noGrp="1"/>
          </p:cNvSpPr>
          <p:nvPr>
            <p:ph type="title"/>
          </p:nvPr>
        </p:nvSpPr>
        <p:spPr/>
        <p:txBody>
          <a:bodyPr/>
          <a:lstStyle/>
          <a:p>
            <a:r>
              <a:rPr lang="cs-CZ" dirty="0"/>
              <a:t>Co a jak </a:t>
            </a:r>
          </a:p>
        </p:txBody>
      </p:sp>
      <p:sp>
        <p:nvSpPr>
          <p:cNvPr id="3" name="Zástupný symbol pro obsah 2">
            <a:extLst>
              <a:ext uri="{FF2B5EF4-FFF2-40B4-BE49-F238E27FC236}">
                <a16:creationId xmlns:a16="http://schemas.microsoft.com/office/drawing/2014/main" id="{50A5DC20-A79B-43BE-AB79-A55D3CB617EA}"/>
              </a:ext>
            </a:extLst>
          </p:cNvPr>
          <p:cNvSpPr>
            <a:spLocks noGrp="1"/>
          </p:cNvSpPr>
          <p:nvPr>
            <p:ph idx="1"/>
          </p:nvPr>
        </p:nvSpPr>
        <p:spPr>
          <a:xfrm>
            <a:off x="838200" y="2141537"/>
            <a:ext cx="10515600" cy="4351338"/>
          </a:xfrm>
        </p:spPr>
        <p:txBody>
          <a:bodyPr>
            <a:normAutofit/>
          </a:bodyPr>
          <a:lstStyle/>
          <a:p>
            <a:pPr marL="0" indent="0">
              <a:buNone/>
            </a:pPr>
            <a:r>
              <a:rPr lang="cs-CZ" sz="2400" dirty="0"/>
              <a:t>Důležitým předpokladem smysluplnosti a účelnosti vědecké práce je jasně formulovaný problém, který je třeba řešit (jak vhodně formulovat tzv. výzkumnou otázku - </a:t>
            </a:r>
            <a:r>
              <a:rPr lang="cs-CZ" sz="2400" dirty="0" err="1"/>
              <a:t>Research</a:t>
            </a:r>
            <a:r>
              <a:rPr lang="cs-CZ" sz="2400" dirty="0"/>
              <a:t> </a:t>
            </a:r>
            <a:r>
              <a:rPr lang="cs-CZ" sz="2400" dirty="0" err="1"/>
              <a:t>Question</a:t>
            </a:r>
            <a:r>
              <a:rPr lang="cs-CZ" sz="2400" dirty="0"/>
              <a:t>)</a:t>
            </a:r>
          </a:p>
          <a:p>
            <a:pPr marL="0" indent="0">
              <a:buNone/>
            </a:pPr>
            <a:endParaRPr lang="cs-CZ" sz="2400" dirty="0"/>
          </a:p>
          <a:p>
            <a:pPr marL="0" indent="0">
              <a:buNone/>
            </a:pPr>
            <a:r>
              <a:rPr lang="cs-CZ" sz="2400" dirty="0"/>
              <a:t>Pro hledání odpovědi na výzkumnou otázku je možno použít resp. kombinovat různé metody (kvantitativní, kvalitativní, indukci, dedukci apod.), což se vzájemně nevylučuje.  Naopak zkoumáním problému z různých aspektů a přístupů nám daleko lépe pomůže proniknout do jádra problému </a:t>
            </a:r>
            <a:r>
              <a:rPr lang="pl-PL" sz="2400" dirty="0"/>
              <a:t>a najít to správné řešení.</a:t>
            </a:r>
            <a:endParaRPr lang="cs-CZ" sz="2400" dirty="0"/>
          </a:p>
        </p:txBody>
      </p:sp>
    </p:spTree>
    <p:extLst>
      <p:ext uri="{BB962C8B-B14F-4D97-AF65-F5344CB8AC3E}">
        <p14:creationId xmlns:p14="http://schemas.microsoft.com/office/powerpoint/2010/main" val="85148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16B502-82D6-4B1A-8030-01D82B01207A}"/>
              </a:ext>
            </a:extLst>
          </p:cNvPr>
          <p:cNvSpPr>
            <a:spLocks noGrp="1"/>
          </p:cNvSpPr>
          <p:nvPr>
            <p:ph type="title"/>
          </p:nvPr>
        </p:nvSpPr>
        <p:spPr>
          <a:xfrm>
            <a:off x="699053" y="146464"/>
            <a:ext cx="10515600" cy="1325563"/>
          </a:xfrm>
        </p:spPr>
        <p:txBody>
          <a:bodyPr/>
          <a:lstStyle/>
          <a:p>
            <a:r>
              <a:rPr lang="cs-CZ" dirty="0"/>
              <a:t>Literatura</a:t>
            </a:r>
            <a:endParaRPr lang="en-US" dirty="0"/>
          </a:p>
        </p:txBody>
      </p:sp>
      <p:sp>
        <p:nvSpPr>
          <p:cNvPr id="3" name="Zástupný symbol pro obsah 2">
            <a:extLst>
              <a:ext uri="{FF2B5EF4-FFF2-40B4-BE49-F238E27FC236}">
                <a16:creationId xmlns:a16="http://schemas.microsoft.com/office/drawing/2014/main" id="{B59AADBC-CFDD-40C4-97D1-E12DC69CF6D1}"/>
              </a:ext>
            </a:extLst>
          </p:cNvPr>
          <p:cNvSpPr>
            <a:spLocks noGrp="1"/>
          </p:cNvSpPr>
          <p:nvPr>
            <p:ph idx="1"/>
          </p:nvPr>
        </p:nvSpPr>
        <p:spPr>
          <a:xfrm>
            <a:off x="699053" y="1338608"/>
            <a:ext cx="10515600" cy="4351338"/>
          </a:xfrm>
        </p:spPr>
        <p:txBody>
          <a:bodyPr>
            <a:noAutofit/>
          </a:bodyPr>
          <a:lstStyle/>
          <a:p>
            <a:pPr marL="0" indent="0">
              <a:buNone/>
            </a:pPr>
            <a:r>
              <a:rPr lang="cs-CZ" sz="2400" u="sng" dirty="0"/>
              <a:t>Studijní literatura</a:t>
            </a:r>
          </a:p>
          <a:p>
            <a:pPr marL="0" indent="0">
              <a:buNone/>
            </a:pPr>
            <a:endParaRPr lang="cs-CZ" sz="2400" u="sng" dirty="0"/>
          </a:p>
          <a:p>
            <a:r>
              <a:rPr lang="en-US" sz="2400" dirty="0"/>
              <a:t>Singh, R. K., </a:t>
            </a:r>
            <a:r>
              <a:rPr lang="en-US" sz="2400" dirty="0" err="1"/>
              <a:t>Murty</a:t>
            </a:r>
            <a:r>
              <a:rPr lang="en-US" sz="2400" dirty="0"/>
              <a:t>, H. R., Gupta, S. K., &amp; Dikshit, A. K. (2009). An overview of sustainability assessment methodologies. </a:t>
            </a:r>
            <a:r>
              <a:rPr lang="en-US" sz="2400" i="1" dirty="0"/>
              <a:t>Ecological indicators</a:t>
            </a:r>
            <a:r>
              <a:rPr lang="en-US" sz="2400" dirty="0"/>
              <a:t>, </a:t>
            </a:r>
            <a:r>
              <a:rPr lang="en-US" sz="2400" i="1" dirty="0"/>
              <a:t>9</a:t>
            </a:r>
            <a:r>
              <a:rPr lang="en-US" sz="2400" dirty="0"/>
              <a:t>(2), 189-212</a:t>
            </a:r>
            <a:endParaRPr lang="cs-CZ" sz="2400" dirty="0"/>
          </a:p>
          <a:p>
            <a:r>
              <a:rPr lang="cs-CZ" sz="2400" dirty="0"/>
              <a:t>Pope, J., </a:t>
            </a:r>
            <a:r>
              <a:rPr lang="cs-CZ" sz="2400" dirty="0" err="1"/>
              <a:t>Annandale</a:t>
            </a:r>
            <a:r>
              <a:rPr lang="cs-CZ" sz="2400" dirty="0"/>
              <a:t>, D., &amp; </a:t>
            </a:r>
            <a:r>
              <a:rPr lang="cs-CZ" sz="2400" dirty="0" err="1"/>
              <a:t>Morrison-Saunders</a:t>
            </a:r>
            <a:r>
              <a:rPr lang="cs-CZ" sz="2400" dirty="0"/>
              <a:t>, A. (2004). </a:t>
            </a:r>
            <a:r>
              <a:rPr lang="cs-CZ" sz="2400" dirty="0" err="1"/>
              <a:t>Conceptualising</a:t>
            </a:r>
            <a:r>
              <a:rPr lang="cs-CZ" sz="2400" dirty="0"/>
              <a:t> </a:t>
            </a:r>
            <a:r>
              <a:rPr lang="cs-CZ" sz="2400" dirty="0" err="1"/>
              <a:t>sustainability</a:t>
            </a:r>
            <a:r>
              <a:rPr lang="cs-CZ" sz="2400" dirty="0"/>
              <a:t> </a:t>
            </a:r>
            <a:r>
              <a:rPr lang="cs-CZ" sz="2400" dirty="0" err="1"/>
              <a:t>assessment</a:t>
            </a:r>
            <a:r>
              <a:rPr lang="cs-CZ" sz="2400" dirty="0"/>
              <a:t>. </a:t>
            </a:r>
            <a:r>
              <a:rPr lang="cs-CZ" sz="2400" i="1" dirty="0" err="1"/>
              <a:t>Environmental</a:t>
            </a:r>
            <a:r>
              <a:rPr lang="cs-CZ" sz="2400" i="1" dirty="0"/>
              <a:t> </a:t>
            </a:r>
            <a:r>
              <a:rPr lang="cs-CZ" sz="2400" i="1" dirty="0" err="1"/>
              <a:t>impact</a:t>
            </a:r>
            <a:r>
              <a:rPr lang="cs-CZ" sz="2400" i="1" dirty="0"/>
              <a:t> </a:t>
            </a:r>
            <a:r>
              <a:rPr lang="cs-CZ" sz="2400" i="1" dirty="0" err="1"/>
              <a:t>assessment</a:t>
            </a:r>
            <a:r>
              <a:rPr lang="cs-CZ" sz="2400" i="1" dirty="0"/>
              <a:t> </a:t>
            </a:r>
            <a:r>
              <a:rPr lang="cs-CZ" sz="2400" i="1" dirty="0" err="1"/>
              <a:t>review</a:t>
            </a:r>
            <a:r>
              <a:rPr lang="cs-CZ" sz="2400" dirty="0"/>
              <a:t>, </a:t>
            </a:r>
            <a:r>
              <a:rPr lang="cs-CZ" sz="2400" i="1" dirty="0"/>
              <a:t>24</a:t>
            </a:r>
            <a:r>
              <a:rPr lang="cs-CZ" sz="2400" dirty="0"/>
              <a:t>(6), 595-616.</a:t>
            </a:r>
          </a:p>
          <a:p>
            <a:r>
              <a:rPr lang="en-US" sz="2400" dirty="0" err="1"/>
              <a:t>Gasparatos</a:t>
            </a:r>
            <a:r>
              <a:rPr lang="en-US" sz="2400" dirty="0"/>
              <a:t>, A., &amp; </a:t>
            </a:r>
            <a:r>
              <a:rPr lang="en-US" sz="2400" dirty="0" err="1"/>
              <a:t>Scolobig</a:t>
            </a:r>
            <a:r>
              <a:rPr lang="en-US" sz="2400" dirty="0"/>
              <a:t>, A. (2012). Choosing the most appropriate sustainability assessment tool. </a:t>
            </a:r>
            <a:r>
              <a:rPr lang="en-US" sz="2400" i="1" dirty="0"/>
              <a:t>Ecological Economics</a:t>
            </a:r>
            <a:r>
              <a:rPr lang="en-US" sz="2400" dirty="0"/>
              <a:t>, </a:t>
            </a:r>
            <a:r>
              <a:rPr lang="en-US" sz="2400" i="1" dirty="0"/>
              <a:t>80</a:t>
            </a:r>
            <a:r>
              <a:rPr lang="en-US" sz="2400" dirty="0"/>
              <a:t>(0), 1-7.</a:t>
            </a:r>
            <a:endParaRPr lang="cs-CZ" sz="2600" dirty="0"/>
          </a:p>
          <a:p>
            <a:endParaRPr lang="en-US" dirty="0"/>
          </a:p>
          <a:p>
            <a:pPr marL="0" indent="0">
              <a:buNone/>
            </a:pPr>
            <a:r>
              <a:rPr lang="cs-CZ" sz="2400" u="sng" dirty="0"/>
              <a:t>Doporučená literatura:</a:t>
            </a:r>
          </a:p>
          <a:p>
            <a:pPr lvl="0"/>
            <a:r>
              <a:rPr lang="cs-CZ" sz="2000" dirty="0"/>
              <a:t>Metody kvalitativního/sociologického výzkumu</a:t>
            </a:r>
          </a:p>
          <a:p>
            <a:endParaRPr lang="en-US" sz="2000" dirty="0"/>
          </a:p>
        </p:txBody>
      </p:sp>
    </p:spTree>
    <p:extLst>
      <p:ext uri="{BB962C8B-B14F-4D97-AF65-F5344CB8AC3E}">
        <p14:creationId xmlns:p14="http://schemas.microsoft.com/office/powerpoint/2010/main" val="7228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EFEE489E-9D1E-4DDE-B884-DD0B3C00BCBB}"/>
              </a:ext>
            </a:extLst>
          </p:cNvPr>
          <p:cNvSpPr>
            <a:spLocks noChangeArrowheads="1"/>
          </p:cNvSpPr>
          <p:nvPr/>
        </p:nvSpPr>
        <p:spPr bwMode="auto">
          <a:xfrm>
            <a:off x="431515" y="321084"/>
            <a:ext cx="949767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err="1">
                <a:ln>
                  <a:noFill/>
                </a:ln>
                <a:solidFill>
                  <a:schemeClr val="tx1"/>
                </a:solidFill>
                <a:effectLst/>
                <a:latin typeface="Arial" panose="020B0604020202020204" pitchFamily="34" charset="0"/>
              </a:rPr>
              <a:t>Number</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of</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papers</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published</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with</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the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phrase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sustainability</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assessment</a:t>
            </a:r>
            <a:r>
              <a:rPr kumimoji="0" lang="cs-CZ" altLang="cs-CZ" sz="1800" b="0" i="0" u="none" strike="noStrike" cap="none" normalizeH="0" baseline="0" dirty="0">
                <a:ln>
                  <a:noFill/>
                </a:ln>
                <a:solidFill>
                  <a:schemeClr val="tx1"/>
                </a:solidFill>
                <a:effectLst/>
                <a:latin typeface="Arial" panose="020B0604020202020204" pitchFamily="34" charset="0"/>
              </a:rPr>
              <a:t>’ in </a:t>
            </a:r>
            <a:r>
              <a:rPr kumimoji="0" lang="cs-CZ" altLang="cs-CZ" sz="1800" b="0" i="0" u="none" strike="noStrike" cap="none" normalizeH="0" baseline="0" dirty="0" err="1">
                <a:ln>
                  <a:noFill/>
                </a:ln>
                <a:solidFill>
                  <a:schemeClr val="tx1"/>
                </a:solidFill>
                <a:effectLst/>
                <a:latin typeface="Arial" panose="020B0604020202020204" pitchFamily="34" charset="0"/>
              </a:rPr>
              <a:t>the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article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title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abstract</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or</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keywords</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based</a:t>
            </a:r>
            <a:r>
              <a:rPr kumimoji="0" lang="cs-CZ" altLang="cs-CZ" sz="1800" b="0" i="0" u="none" strike="noStrike" cap="none" normalizeH="0" baseline="0" dirty="0">
                <a:ln>
                  <a:noFill/>
                </a:ln>
                <a:solidFill>
                  <a:schemeClr val="tx1"/>
                </a:solidFill>
                <a:effectLst/>
                <a:latin typeface="Arial" panose="020B0604020202020204" pitchFamily="34" charset="0"/>
              </a:rPr>
              <a:t> on </a:t>
            </a:r>
            <a:r>
              <a:rPr kumimoji="0" lang="cs-CZ" altLang="cs-CZ" sz="1800" b="0" i="0" u="none" strike="noStrike" cap="none" normalizeH="0" baseline="0" dirty="0" err="1">
                <a:ln>
                  <a:noFill/>
                </a:ln>
                <a:solidFill>
                  <a:schemeClr val="tx1"/>
                </a:solidFill>
                <a:effectLst/>
                <a:latin typeface="Arial" panose="020B0604020202020204" pitchFamily="34" charset="0"/>
              </a:rPr>
              <a:t>the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Scopus</a:t>
            </a:r>
            <a:r>
              <a:rPr kumimoji="0" lang="cs-CZ" altLang="cs-CZ" sz="1800" b="0" i="0" u="none" strike="noStrike" cap="none" normalizeH="0" baseline="0" dirty="0">
                <a:ln>
                  <a:noFill/>
                </a:ln>
                <a:solidFill>
                  <a:schemeClr val="tx1"/>
                </a:solidFill>
                <a:effectLst/>
                <a:latin typeface="Arial" panose="020B0604020202020204" pitchFamily="34" charset="0"/>
              </a:rPr>
              <a:t> database, 26 </a:t>
            </a:r>
            <a:r>
              <a:rPr kumimoji="0" lang="cs-CZ" altLang="cs-CZ" sz="1800" b="0" i="0" u="none" strike="noStrike" cap="none" normalizeH="0" baseline="0" dirty="0" err="1">
                <a:ln>
                  <a:noFill/>
                </a:ln>
                <a:solidFill>
                  <a:schemeClr val="tx1"/>
                </a:solidFill>
                <a:effectLst/>
                <a:latin typeface="Arial" panose="020B0604020202020204" pitchFamily="34" charset="0"/>
              </a:rPr>
              <a:t>January</a:t>
            </a:r>
            <a:r>
              <a:rPr kumimoji="0" lang="cs-CZ" altLang="cs-CZ" sz="1800" b="0" i="0" u="none" strike="noStrike" cap="none" normalizeH="0" baseline="0" dirty="0">
                <a:ln>
                  <a:noFill/>
                </a:ln>
                <a:solidFill>
                  <a:schemeClr val="tx1"/>
                </a:solidFill>
                <a:effectLst/>
                <a:latin typeface="Arial" panose="020B0604020202020204" pitchFamily="34" charset="0"/>
              </a:rPr>
              <a:t> 2012. Insert </a:t>
            </a:r>
            <a:r>
              <a:rPr kumimoji="0" lang="cs-CZ" altLang="cs-CZ" sz="1800" b="0" i="0" u="none" strike="noStrike" cap="none" normalizeH="0" baseline="0" dirty="0" err="1">
                <a:ln>
                  <a:noFill/>
                </a:ln>
                <a:solidFill>
                  <a:schemeClr val="tx1"/>
                </a:solidFill>
                <a:effectLst/>
                <a:latin typeface="Arial" panose="020B0604020202020204" pitchFamily="34" charset="0"/>
              </a:rPr>
              <a:t>shows</a:t>
            </a:r>
            <a:r>
              <a:rPr kumimoji="0" lang="cs-CZ" altLang="cs-CZ" sz="1800" b="0" i="0" u="none" strike="noStrike" cap="none" normalizeH="0" baseline="0" dirty="0">
                <a:ln>
                  <a:noFill/>
                </a:ln>
                <a:solidFill>
                  <a:schemeClr val="tx1"/>
                </a:solidFill>
                <a:effectLst/>
                <a:latin typeface="Arial" panose="020B0604020202020204" pitchFamily="34" charset="0"/>
              </a:rPr>
              <a:t> log10 </a:t>
            </a:r>
            <a:r>
              <a:rPr kumimoji="0" lang="cs-CZ" altLang="cs-CZ" sz="1800" b="0" i="0" u="none" strike="noStrike" cap="none" normalizeH="0" baseline="0" dirty="0" err="1">
                <a:ln>
                  <a:noFill/>
                </a:ln>
                <a:solidFill>
                  <a:schemeClr val="tx1"/>
                </a:solidFill>
                <a:effectLst/>
                <a:latin typeface="Arial" panose="020B0604020202020204" pitchFamily="34" charset="0"/>
              </a:rPr>
              <a:t>transformation</a:t>
            </a:r>
            <a:r>
              <a:rPr kumimoji="0" lang="cs-CZ" altLang="cs-CZ" sz="1800" b="0" i="0" u="none" strike="noStrike" cap="none" normalizeH="0" baseline="0" dirty="0">
                <a:ln>
                  <a:noFill/>
                </a:ln>
                <a:solidFill>
                  <a:schemeClr val="tx1"/>
                </a:solidFill>
                <a:effectLst/>
                <a:latin typeface="Arial" panose="020B0604020202020204" pitchFamily="34" charset="0"/>
              </a:rPr>
              <a:t> to end </a:t>
            </a:r>
            <a:r>
              <a:rPr kumimoji="0" lang="cs-CZ" altLang="cs-CZ" sz="1800" b="0" i="0" u="none" strike="noStrike" cap="none" normalizeH="0" baseline="0" dirty="0" err="1">
                <a:ln>
                  <a:noFill/>
                </a:ln>
                <a:solidFill>
                  <a:schemeClr val="tx1"/>
                </a:solidFill>
                <a:effectLst/>
                <a:latin typeface="Arial" panose="020B0604020202020204" pitchFamily="34" charset="0"/>
              </a:rPr>
              <a:t>of</a:t>
            </a:r>
            <a:r>
              <a:rPr kumimoji="0" lang="cs-CZ" altLang="cs-CZ" sz="1800" b="0" i="0" u="none" strike="noStrike" cap="none" normalizeH="0" baseline="0" dirty="0">
                <a:ln>
                  <a:noFill/>
                </a:ln>
                <a:solidFill>
                  <a:schemeClr val="tx1"/>
                </a:solidFill>
                <a:effectLst/>
                <a:latin typeface="Arial" panose="020B0604020202020204" pitchFamily="34" charset="0"/>
              </a:rPr>
              <a:t> 2010 to </a:t>
            </a:r>
            <a:r>
              <a:rPr kumimoji="0" lang="cs-CZ" altLang="cs-CZ" sz="1800" b="0" i="0" u="none" strike="noStrike" cap="none" normalizeH="0" baseline="0" dirty="0" err="1">
                <a:ln>
                  <a:noFill/>
                </a:ln>
                <a:solidFill>
                  <a:schemeClr val="tx1"/>
                </a:solidFill>
                <a:effectLst/>
                <a:latin typeface="Arial" panose="020B0604020202020204" pitchFamily="34" charset="0"/>
              </a:rPr>
              <a:t>demonstrate</a:t>
            </a:r>
            <a:r>
              <a:rPr kumimoji="0" lang="cs-CZ" altLang="cs-CZ" sz="1800" b="0" i="0" u="none" strike="noStrike" cap="none" normalizeH="0" baseline="0" dirty="0">
                <a:ln>
                  <a:noFill/>
                </a:ln>
                <a:solidFill>
                  <a:schemeClr val="tx1"/>
                </a:solidFill>
                <a:effectLst/>
                <a:latin typeface="Arial" panose="020B0604020202020204" pitchFamily="34" charset="0"/>
              </a:rPr>
              <a:t> </a:t>
            </a:r>
            <a:r>
              <a:rPr kumimoji="0" lang="cs-CZ" altLang="cs-CZ" sz="1800" b="0" i="0" u="none" strike="noStrike" cap="none" normalizeH="0" baseline="0" dirty="0" err="1">
                <a:ln>
                  <a:noFill/>
                </a:ln>
                <a:solidFill>
                  <a:schemeClr val="tx1"/>
                </a:solidFill>
                <a:effectLst/>
                <a:latin typeface="Arial" panose="020B0604020202020204" pitchFamily="34" charset="0"/>
              </a:rPr>
              <a:t>exponential</a:t>
            </a:r>
            <a:r>
              <a:rPr kumimoji="0" lang="cs-CZ" altLang="cs-CZ" sz="1800" b="0" i="0" u="none" strike="noStrike" cap="none" normalizeH="0" baseline="0" dirty="0">
                <a:ln>
                  <a:noFill/>
                </a:ln>
                <a:solidFill>
                  <a:schemeClr val="tx1"/>
                </a:solidFill>
                <a:effectLst/>
                <a:latin typeface="Arial" panose="020B0604020202020204" pitchFamily="34" charset="0"/>
              </a:rPr>
              <a:t> trend.</a:t>
            </a:r>
            <a:endParaRPr kumimoji="0" lang="cs-CZ" altLang="cs-CZ" sz="1800" b="0" i="0" u="none" strike="noStrike" cap="none" normalizeH="0" baseline="0" dirty="0">
              <a:ln>
                <a:noFill/>
              </a:ln>
              <a:solidFill>
                <a:schemeClr val="tx1"/>
              </a:solidFill>
              <a:effectLst/>
              <a:latin typeface="Arial" panose="020B0604020202020204"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chemeClr val="tx1"/>
                </a:solidFill>
                <a:effectLst/>
                <a:latin typeface="Arial" panose="020B0604020202020204" pitchFamily="34" charset="0"/>
                <a:hlinkClick r:id="rId2"/>
              </a:rPr>
              <a:t>  </a:t>
            </a:r>
            <a:endParaRPr kumimoji="0" lang="cs-CZ" altLang="cs-CZ" sz="21100" b="0" i="0" u="none" strike="noStrike" cap="none" normalizeH="0" baseline="0" dirty="0">
              <a:ln>
                <a:noFill/>
              </a:ln>
              <a:solidFill>
                <a:schemeClr val="tx1"/>
              </a:solidFill>
              <a:effectLst/>
              <a:latin typeface="Arial" panose="020B0604020202020204" pitchFamily="34" charset="0"/>
            </a:endParaRPr>
          </a:p>
        </p:txBody>
      </p:sp>
      <p:pic>
        <p:nvPicPr>
          <p:cNvPr id="1028" name="Picture 4" descr="https://www.tandfonline.com/na101/home/literatum/publisher/tandf/journals/content/tiap20/2012/tiap20.v030.i01/14615517.2012.661974/production/images/medium/tiap_a_661974_o_f0001g.gif">
            <a:hlinkClick r:id="rId2"/>
            <a:extLst>
              <a:ext uri="{FF2B5EF4-FFF2-40B4-BE49-F238E27FC236}">
                <a16:creationId xmlns:a16="http://schemas.microsoft.com/office/drawing/2014/main" id="{815B9F1E-1463-4EA9-860B-125F7734C7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1783" y="1521413"/>
            <a:ext cx="7437140" cy="5235747"/>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a:extLst>
              <a:ext uri="{FF2B5EF4-FFF2-40B4-BE49-F238E27FC236}">
                <a16:creationId xmlns:a16="http://schemas.microsoft.com/office/drawing/2014/main" id="{1D7CCB9B-6090-4C56-855D-028831FD4054}"/>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766121" y="1371600"/>
            <a:ext cx="964096" cy="964096"/>
          </a:xfrm>
          <a:prstGeom prst="rect">
            <a:avLst/>
          </a:prstGeom>
        </p:spPr>
      </p:pic>
      <p:sp>
        <p:nvSpPr>
          <p:cNvPr id="8" name="TextovéPole 7">
            <a:extLst>
              <a:ext uri="{FF2B5EF4-FFF2-40B4-BE49-F238E27FC236}">
                <a16:creationId xmlns:a16="http://schemas.microsoft.com/office/drawing/2014/main" id="{332AF961-BFBF-4A3B-B8BB-7427D1077FA5}"/>
              </a:ext>
            </a:extLst>
          </p:cNvPr>
          <p:cNvSpPr txBox="1"/>
          <p:nvPr/>
        </p:nvSpPr>
        <p:spPr>
          <a:xfrm>
            <a:off x="10617573" y="2520808"/>
            <a:ext cx="112643" cy="6186309"/>
          </a:xfrm>
          <a:prstGeom prst="rect">
            <a:avLst/>
          </a:prstGeom>
          <a:noFill/>
        </p:spPr>
        <p:txBody>
          <a:bodyPr wrap="square" rtlCol="0">
            <a:spAutoFit/>
          </a:bodyPr>
          <a:lstStyle/>
          <a:p>
            <a:r>
              <a:rPr lang="cs-CZ" sz="900">
                <a:hlinkClick r:id="rId5" tooltip="https://commons.wikimedia.org/wiki/File:Smile.svg"/>
              </a:rPr>
              <a:t>Tato fotka</a:t>
            </a:r>
            <a:r>
              <a:rPr lang="cs-CZ" sz="900"/>
              <a:t> od autora Neznámý autor s licencí </a:t>
            </a:r>
            <a:r>
              <a:rPr lang="cs-CZ" sz="900">
                <a:hlinkClick r:id="rId6" tooltip="https://creativecommons.org/licenses/by-sa/3.0/"/>
              </a:rPr>
              <a:t>CC BY-SA</a:t>
            </a:r>
            <a:endParaRPr lang="cs-CZ" sz="900"/>
          </a:p>
        </p:txBody>
      </p:sp>
    </p:spTree>
    <p:extLst>
      <p:ext uri="{BB962C8B-B14F-4D97-AF65-F5344CB8AC3E}">
        <p14:creationId xmlns:p14="http://schemas.microsoft.com/office/powerpoint/2010/main" val="419604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8C61B6-5787-47C6-938D-DBF21AD10C33}"/>
              </a:ext>
            </a:extLst>
          </p:cNvPr>
          <p:cNvSpPr>
            <a:spLocks noGrp="1"/>
          </p:cNvSpPr>
          <p:nvPr>
            <p:ph type="title"/>
          </p:nvPr>
        </p:nvSpPr>
        <p:spPr>
          <a:xfrm>
            <a:off x="188015" y="116646"/>
            <a:ext cx="11815970" cy="1325563"/>
          </a:xfrm>
        </p:spPr>
        <p:txBody>
          <a:bodyPr/>
          <a:lstStyle/>
          <a:p>
            <a:r>
              <a:rPr lang="cs-CZ" dirty="0"/>
              <a:t>Environmentální udržitelnost</a:t>
            </a:r>
            <a:endParaRPr lang="en-US" dirty="0"/>
          </a:p>
        </p:txBody>
      </p:sp>
      <p:sp>
        <p:nvSpPr>
          <p:cNvPr id="3" name="Zástupný symbol pro obsah 2">
            <a:extLst>
              <a:ext uri="{FF2B5EF4-FFF2-40B4-BE49-F238E27FC236}">
                <a16:creationId xmlns:a16="http://schemas.microsoft.com/office/drawing/2014/main" id="{34C1ABC1-2CDC-4944-A202-BDFD22FB18E4}"/>
              </a:ext>
            </a:extLst>
          </p:cNvPr>
          <p:cNvSpPr>
            <a:spLocks noGrp="1"/>
          </p:cNvSpPr>
          <p:nvPr>
            <p:ph idx="1"/>
          </p:nvPr>
        </p:nvSpPr>
        <p:spPr>
          <a:xfrm>
            <a:off x="100452" y="1561478"/>
            <a:ext cx="5201967" cy="5087800"/>
          </a:xfrm>
        </p:spPr>
        <p:txBody>
          <a:bodyPr>
            <a:normAutofit fontScale="92500" lnSpcReduction="10000"/>
          </a:bodyPr>
          <a:lstStyle/>
          <a:p>
            <a:pPr marL="0" indent="0">
              <a:buNone/>
            </a:pPr>
            <a:r>
              <a:rPr lang="cs-CZ" dirty="0"/>
              <a:t>Principy (H. Daly):</a:t>
            </a:r>
          </a:p>
          <a:p>
            <a:pPr marL="0" indent="0">
              <a:buNone/>
            </a:pPr>
            <a:r>
              <a:rPr lang="cs-CZ" dirty="0"/>
              <a:t> </a:t>
            </a:r>
          </a:p>
          <a:p>
            <a:pPr marL="514350" indent="-514350">
              <a:buAutoNum type="arabicPeriod"/>
            </a:pPr>
            <a:r>
              <a:rPr lang="cs-CZ" dirty="0"/>
              <a:t>poskytování zdrojů (suroviny, potrava) – prostor ?!</a:t>
            </a:r>
          </a:p>
          <a:p>
            <a:pPr indent="307975"/>
            <a:r>
              <a:rPr lang="cs-CZ" sz="2400" dirty="0"/>
              <a:t>Obnovitelné – rychlost regenerace</a:t>
            </a:r>
          </a:p>
          <a:p>
            <a:pPr indent="307975"/>
            <a:r>
              <a:rPr lang="cs-CZ" sz="2400" dirty="0"/>
              <a:t>Neobnovitelné – rychlost substituce</a:t>
            </a:r>
          </a:p>
          <a:p>
            <a:pPr marL="514350" indent="-514350">
              <a:buFont typeface="+mj-lt"/>
              <a:buAutoNum type="arabicPeriod" startAt="2"/>
            </a:pPr>
            <a:r>
              <a:rPr lang="cs-CZ" dirty="0" err="1"/>
              <a:t>absorbce</a:t>
            </a:r>
            <a:r>
              <a:rPr lang="cs-CZ" dirty="0"/>
              <a:t> odpadů (poskytování propadů (</a:t>
            </a:r>
            <a:r>
              <a:rPr lang="cs-CZ" dirty="0" err="1"/>
              <a:t>sinks</a:t>
            </a:r>
            <a:r>
              <a:rPr lang="cs-CZ" dirty="0"/>
              <a:t>)</a:t>
            </a:r>
          </a:p>
          <a:p>
            <a:pPr marL="0" indent="0">
              <a:buNone/>
            </a:pPr>
            <a:endParaRPr lang="cs-CZ" dirty="0"/>
          </a:p>
          <a:p>
            <a:pPr marL="0" indent="0">
              <a:buNone/>
            </a:pPr>
            <a:endParaRPr lang="cs-CZ" dirty="0"/>
          </a:p>
          <a:p>
            <a:pPr marL="0" indent="0">
              <a:buNone/>
            </a:pPr>
            <a:endParaRPr lang="cs-CZ" dirty="0"/>
          </a:p>
          <a:p>
            <a:pPr marL="0" indent="0">
              <a:buNone/>
            </a:pPr>
            <a:r>
              <a:rPr lang="cs-CZ" sz="1900" dirty="0"/>
              <a:t>    </a:t>
            </a:r>
          </a:p>
        </p:txBody>
      </p:sp>
      <p:sp>
        <p:nvSpPr>
          <p:cNvPr id="5" name="Obdélník 4">
            <a:extLst>
              <a:ext uri="{FF2B5EF4-FFF2-40B4-BE49-F238E27FC236}">
                <a16:creationId xmlns:a16="http://schemas.microsoft.com/office/drawing/2014/main" id="{333FE751-ACE9-4222-A00C-087787740F6C}"/>
              </a:ext>
            </a:extLst>
          </p:cNvPr>
          <p:cNvSpPr/>
          <p:nvPr/>
        </p:nvSpPr>
        <p:spPr>
          <a:xfrm>
            <a:off x="5302419" y="1724622"/>
            <a:ext cx="6938343" cy="1200329"/>
          </a:xfrm>
          <a:prstGeom prst="rect">
            <a:avLst/>
          </a:prstGeom>
          <a:solidFill>
            <a:schemeClr val="accent6">
              <a:lumMod val="20000"/>
              <a:lumOff val="80000"/>
            </a:schemeClr>
          </a:solidFill>
        </p:spPr>
        <p:txBody>
          <a:bodyPr wrap="square">
            <a:spAutoFit/>
          </a:bodyPr>
          <a:lstStyle/>
          <a:p>
            <a:r>
              <a:rPr lang="en-US" dirty="0"/>
              <a:t>Sustainable use of </a:t>
            </a:r>
            <a:r>
              <a:rPr lang="en-US" b="1" dirty="0"/>
              <a:t>renewable resources </a:t>
            </a:r>
            <a:r>
              <a:rPr lang="en-US" dirty="0"/>
              <a:t>means that the pace should not be faster than the rate at which they regenerate.</a:t>
            </a:r>
            <a:r>
              <a:rPr lang="cs-CZ" dirty="0"/>
              <a:t> </a:t>
            </a:r>
            <a:r>
              <a:rPr lang="en-US" dirty="0"/>
              <a:t>They include biological resources such as biomass</a:t>
            </a:r>
            <a:r>
              <a:rPr lang="cs-CZ" dirty="0"/>
              <a:t> (</a:t>
            </a:r>
            <a:r>
              <a:rPr lang="en-US" dirty="0"/>
              <a:t>plants and animals</a:t>
            </a:r>
            <a:r>
              <a:rPr lang="cs-CZ" dirty="0"/>
              <a:t>); </a:t>
            </a:r>
            <a:r>
              <a:rPr lang="en-US" dirty="0"/>
              <a:t>also include freshwater, air, soil</a:t>
            </a:r>
            <a:r>
              <a:rPr lang="cs-CZ" dirty="0"/>
              <a:t> (?), </a:t>
            </a:r>
            <a:r>
              <a:rPr lang="en-US" dirty="0"/>
              <a:t>and elements like carbon and nitrogen</a:t>
            </a:r>
            <a:r>
              <a:rPr lang="cs-CZ" dirty="0"/>
              <a:t>.</a:t>
            </a:r>
            <a:endParaRPr lang="en-US" dirty="0"/>
          </a:p>
        </p:txBody>
      </p:sp>
      <p:sp>
        <p:nvSpPr>
          <p:cNvPr id="7" name="Obdélník 6">
            <a:extLst>
              <a:ext uri="{FF2B5EF4-FFF2-40B4-BE49-F238E27FC236}">
                <a16:creationId xmlns:a16="http://schemas.microsoft.com/office/drawing/2014/main" id="{437C12F1-7AD2-4C00-9F62-139DB3CFBFA1}"/>
              </a:ext>
            </a:extLst>
          </p:cNvPr>
          <p:cNvSpPr/>
          <p:nvPr/>
        </p:nvSpPr>
        <p:spPr>
          <a:xfrm>
            <a:off x="5268200" y="3331009"/>
            <a:ext cx="7068941" cy="923330"/>
          </a:xfrm>
          <a:prstGeom prst="rect">
            <a:avLst/>
          </a:prstGeom>
          <a:solidFill>
            <a:schemeClr val="accent4">
              <a:lumMod val="20000"/>
              <a:lumOff val="80000"/>
            </a:schemeClr>
          </a:solidFill>
        </p:spPr>
        <p:txBody>
          <a:bodyPr wrap="square">
            <a:spAutoFit/>
          </a:bodyPr>
          <a:lstStyle/>
          <a:p>
            <a:r>
              <a:rPr lang="en-US" dirty="0"/>
              <a:t>Sustainable use of </a:t>
            </a:r>
            <a:r>
              <a:rPr lang="en-US" b="1" dirty="0"/>
              <a:t>non-renewable </a:t>
            </a:r>
            <a:r>
              <a:rPr lang="cs-CZ" b="1" dirty="0"/>
              <a:t>(</a:t>
            </a:r>
            <a:r>
              <a:rPr lang="cs-CZ" b="1" dirty="0" err="1"/>
              <a:t>finite</a:t>
            </a:r>
            <a:r>
              <a:rPr lang="cs-CZ" b="1" dirty="0"/>
              <a:t>) </a:t>
            </a:r>
            <a:r>
              <a:rPr lang="en-US" b="1" dirty="0"/>
              <a:t>resources</a:t>
            </a:r>
            <a:r>
              <a:rPr lang="cs-CZ" b="1" dirty="0"/>
              <a:t> </a:t>
            </a:r>
            <a:r>
              <a:rPr lang="en-US" dirty="0"/>
              <a:t>means that the pace should not be faster than the rate at which their renewable substitutes can be put in place.</a:t>
            </a:r>
          </a:p>
        </p:txBody>
      </p:sp>
      <p:sp>
        <p:nvSpPr>
          <p:cNvPr id="8" name="Obdélník 7">
            <a:extLst>
              <a:ext uri="{FF2B5EF4-FFF2-40B4-BE49-F238E27FC236}">
                <a16:creationId xmlns:a16="http://schemas.microsoft.com/office/drawing/2014/main" id="{0FB384DA-D8CC-4F43-B3AA-41036778C8E6}"/>
              </a:ext>
            </a:extLst>
          </p:cNvPr>
          <p:cNvSpPr/>
          <p:nvPr/>
        </p:nvSpPr>
        <p:spPr>
          <a:xfrm>
            <a:off x="5242245" y="4618431"/>
            <a:ext cx="6896368" cy="923330"/>
          </a:xfrm>
          <a:prstGeom prst="rect">
            <a:avLst/>
          </a:prstGeom>
          <a:solidFill>
            <a:schemeClr val="accent1">
              <a:lumMod val="20000"/>
              <a:lumOff val="80000"/>
            </a:schemeClr>
          </a:solidFill>
        </p:spPr>
        <p:txBody>
          <a:bodyPr wrap="square">
            <a:spAutoFit/>
          </a:bodyPr>
          <a:lstStyle/>
          <a:p>
            <a:r>
              <a:rPr lang="en-US" dirty="0"/>
              <a:t>Sustainable rate of e</a:t>
            </a:r>
            <a:r>
              <a:rPr lang="cs-CZ" dirty="0" err="1"/>
              <a:t>mitting</a:t>
            </a:r>
            <a:r>
              <a:rPr lang="cs-CZ" dirty="0"/>
              <a:t> </a:t>
            </a:r>
            <a:r>
              <a:rPr lang="en-US" dirty="0"/>
              <a:t>pollution and wastes means that it should not be faster than the pace at which natural systems can </a:t>
            </a:r>
            <a:r>
              <a:rPr lang="en-US" b="1" dirty="0"/>
              <a:t>absorb them, recycle them, or render them harmless</a:t>
            </a:r>
            <a:r>
              <a:rPr lang="en-US" i="1" dirty="0"/>
              <a:t>.</a:t>
            </a:r>
            <a:endParaRPr lang="en-US" dirty="0"/>
          </a:p>
        </p:txBody>
      </p:sp>
    </p:spTree>
    <p:extLst>
      <p:ext uri="{BB962C8B-B14F-4D97-AF65-F5344CB8AC3E}">
        <p14:creationId xmlns:p14="http://schemas.microsoft.com/office/powerpoint/2010/main" val="25268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3BF1A3-7D0F-45A1-BDE9-CFB5401F0776}"/>
              </a:ext>
            </a:extLst>
          </p:cNvPr>
          <p:cNvSpPr>
            <a:spLocks noGrp="1"/>
          </p:cNvSpPr>
          <p:nvPr>
            <p:ph type="title"/>
          </p:nvPr>
        </p:nvSpPr>
        <p:spPr>
          <a:xfrm>
            <a:off x="351183" y="193479"/>
            <a:ext cx="10515600" cy="1325563"/>
          </a:xfrm>
        </p:spPr>
        <p:txBody>
          <a:bodyPr/>
          <a:lstStyle/>
          <a:p>
            <a:r>
              <a:rPr lang="cs-CZ" dirty="0"/>
              <a:t>ANS (</a:t>
            </a:r>
            <a:r>
              <a:rPr lang="cs-CZ" dirty="0" err="1"/>
              <a:t>Adjusted</a:t>
            </a:r>
            <a:r>
              <a:rPr lang="cs-CZ" dirty="0"/>
              <a:t> Net </a:t>
            </a:r>
            <a:r>
              <a:rPr lang="cs-CZ" dirty="0" err="1"/>
              <a:t>Savings</a:t>
            </a:r>
            <a:r>
              <a:rPr lang="cs-CZ" dirty="0"/>
              <a:t>)</a:t>
            </a:r>
            <a:endParaRPr lang="en-GB" dirty="0"/>
          </a:p>
        </p:txBody>
      </p:sp>
      <p:pic>
        <p:nvPicPr>
          <p:cNvPr id="5" name="Obrázek 4">
            <a:extLst>
              <a:ext uri="{FF2B5EF4-FFF2-40B4-BE49-F238E27FC236}">
                <a16:creationId xmlns:a16="http://schemas.microsoft.com/office/drawing/2014/main" id="{6356B7E6-672F-4161-B846-4E685A201EED}"/>
              </a:ext>
            </a:extLst>
          </p:cNvPr>
          <p:cNvPicPr>
            <a:picLocks noChangeAspect="1"/>
          </p:cNvPicPr>
          <p:nvPr/>
        </p:nvPicPr>
        <p:blipFill>
          <a:blip r:embed="rId2"/>
          <a:stretch>
            <a:fillRect/>
          </a:stretch>
        </p:blipFill>
        <p:spPr>
          <a:xfrm>
            <a:off x="351183" y="3067459"/>
            <a:ext cx="7773196" cy="3790541"/>
          </a:xfrm>
          <a:prstGeom prst="rect">
            <a:avLst/>
          </a:prstGeom>
        </p:spPr>
      </p:pic>
      <p:pic>
        <p:nvPicPr>
          <p:cNvPr id="6" name="Obrázek 5">
            <a:extLst>
              <a:ext uri="{FF2B5EF4-FFF2-40B4-BE49-F238E27FC236}">
                <a16:creationId xmlns:a16="http://schemas.microsoft.com/office/drawing/2014/main" id="{BCCB1662-21FF-4F7F-A07D-455F4FBC17BC}"/>
              </a:ext>
            </a:extLst>
          </p:cNvPr>
          <p:cNvPicPr>
            <a:picLocks noChangeAspect="1"/>
          </p:cNvPicPr>
          <p:nvPr/>
        </p:nvPicPr>
        <p:blipFill>
          <a:blip r:embed="rId3"/>
          <a:stretch>
            <a:fillRect/>
          </a:stretch>
        </p:blipFill>
        <p:spPr>
          <a:xfrm>
            <a:off x="492217" y="2199446"/>
            <a:ext cx="5741043" cy="723418"/>
          </a:xfrm>
          <a:prstGeom prst="rect">
            <a:avLst/>
          </a:prstGeom>
        </p:spPr>
      </p:pic>
      <p:pic>
        <p:nvPicPr>
          <p:cNvPr id="7" name="Obrázek 6">
            <a:extLst>
              <a:ext uri="{FF2B5EF4-FFF2-40B4-BE49-F238E27FC236}">
                <a16:creationId xmlns:a16="http://schemas.microsoft.com/office/drawing/2014/main" id="{E1F70827-731A-4E1D-AEBE-EAC30655A305}"/>
              </a:ext>
            </a:extLst>
          </p:cNvPr>
          <p:cNvPicPr>
            <a:picLocks noChangeAspect="1"/>
          </p:cNvPicPr>
          <p:nvPr/>
        </p:nvPicPr>
        <p:blipFill rotWithShape="1">
          <a:blip r:embed="rId4"/>
          <a:srcRect l="7582" t="16610" r="36005" b="22899"/>
          <a:stretch/>
        </p:blipFill>
        <p:spPr>
          <a:xfrm>
            <a:off x="7025079" y="347923"/>
            <a:ext cx="4674704" cy="2819632"/>
          </a:xfrm>
          <a:prstGeom prst="rect">
            <a:avLst/>
          </a:prstGeom>
        </p:spPr>
      </p:pic>
      <p:pic>
        <p:nvPicPr>
          <p:cNvPr id="9" name="Obrázek 8">
            <a:extLst>
              <a:ext uri="{FF2B5EF4-FFF2-40B4-BE49-F238E27FC236}">
                <a16:creationId xmlns:a16="http://schemas.microsoft.com/office/drawing/2014/main" id="{F13BFB06-7BAC-4251-A8DD-FD3C9FD2F5D7}"/>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10176560" y="3589312"/>
            <a:ext cx="773960" cy="775252"/>
          </a:xfrm>
          <a:prstGeom prst="rect">
            <a:avLst/>
          </a:prstGeom>
        </p:spPr>
      </p:pic>
    </p:spTree>
    <p:extLst>
      <p:ext uri="{BB962C8B-B14F-4D97-AF65-F5344CB8AC3E}">
        <p14:creationId xmlns:p14="http://schemas.microsoft.com/office/powerpoint/2010/main" val="15253242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1854</TotalTime>
  <Words>1627</Words>
  <Application>Microsoft Office PowerPoint</Application>
  <PresentationFormat>Širokoúhlá obrazovka</PresentationFormat>
  <Paragraphs>133</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Calibri Light</vt:lpstr>
      <vt:lpstr>Times New Roman</vt:lpstr>
      <vt:lpstr>Motiv Office</vt:lpstr>
      <vt:lpstr>Metody hodnocení environmentální udržitelnosti</vt:lpstr>
      <vt:lpstr>Anotace kurzu</vt:lpstr>
      <vt:lpstr>Anotace kurzu</vt:lpstr>
      <vt:lpstr>Anotace kurzu</vt:lpstr>
      <vt:lpstr>Co a jak </vt:lpstr>
      <vt:lpstr>Literatura</vt:lpstr>
      <vt:lpstr>Prezentace aplikace PowerPoint</vt:lpstr>
      <vt:lpstr>Environmentální udržitelnost</vt:lpstr>
      <vt:lpstr>ANS (Adjusted Net Savings)</vt:lpstr>
      <vt:lpstr>Prezentace aplikace PowerPoint</vt:lpstr>
      <vt:lpstr>Metody/nástroje pro hodnocení UR</vt:lpstr>
      <vt:lpstr>An overview of sustainability assessment methodologies (Singh, 2009)</vt:lpstr>
      <vt:lpstr>Z metodologie vědy</vt:lpstr>
      <vt:lpstr>Z metodologie vědy</vt:lpstr>
      <vt:lpstr>Vědecké metody</vt:lpstr>
      <vt:lpstr>Vědecké metody</vt:lpstr>
      <vt:lpstr>Sociální ekologie (nebo ES)</vt:lpstr>
      <vt:lpstr>Příklady výzkumu</vt:lpstr>
      <vt:lpstr>Příklady výzkumu</vt:lpstr>
      <vt:lpstr>Příklady výzkumu</vt:lpstr>
      <vt:lpstr>Guide for authors</vt:lpstr>
      <vt:lpstr>Závěrem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Tomáš Hák</dc:creator>
  <cp:lastModifiedBy>tomas.hak</cp:lastModifiedBy>
  <cp:revision>127</cp:revision>
  <dcterms:created xsi:type="dcterms:W3CDTF">2020-02-06T17:03:50Z</dcterms:created>
  <dcterms:modified xsi:type="dcterms:W3CDTF">2020-11-04T12:58:36Z</dcterms:modified>
</cp:coreProperties>
</file>