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8" r:id="rId5"/>
    <p:sldId id="259" r:id="rId6"/>
    <p:sldId id="269" r:id="rId7"/>
    <p:sldId id="260" r:id="rId8"/>
    <p:sldId id="261" r:id="rId9"/>
    <p:sldId id="262" r:id="rId10"/>
    <p:sldId id="264" r:id="rId11"/>
    <p:sldId id="265" r:id="rId12"/>
    <p:sldId id="266" r:id="rId13"/>
    <p:sldId id="271" r:id="rId14"/>
    <p:sldId id="270" r:id="rId15"/>
    <p:sldId id="272" r:id="rId16"/>
    <p:sldId id="273" r:id="rId17"/>
    <p:sldId id="274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C5CED-9335-4C3A-B376-A62DDBBB8CD6}" type="datetimeFigureOut">
              <a:rPr lang="cs-CZ" smtClean="0"/>
              <a:t>19. 11. 2020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8AFEB-F612-4615-A300-D91F0B7DC2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7549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C5CED-9335-4C3A-B376-A62DDBBB8CD6}" type="datetimeFigureOut">
              <a:rPr lang="cs-CZ" smtClean="0"/>
              <a:t>19. 11. 2020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8AFEB-F612-4615-A300-D91F0B7DC2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565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C5CED-9335-4C3A-B376-A62DDBBB8CD6}" type="datetimeFigureOut">
              <a:rPr lang="cs-CZ" smtClean="0"/>
              <a:t>19. 11. 2020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8AFEB-F612-4615-A300-D91F0B7DC2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3989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C5CED-9335-4C3A-B376-A62DDBBB8CD6}" type="datetimeFigureOut">
              <a:rPr lang="cs-CZ" smtClean="0"/>
              <a:t>19. 11. 2020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8AFEB-F612-4615-A300-D91F0B7DC2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9727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C5CED-9335-4C3A-B376-A62DDBBB8CD6}" type="datetimeFigureOut">
              <a:rPr lang="cs-CZ" smtClean="0"/>
              <a:t>19. 11. 2020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8AFEB-F612-4615-A300-D91F0B7DC2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723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C5CED-9335-4C3A-B376-A62DDBBB8CD6}" type="datetimeFigureOut">
              <a:rPr lang="cs-CZ" smtClean="0"/>
              <a:t>19. 11. 2020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8AFEB-F612-4615-A300-D91F0B7DC2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8311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C5CED-9335-4C3A-B376-A62DDBBB8CD6}" type="datetimeFigureOut">
              <a:rPr lang="cs-CZ" smtClean="0"/>
              <a:t>19. 11. 2020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8AFEB-F612-4615-A300-D91F0B7DC2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5932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C5CED-9335-4C3A-B376-A62DDBBB8CD6}" type="datetimeFigureOut">
              <a:rPr lang="cs-CZ" smtClean="0"/>
              <a:t>19. 11. 2020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8AFEB-F612-4615-A300-D91F0B7DC2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383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C5CED-9335-4C3A-B376-A62DDBBB8CD6}" type="datetimeFigureOut">
              <a:rPr lang="cs-CZ" smtClean="0"/>
              <a:t>19. 11. 2020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8AFEB-F612-4615-A300-D91F0B7DC2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7749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C5CED-9335-4C3A-B376-A62DDBBB8CD6}" type="datetimeFigureOut">
              <a:rPr lang="cs-CZ" smtClean="0"/>
              <a:t>19. 11. 2020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8AFEB-F612-4615-A300-D91F0B7DC2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296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C5CED-9335-4C3A-B376-A62DDBBB8CD6}" type="datetimeFigureOut">
              <a:rPr lang="cs-CZ" smtClean="0"/>
              <a:t>19. 11. 2020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8AFEB-F612-4615-A300-D91F0B7DC2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2001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C5CED-9335-4C3A-B376-A62DDBBB8CD6}" type="datetimeFigureOut">
              <a:rPr lang="cs-CZ" smtClean="0"/>
              <a:t>19. 11. 2020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8AFEB-F612-4615-A300-D91F0B7DC2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9571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Matematická</a:t>
            </a:r>
            <a:r>
              <a:rPr lang="cs-CZ" dirty="0"/>
              <a:t> </a:t>
            </a:r>
            <a:r>
              <a:rPr lang="cs-CZ" b="1" dirty="0"/>
              <a:t> slovní úloha: mezi</a:t>
            </a:r>
            <a:r>
              <a:rPr lang="cs-CZ" dirty="0"/>
              <a:t> </a:t>
            </a:r>
            <a:r>
              <a:rPr lang="cs-CZ" b="1" dirty="0"/>
              <a:t> matematikou, jazykem a psychologií</a:t>
            </a:r>
            <a:r>
              <a:rPr lang="cs-CZ" dirty="0"/>
              <a:t> 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183931"/>
            <a:ext cx="9144000" cy="1655762"/>
          </a:xfrm>
        </p:spPr>
        <p:txBody>
          <a:bodyPr>
            <a:noAutofit/>
          </a:bodyPr>
          <a:lstStyle/>
          <a:p>
            <a:endParaRPr lang="cs-CZ" sz="2000" dirty="0"/>
          </a:p>
          <a:p>
            <a:r>
              <a:rPr lang="cs-CZ" sz="3200" dirty="0"/>
              <a:t>K metodologii výzkumu</a:t>
            </a:r>
          </a:p>
          <a:p>
            <a:endParaRPr lang="cs-CZ" sz="2000" dirty="0"/>
          </a:p>
          <a:p>
            <a:r>
              <a:rPr lang="cs-CZ" sz="2000" dirty="0"/>
              <a:t>Martin Chvál</a:t>
            </a:r>
          </a:p>
          <a:p>
            <a:r>
              <a:rPr lang="cs-CZ" sz="2000" dirty="0"/>
              <a:t>KDF MFF UK</a:t>
            </a:r>
          </a:p>
          <a:p>
            <a:r>
              <a:rPr lang="cs-CZ" sz="2000" dirty="0"/>
              <a:t>19.11.2020</a:t>
            </a:r>
          </a:p>
        </p:txBody>
      </p:sp>
    </p:spTree>
    <p:extLst>
      <p:ext uri="{BB962C8B-B14F-4D97-AF65-F5344CB8AC3E}">
        <p14:creationId xmlns:p14="http://schemas.microsoft.com/office/powerpoint/2010/main" val="103021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IRT analýza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1589809"/>
                <a:ext cx="11059392" cy="4587154"/>
              </a:xfrm>
            </p:spPr>
            <p:txBody>
              <a:bodyPr>
                <a:normAutofit/>
              </a:bodyPr>
              <a:lstStyle/>
              <a:p>
                <a:r>
                  <a:rPr lang="cs-CZ" dirty="0"/>
                  <a:t>Dvouparametrický logistický model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i="1">
                            <a:latin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cs-CZ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cs-CZ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cs-CZ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sup>
                        </m:sSup>
                      </m:den>
                    </m:f>
                  </m:oMath>
                </a14:m>
                <a:r>
                  <a:rPr lang="cs-CZ" dirty="0"/>
                  <a:t>,</a:t>
                </a:r>
              </a:p>
              <a:p>
                <a:r>
                  <a:rPr lang="cs-CZ" dirty="0"/>
                  <a:t>kde P</a:t>
                </a:r>
                <a:r>
                  <a:rPr lang="cs-CZ" i="1" baseline="-25000" dirty="0"/>
                  <a:t>ij</a:t>
                </a:r>
                <a:r>
                  <a:rPr lang="cs-CZ" dirty="0"/>
                  <a:t> je pravděpodobnost toho, že žák </a:t>
                </a:r>
                <a:r>
                  <a:rPr lang="cs-CZ" i="1" dirty="0"/>
                  <a:t>j</a:t>
                </a:r>
                <a:r>
                  <a:rPr lang="cs-CZ" dirty="0"/>
                  <a:t> se schopností </a:t>
                </a:r>
                <a:r>
                  <a:rPr lang="cs-CZ" dirty="0" err="1"/>
                  <a:t>Θ</a:t>
                </a:r>
                <a:r>
                  <a:rPr lang="cs-CZ" i="1" baseline="-25000" dirty="0" err="1"/>
                  <a:t>j</a:t>
                </a:r>
                <a:r>
                  <a:rPr lang="cs-CZ" dirty="0"/>
                  <a:t> vyřeší správně úlohu </a:t>
                </a:r>
                <a:r>
                  <a:rPr lang="cs-CZ" i="1" dirty="0"/>
                  <a:t>i</a:t>
                </a:r>
                <a:r>
                  <a:rPr lang="cs-CZ" dirty="0"/>
                  <a:t>, </a:t>
                </a:r>
                <a:r>
                  <a:rPr lang="cs-CZ" i="1" dirty="0" err="1"/>
                  <a:t>a</a:t>
                </a:r>
                <a:r>
                  <a:rPr lang="cs-CZ" i="1" baseline="-25000" dirty="0" err="1"/>
                  <a:t>i</a:t>
                </a:r>
                <a:r>
                  <a:rPr lang="cs-CZ" dirty="0"/>
                  <a:t> charakterizuje diskriminační schopnost úlohy a </a:t>
                </a:r>
                <a:r>
                  <a:rPr lang="cs-CZ" i="1" dirty="0" err="1"/>
                  <a:t>b</a:t>
                </a:r>
                <a:r>
                  <a:rPr lang="cs-CZ" i="1" baseline="-25000" dirty="0" err="1"/>
                  <a:t>i</a:t>
                </a:r>
                <a:r>
                  <a:rPr lang="cs-CZ" dirty="0"/>
                  <a:t> její obtížnost. </a:t>
                </a:r>
              </a:p>
              <a:p>
                <a:r>
                  <a:rPr lang="cs-CZ" dirty="0"/>
                  <a:t>Aby mohl být použit dvouparametrický model, byly úlohy z původního hodnocení přebodovány takto: 0 bodů a 1 bod → 0; 2 body a 3 body → 1.</a:t>
                </a:r>
              </a:p>
              <a:p>
                <a:r>
                  <a:rPr lang="cs-CZ" dirty="0"/>
                  <a:t>Není důležité, zda žák při řešení, které je primárně správně postavené, udělá numerickou chybu (za což jsme přidělovali 2 body místo 3).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589809"/>
                <a:ext cx="11059392" cy="4587154"/>
              </a:xfrm>
              <a:blipFill rotWithShape="0">
                <a:blip r:embed="rId2"/>
                <a:stretch>
                  <a:fillRect l="-937" t="-2261" r="-93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833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Postupy kotvení v IRT analýzách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Výsledky vstupního testování dvou testů (z matematiky a českého jazyka).</a:t>
            </a:r>
          </a:p>
          <a:p>
            <a:pPr lvl="0"/>
            <a:r>
              <a:rPr lang="cs-CZ" dirty="0"/>
              <a:t>Jedna až dvě varianty úloh v každé vlně testování, které jsou stejné ve všech testových sešitech v rámci ročníku.</a:t>
            </a:r>
          </a:p>
          <a:p>
            <a:r>
              <a:rPr lang="cs-CZ" dirty="0"/>
              <a:t>Systematická administrace testových sešitů mezi HT1 a HT2 (viz schéma v tab. výše)</a:t>
            </a:r>
          </a:p>
        </p:txBody>
      </p:sp>
    </p:spTree>
    <p:extLst>
      <p:ext uri="{BB962C8B-B14F-4D97-AF65-F5344CB8AC3E}">
        <p14:creationId xmlns:p14="http://schemas.microsoft.com/office/powerpoint/2010/main" val="195613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 prezentace výsledků zjišťování rozdílů mezi variantami úloh</a:t>
            </a:r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41690" y="1690688"/>
            <a:ext cx="6791145" cy="4351338"/>
          </a:xfrm>
          <a:prstGeom prst="rect">
            <a:avLst/>
          </a:prstGeom>
        </p:spPr>
      </p:pic>
      <p:graphicFrame>
        <p:nvGraphicFramePr>
          <p:cNvPr id="5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6922857"/>
              </p:ext>
            </p:extLst>
          </p:nvPr>
        </p:nvGraphicFramePr>
        <p:xfrm>
          <a:off x="5818908" y="3566608"/>
          <a:ext cx="6244936" cy="16704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95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546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9876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8322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9495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6501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4818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8061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33408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ročník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úspěšnost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diskriminace 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s. e. (a)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obtížnost b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s. e. (b)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40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9A1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9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44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45 %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2,18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0,80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0,16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0,21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40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9A2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9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41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44 %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2,42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0,95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0,25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0,19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40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9A3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9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42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29 %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2,21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0,86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0,76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0,24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40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9A4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9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42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21 %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1,08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0,63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1,44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0,69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858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zjištění (zjednodušené teze)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7147"/>
          </a:xfrm>
        </p:spPr>
        <p:txBody>
          <a:bodyPr>
            <a:normAutofit lnSpcReduction="10000"/>
          </a:bodyPr>
          <a:lstStyle/>
          <a:p>
            <a:pPr lvl="0"/>
            <a:r>
              <a:rPr lang="cs-CZ" b="1" dirty="0"/>
              <a:t>Zkušenostní kontext </a:t>
            </a:r>
            <a:r>
              <a:rPr lang="cs-CZ" dirty="0"/>
              <a:t>(obeznámenost žáků s kontextem úlohy)</a:t>
            </a:r>
          </a:p>
          <a:p>
            <a:pPr lvl="1"/>
            <a:r>
              <a:rPr lang="cs-CZ" dirty="0"/>
              <a:t>Úlohy s reálným kontextem jsou pro žáky stejně nebo méně obtížné než úlohy se sci-fi a fantasy kontextem.</a:t>
            </a:r>
          </a:p>
          <a:p>
            <a:pPr lvl="1"/>
            <a:r>
              <a:rPr lang="cs-CZ" dirty="0"/>
              <a:t>Někdy měl zprostředkovaný vliv v kombinaci s jiným parametrem. </a:t>
            </a:r>
            <a:endParaRPr lang="cs-CZ" b="1" dirty="0"/>
          </a:p>
          <a:p>
            <a:pPr lvl="0"/>
            <a:r>
              <a:rPr lang="cs-CZ" b="1" dirty="0"/>
              <a:t>Nadbytečné informace </a:t>
            </a:r>
            <a:r>
              <a:rPr lang="cs-CZ" dirty="0"/>
              <a:t>(včetně přítomnosti nadbytečného numerického údaje) </a:t>
            </a:r>
          </a:p>
          <a:p>
            <a:pPr lvl="1"/>
            <a:r>
              <a:rPr lang="cs-CZ" dirty="0"/>
              <a:t>Pokud jsou dodány na začátek zadání slovní úlohy, žádný vliv v úspěšnosti řešení se neprojeví.</a:t>
            </a:r>
          </a:p>
          <a:p>
            <a:pPr lvl="1"/>
            <a:r>
              <a:rPr lang="cs-CZ" dirty="0"/>
              <a:t>Při umístění nadbytečných informací dovnitř zadání slovní úlohy je již situace pestřejší. Vliv tohoto typu nadbytečných informací na obtížnost úlohy se snižuje s věkem, od signifikantního vlivu ve 3. a 4. ročníku až po žádný vliv u žáků 7. a 8. ročníků.</a:t>
            </a:r>
            <a:r>
              <a:rPr lang="cs-CZ" dirty="0">
                <a:effectLst/>
              </a:rPr>
              <a:t> </a:t>
            </a:r>
            <a:r>
              <a:rPr lang="cs-CZ" dirty="0"/>
              <a:t>Který, jak jsme ukázali, mohl být zmírněn vysvětlujícím charakterem dodaných nadbytečných informací.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4261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zjištění (zjednodušené teze)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7147"/>
          </a:xfrm>
        </p:spPr>
        <p:txBody>
          <a:bodyPr>
            <a:normAutofit lnSpcReduction="10000"/>
          </a:bodyPr>
          <a:lstStyle/>
          <a:p>
            <a:pPr lvl="0"/>
            <a:r>
              <a:rPr lang="cs-CZ" b="1" dirty="0"/>
              <a:t>Verbální a neverbální složka </a:t>
            </a:r>
            <a:r>
              <a:rPr lang="cs-CZ" dirty="0"/>
              <a:t>(např. vliv přítomnosti různých druhů obrázků) </a:t>
            </a:r>
          </a:p>
          <a:p>
            <a:pPr lvl="1"/>
            <a:r>
              <a:rPr lang="cs-CZ" dirty="0"/>
              <a:t>Nepotvrdil se předpoklad, že jednodušší budou ty úlohy, kde je vyjádřen číselný údaj pomocí číslic namísto slovy.</a:t>
            </a:r>
          </a:p>
          <a:p>
            <a:pPr lvl="1"/>
            <a:r>
              <a:rPr lang="cs-CZ" dirty="0"/>
              <a:t>V případě informačního obrázku jsme prokázali statisticky významné rozdíly tehdy, pokud tento obrázek kromě číselných údajů znázorňoval ještě strukturu situace: varianta s obrázkem byla jednodušší než varianta zadaná jen slovně. </a:t>
            </a:r>
          </a:p>
          <a:p>
            <a:pPr lvl="0"/>
            <a:r>
              <a:rPr lang="cs-CZ" b="1" dirty="0"/>
              <a:t>Jazyková explicitnost </a:t>
            </a:r>
            <a:r>
              <a:rPr lang="cs-CZ" dirty="0"/>
              <a:t>(např. přítomnost modálního výrazu, jazyková ustálenost) </a:t>
            </a:r>
          </a:p>
          <a:p>
            <a:pPr lvl="1"/>
            <a:r>
              <a:rPr lang="cs-CZ" dirty="0"/>
              <a:t>Žáci vykázali vyšší nezávislost na jazykovém ztvárnění slovní úlohy, než jsme při vstupu do výzkumu předpokládali. Uvažují zřejmě matematicky, tzn. že dokáží domýšlet i implicitně vyjádřené, nebo dokonce v textu vůbec nevyjádřené informace. </a:t>
            </a:r>
          </a:p>
        </p:txBody>
      </p:sp>
    </p:spTree>
    <p:extLst>
      <p:ext uri="{BB962C8B-B14F-4D97-AF65-F5344CB8AC3E}">
        <p14:creationId xmlns:p14="http://schemas.microsoft.com/office/powerpoint/2010/main" val="4033674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zjištění (zjednodušené teze)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7147"/>
          </a:xfrm>
        </p:spPr>
        <p:txBody>
          <a:bodyPr>
            <a:normAutofit lnSpcReduction="10000"/>
          </a:bodyPr>
          <a:lstStyle/>
          <a:p>
            <a:pPr lvl="0"/>
            <a:r>
              <a:rPr lang="cs-CZ" b="1" dirty="0"/>
              <a:t>Pořadí informací</a:t>
            </a:r>
          </a:p>
          <a:p>
            <a:pPr lvl="1"/>
            <a:r>
              <a:rPr lang="cs-CZ" dirty="0"/>
              <a:t>Pokud byly v zadání přesunuty údaje, mezi nimiž není hierarchie (např. počet cestujících, kteří nastoupili, a počet těch, kteří vystoupili), obtížnost úlohy to významně neovlivnilo. </a:t>
            </a:r>
          </a:p>
          <a:p>
            <a:pPr lvl="1"/>
            <a:r>
              <a:rPr lang="cs-CZ" dirty="0"/>
              <a:t>V případě přesunutí údajů, mezi nimiž hierarchie je (např. přesunut je údaj, který je počátečním pro výpočet, nebo je přesunuta informace o celku před informace o jeho částech), se rozdíly v obtížnosti prokázaly, přičemž jejich významnost se snižovala se vzrůstajícím věkem žáků.</a:t>
            </a:r>
          </a:p>
          <a:p>
            <a:r>
              <a:rPr lang="cs-CZ" b="1" dirty="0" err="1"/>
              <a:t>Návodnosti</a:t>
            </a:r>
            <a:r>
              <a:rPr lang="cs-CZ" dirty="0"/>
              <a:t> (</a:t>
            </a:r>
            <a:r>
              <a:rPr lang="cs-CZ" dirty="0" err="1"/>
              <a:t>návodnost</a:t>
            </a:r>
            <a:r>
              <a:rPr lang="cs-CZ" dirty="0"/>
              <a:t> čísel a </a:t>
            </a:r>
            <a:r>
              <a:rPr lang="cs-CZ" dirty="0" err="1"/>
              <a:t>návodnost</a:t>
            </a:r>
            <a:r>
              <a:rPr lang="cs-CZ" dirty="0"/>
              <a:t> vazby mezi objekty pojmenovanými v úloze - uvažovali o </a:t>
            </a:r>
            <a:r>
              <a:rPr lang="cs-CZ" dirty="0" err="1"/>
              <a:t>návodnosti</a:t>
            </a:r>
            <a:r>
              <a:rPr lang="cs-CZ" dirty="0"/>
              <a:t> v rovině matematické struktury a v rovině sémantické struktury) </a:t>
            </a:r>
          </a:p>
          <a:p>
            <a:pPr lvl="1"/>
            <a:r>
              <a:rPr lang="cs-CZ" dirty="0"/>
              <a:t>Nejednoznačné výsledky. Na našich datech jsme nedokázali vliv </a:t>
            </a:r>
            <a:r>
              <a:rPr lang="cs-CZ" dirty="0" err="1"/>
              <a:t>návodností</a:t>
            </a:r>
            <a:r>
              <a:rPr lang="cs-CZ" dirty="0"/>
              <a:t> ani zcela potvrdit, ale ani zcela vyvrátit.</a:t>
            </a:r>
          </a:p>
        </p:txBody>
      </p:sp>
    </p:spTree>
    <p:extLst>
      <p:ext uri="{BB962C8B-B14F-4D97-AF65-F5344CB8AC3E}">
        <p14:creationId xmlns:p14="http://schemas.microsoft.com/office/powerpoint/2010/main" val="236741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zjištění (zjednodušené teze)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7147"/>
          </a:xfrm>
        </p:spPr>
        <p:txBody>
          <a:bodyPr>
            <a:normAutofit lnSpcReduction="10000"/>
          </a:bodyPr>
          <a:lstStyle/>
          <a:p>
            <a:pPr lvl="0"/>
            <a:r>
              <a:rPr lang="cs-CZ" b="1" dirty="0"/>
              <a:t>Operátor a přítomnost stavu</a:t>
            </a:r>
          </a:p>
          <a:p>
            <a:pPr lvl="1"/>
            <a:r>
              <a:rPr lang="cs-CZ" dirty="0"/>
              <a:t>Pro mladší žáky byly naše operátorové úlohy (</a:t>
            </a:r>
            <a:r>
              <a:rPr lang="cs-CZ" i="1" dirty="0"/>
              <a:t>o kolik, kolikrát</a:t>
            </a:r>
            <a:r>
              <a:rPr lang="cs-CZ" dirty="0"/>
              <a:t>) téměř neřešitelné. </a:t>
            </a:r>
          </a:p>
          <a:p>
            <a:pPr lvl="1"/>
            <a:r>
              <a:rPr lang="cs-CZ" dirty="0"/>
              <a:t>Teprve v 5. ročníku viditelně přibylo správných řešení u žáků se střední a vysokou latentní schopností.</a:t>
            </a:r>
            <a:endParaRPr lang="cs-CZ" b="1" dirty="0"/>
          </a:p>
          <a:p>
            <a:pPr lvl="0"/>
            <a:r>
              <a:rPr lang="cs-CZ" b="1" dirty="0" err="1"/>
              <a:t>Antisignál</a:t>
            </a:r>
            <a:r>
              <a:rPr lang="cs-CZ" b="1" dirty="0"/>
              <a:t> </a:t>
            </a:r>
            <a:r>
              <a:rPr lang="cs-CZ" dirty="0"/>
              <a:t>(tedy slovo/slova vedoucí k opačné operaci, než vyžaduje správné řešení)</a:t>
            </a:r>
          </a:p>
          <a:p>
            <a:pPr lvl="1"/>
            <a:r>
              <a:rPr lang="cs-CZ" dirty="0"/>
              <a:t>Rozdíly nebyly závislé na věku, i pro žáky 2. stupně byly varianty s </a:t>
            </a:r>
            <a:r>
              <a:rPr lang="cs-CZ" dirty="0" err="1"/>
              <a:t>antisignálem</a:t>
            </a:r>
            <a:r>
              <a:rPr lang="cs-CZ" dirty="0"/>
              <a:t> zpravidla obtížnější. </a:t>
            </a:r>
          </a:p>
          <a:p>
            <a:pPr lvl="1"/>
            <a:r>
              <a:rPr lang="cs-CZ" dirty="0"/>
              <a:t>Překvapivým jevem nalezeným v řešeních žáků různého věku byla záměna multiplikativního operátoru za aditivní, ke které docházelo výrazně častěji u variant bez </a:t>
            </a:r>
            <a:r>
              <a:rPr lang="cs-CZ" dirty="0" err="1"/>
              <a:t>antisignálu</a:t>
            </a:r>
            <a:r>
              <a:rPr lang="cs-CZ" dirty="0"/>
              <a:t> než u variant s </a:t>
            </a:r>
            <a:r>
              <a:rPr lang="cs-CZ" dirty="0" err="1"/>
              <a:t>antisignálem</a:t>
            </a:r>
            <a:r>
              <a:rPr lang="cs-CZ" dirty="0"/>
              <a:t> (kde žáci často zaměňovali operaci dělení za násobení, ale zřídka za operaci sčítání nebo odčítání).</a:t>
            </a:r>
          </a:p>
          <a:p>
            <a:pPr lvl="1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05772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zjištění (zjednodušené teze)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7147"/>
          </a:xfrm>
        </p:spPr>
        <p:txBody>
          <a:bodyPr>
            <a:normAutofit lnSpcReduction="10000"/>
          </a:bodyPr>
          <a:lstStyle/>
          <a:p>
            <a:pPr lvl="0"/>
            <a:r>
              <a:rPr lang="cs-CZ" b="1" dirty="0"/>
              <a:t>Proporční a aditivní uvažování a úměrnosti</a:t>
            </a:r>
          </a:p>
          <a:p>
            <a:pPr lvl="1"/>
            <a:r>
              <a:rPr lang="cs-CZ" dirty="0"/>
              <a:t>Používání aditivních, resp. proporčních variant bez ohledu na typ úlohy úzce souvisí se zařazením učiva o úměrnostech ve škole. Největší procento žáků, kteří proporční varianty řešili aditivně, je v 6. ročníku a posléze poměrně rychle klesá v 7. ročníku, následně se klesání zpomaluje. V 7. ročníku, kdy se testovaní žáci seznámili s úměrnostmi, se také objevuje nejvíce záměn aditivních úloh za proporční.</a:t>
            </a:r>
            <a:endParaRPr lang="cs-CZ" b="1" dirty="0"/>
          </a:p>
          <a:p>
            <a:pPr lvl="0"/>
            <a:r>
              <a:rPr lang="cs-CZ" b="1" dirty="0"/>
              <a:t>Kombinace parametrů</a:t>
            </a:r>
          </a:p>
          <a:p>
            <a:pPr lvl="1"/>
            <a:r>
              <a:rPr lang="cs-CZ" dirty="0"/>
              <a:t>Některý potenciálně komplikující parametr může paradoxně vést k menšímu použití povrchových strategií žáků a ke snaze o tvorbu situačního modelu.</a:t>
            </a:r>
          </a:p>
          <a:p>
            <a:pPr lvl="1"/>
            <a:r>
              <a:rPr lang="cs-CZ" dirty="0"/>
              <a:t>Pokud varianta obsahovala </a:t>
            </a:r>
            <a:r>
              <a:rPr lang="cs-CZ" b="1" dirty="0"/>
              <a:t>neznámý kontext</a:t>
            </a:r>
            <a:r>
              <a:rPr lang="cs-CZ" dirty="0"/>
              <a:t>, žáci se u obtížnější varianty z hlediska druhého parametru (tedy např. u varianty s </a:t>
            </a:r>
            <a:r>
              <a:rPr lang="cs-CZ" b="1" dirty="0"/>
              <a:t>nadbytečným numerickým údajem</a:t>
            </a:r>
            <a:r>
              <a:rPr lang="cs-CZ" dirty="0"/>
              <a:t>) méně často uchylovali k povrchovým strategiím řešení, jako by u známého kontextu.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69651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GAČR, cíle, publikace, návazný TAČR</a:t>
            </a:r>
          </a:p>
          <a:p>
            <a:r>
              <a:rPr lang="cs-CZ" dirty="0"/>
              <a:t>Parametrizace úloh s ukázkami</a:t>
            </a:r>
          </a:p>
          <a:p>
            <a:r>
              <a:rPr lang="cs-CZ" dirty="0"/>
              <a:t>Testový design</a:t>
            </a:r>
          </a:p>
          <a:p>
            <a:r>
              <a:rPr lang="cs-CZ" dirty="0"/>
              <a:t>IRT analýza</a:t>
            </a:r>
          </a:p>
          <a:p>
            <a:r>
              <a:rPr lang="cs-CZ" dirty="0"/>
              <a:t>Ukázka z výsledků</a:t>
            </a:r>
          </a:p>
          <a:p>
            <a:r>
              <a:rPr lang="cs-CZ" dirty="0"/>
              <a:t>Publikace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6205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Podpořeno projektem GAČR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5118"/>
            <a:ext cx="10515600" cy="5164281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GAČR </a:t>
            </a:r>
            <a:r>
              <a:rPr lang="cs-CZ" dirty="0" smtClean="0"/>
              <a:t>16-06134S (2016 – 2019): </a:t>
            </a:r>
            <a:r>
              <a:rPr lang="cs-CZ" dirty="0"/>
              <a:t>Slovní úlohy jako klíč k aplikaci a porozumění matematickým pojmům.</a:t>
            </a:r>
          </a:p>
          <a:p>
            <a:r>
              <a:rPr lang="cs-CZ" dirty="0"/>
              <a:t>Multioborový tým pod vedením Nadi Vondrové (KMDM </a:t>
            </a:r>
            <a:r>
              <a:rPr lang="cs-CZ" dirty="0" err="1"/>
              <a:t>PedF</a:t>
            </a:r>
            <a:r>
              <a:rPr lang="cs-CZ" dirty="0"/>
              <a:t> UK</a:t>
            </a:r>
            <a:r>
              <a:rPr lang="cs-CZ" dirty="0" smtClean="0"/>
              <a:t>).</a:t>
            </a:r>
          </a:p>
          <a:p>
            <a:r>
              <a:rPr lang="cs-CZ" i="1" u="sng" dirty="0" smtClean="0"/>
              <a:t>Výzkumná otázka</a:t>
            </a:r>
            <a:r>
              <a:rPr lang="cs-CZ" dirty="0" smtClean="0"/>
              <a:t>: Jaké parametry matematických slovních úloh dělají úlohy pro žáky obtížnějšími?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Navazující </a:t>
            </a:r>
            <a:r>
              <a:rPr lang="cs-CZ" dirty="0"/>
              <a:t>projekt TAČR od </a:t>
            </a:r>
            <a:r>
              <a:rPr lang="cs-CZ" dirty="0" smtClean="0"/>
              <a:t>2020. Tvorba metodických materiálů pro </a:t>
            </a:r>
            <a:r>
              <a:rPr lang="cs-CZ" dirty="0" err="1" smtClean="0"/>
              <a:t>učiteůe</a:t>
            </a:r>
            <a:r>
              <a:rPr lang="cs-CZ" dirty="0" smtClean="0"/>
              <a:t> pro práci se slovními úlohami v matematice i v českém jazyce.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6F4C0613-F883-4199-8CA2-A00A3FF134A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743" t="39192" r="46288" b="17980"/>
          <a:stretch/>
        </p:blipFill>
        <p:spPr>
          <a:xfrm>
            <a:off x="8614062" y="2931626"/>
            <a:ext cx="1876139" cy="2663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947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Parametrizace úloh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7147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b="1" dirty="0"/>
              <a:t>Zkušenostní kontext </a:t>
            </a:r>
            <a:r>
              <a:rPr lang="cs-CZ" dirty="0"/>
              <a:t>(obeznámenost žáků s kontextem úlohy)</a:t>
            </a:r>
          </a:p>
          <a:p>
            <a:pPr lvl="0"/>
            <a:r>
              <a:rPr lang="cs-CZ" b="1" dirty="0"/>
              <a:t>Nadbytečné informace </a:t>
            </a:r>
            <a:r>
              <a:rPr lang="cs-CZ" dirty="0"/>
              <a:t>(včetně přítomnosti nadbytečného numerického údaje) </a:t>
            </a:r>
          </a:p>
          <a:p>
            <a:pPr lvl="0"/>
            <a:r>
              <a:rPr lang="cs-CZ" b="1" dirty="0"/>
              <a:t>Verbální a neverbální složka </a:t>
            </a:r>
            <a:r>
              <a:rPr lang="cs-CZ" dirty="0"/>
              <a:t>(např. vliv přítomnosti různých druhů obrázků) </a:t>
            </a:r>
          </a:p>
          <a:p>
            <a:pPr lvl="0"/>
            <a:r>
              <a:rPr lang="cs-CZ" b="1" dirty="0"/>
              <a:t>Jazyková explicitnost </a:t>
            </a:r>
            <a:r>
              <a:rPr lang="cs-CZ" dirty="0"/>
              <a:t>(např. přítomnost modálního výrazu, jazyková ustálenost) </a:t>
            </a:r>
          </a:p>
          <a:p>
            <a:pPr lvl="0"/>
            <a:r>
              <a:rPr lang="cs-CZ" b="1" dirty="0"/>
              <a:t>Pořadí informací</a:t>
            </a:r>
            <a:endParaRPr lang="cs-CZ" dirty="0"/>
          </a:p>
          <a:p>
            <a:pPr lvl="0"/>
            <a:r>
              <a:rPr lang="cs-CZ" b="1" dirty="0" err="1"/>
              <a:t>Návodnosti</a:t>
            </a:r>
            <a:r>
              <a:rPr lang="cs-CZ" dirty="0"/>
              <a:t> (</a:t>
            </a:r>
            <a:r>
              <a:rPr lang="cs-CZ" dirty="0" err="1"/>
              <a:t>návodnost</a:t>
            </a:r>
            <a:r>
              <a:rPr lang="cs-CZ" dirty="0"/>
              <a:t> čísel a </a:t>
            </a:r>
            <a:r>
              <a:rPr lang="cs-CZ" dirty="0" err="1"/>
              <a:t>návodnost</a:t>
            </a:r>
            <a:r>
              <a:rPr lang="cs-CZ" dirty="0"/>
              <a:t> vazby mezi objekty pojmenovanými v úloze) </a:t>
            </a:r>
          </a:p>
          <a:p>
            <a:pPr lvl="0"/>
            <a:r>
              <a:rPr lang="cs-CZ" b="1" dirty="0"/>
              <a:t>Operátor a přítomnost stavu</a:t>
            </a:r>
          </a:p>
          <a:p>
            <a:pPr lvl="0"/>
            <a:r>
              <a:rPr lang="cs-CZ" dirty="0" err="1"/>
              <a:t>A</a:t>
            </a:r>
            <a:r>
              <a:rPr lang="cs-CZ" b="1" dirty="0" err="1"/>
              <a:t>ntisignál</a:t>
            </a:r>
            <a:r>
              <a:rPr lang="cs-CZ" b="1" dirty="0"/>
              <a:t> </a:t>
            </a:r>
            <a:r>
              <a:rPr lang="cs-CZ" dirty="0"/>
              <a:t>(tedy slovo/slova vedoucí k opačné operaci, než vyžaduje správné řešení)</a:t>
            </a:r>
          </a:p>
          <a:p>
            <a:pPr lvl="0"/>
            <a:r>
              <a:rPr lang="cs-CZ" b="1" dirty="0"/>
              <a:t>Proporční a aditivní uvažování a úměrnosti</a:t>
            </a:r>
          </a:p>
        </p:txBody>
      </p:sp>
    </p:spTree>
    <p:extLst>
      <p:ext uri="{BB962C8B-B14F-4D97-AF65-F5344CB8AC3E}">
        <p14:creationId xmlns:p14="http://schemas.microsoft.com/office/powerpoint/2010/main" val="845276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Nadbytečný numerický údaj x </a:t>
            </a:r>
            <a:r>
              <a:rPr lang="cs-CZ" dirty="0" err="1"/>
              <a:t>antisignál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7330718"/>
              </p:ext>
            </p:extLst>
          </p:nvPr>
        </p:nvGraphicFramePr>
        <p:xfrm>
          <a:off x="838200" y="2098963"/>
          <a:ext cx="10830791" cy="42706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70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857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99802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6408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bez nadbytečného numerického údaje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 nadbytečným numerickým údajem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032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bez antisignálu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HT2_9A1 Marie, Dana a Pavla mají dohromady 1 614 Kč. Pavla má o 216 Kč víc než Marie a Dana o 150 Kč víc než Pavla. Kolik Kč má Marie, kolik Dana a kolik Pavla?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HT2_9A2 Marie, Dana a Pavla mají dohromady 1 614 Kč. Pavla má o 216 Kč víc než Marie a Dana o 150 Kč víc než Pavla. Uvažují o společné koupi hry za 144 Kč. Kolik Kč má Marie, kolik Dana a kolik Pavla?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32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 antisignálem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HT2_9A3 Marie, Dana a Pavla mají dohromady 1 614 Kč. Pavla má o 216 Kč víc než Marie a o 150 Kč méně než Dana. Kolik Kč má Marie, kolik Dana a kolik Pavla?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HT2_9A4 Marie, Dana a Pavla mají dohromady 1 614 Kč. Pavla má o 216 Kč víc než Marie a o 150 Kč méně než Dana. Uvažují o společné koupi hry za 144 Kč. Kolik Kč má Marie, kolik Dana a kolik Pavla?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994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Nadbytečný numerický údaj x </a:t>
            </a:r>
            <a:r>
              <a:rPr lang="cs-CZ" dirty="0" err="1"/>
              <a:t>antisignál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9123784"/>
              </p:ext>
            </p:extLst>
          </p:nvPr>
        </p:nvGraphicFramePr>
        <p:xfrm>
          <a:off x="838200" y="2098963"/>
          <a:ext cx="10830791" cy="42706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70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857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99802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6408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bez nadbytečného numerického údaje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 nadbytečným numerickým údajem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032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bez antisignálu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HT2_9A1 Marie, Dana a Pavla mají dohromady 1 614 Kč. Pavla má o 216 Kč víc než Marie a Dana o 150 Kč víc než Pavla. Kolik Kč má Marie, kolik Dana a kolik Pavla?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HT2_9A2 Marie, Dana a Pavla mají dohromady 1 614 Kč. Pavla má o 216 Kč víc než Marie a Dana o 150 Kč víc než Pavla. </a:t>
                      </a: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Uvažují o společné koupi hry za 144 Kč. </a:t>
                      </a:r>
                      <a:r>
                        <a:rPr lang="cs-CZ" sz="2000" dirty="0">
                          <a:effectLst/>
                        </a:rPr>
                        <a:t>Kolik Kč má Marie, kolik Dana a kolik Pavla?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32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 antisignálem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HT2_9A3 Marie, Dana a Pavla mají dohromady 1 614 Kč. Pavla má o 216 Kč víc než Marie a o 150 Kč </a:t>
                      </a: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</a:rPr>
                        <a:t>méně než Dana</a:t>
                      </a:r>
                      <a:r>
                        <a:rPr lang="cs-CZ" sz="2000" dirty="0">
                          <a:effectLst/>
                        </a:rPr>
                        <a:t>. Kolik Kč má Marie, kolik Dana a kolik Pavla?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HT2_9A4 Marie, Dana a Pavla mají dohromady 1 614 Kč. Pavla má o 216 Kč víc než Marie a o 150 Kč </a:t>
                      </a: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</a:rPr>
                        <a:t>méně než Dana</a:t>
                      </a:r>
                      <a:r>
                        <a:rPr lang="cs-CZ" sz="2000" dirty="0">
                          <a:effectLst/>
                        </a:rPr>
                        <a:t>. </a:t>
                      </a: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Uvažují o společné koupi hry za 144 Kč.</a:t>
                      </a:r>
                      <a:r>
                        <a:rPr lang="cs-CZ" sz="2000" dirty="0">
                          <a:effectLst/>
                        </a:rPr>
                        <a:t> Kolik Kč má Marie, kolik Dana a kolik Pavla?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698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testování ve školách zapojených do projektu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3242963"/>
              </p:ext>
            </p:extLst>
          </p:nvPr>
        </p:nvGraphicFramePr>
        <p:xfrm>
          <a:off x="838200" y="2449229"/>
          <a:ext cx="9296400" cy="30787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8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848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škola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A–D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E–F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48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vstupní testování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říjen 2016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září a říjen 2017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48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HT1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únor a březen 2017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48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HT2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květen a červen 2017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48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HT3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říjen a listopad 2017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48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HT4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prosinec 2017 a leden 2018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48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HT5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prosinec 2017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848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HT6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duben 2018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752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Počty žáků zapojených do výzkumu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975932"/>
              </p:ext>
            </p:extLst>
          </p:nvPr>
        </p:nvGraphicFramePr>
        <p:xfrm>
          <a:off x="436420" y="1476072"/>
          <a:ext cx="11315700" cy="4389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241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90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6323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3157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3157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3157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3157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13157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13157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113157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170180">
                <a:tc>
                  <a:txBody>
                    <a:bodyPr/>
                    <a:lstStyle/>
                    <a:p>
                      <a:endParaRPr lang="cs-CZ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Ročník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vlna testování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Škola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8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9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Celkem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0500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HT1 a HT2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škola A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134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113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112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94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87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69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659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škola B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129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127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108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64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57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49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604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škola C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64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46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53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74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56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82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42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417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škola D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75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86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85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46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44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48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444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celkem HT1 a HT2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402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372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358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292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259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252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189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2 124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90500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HT3 a HT4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škola A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117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136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117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108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94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89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69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730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škola B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139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127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127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85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67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72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57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674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škola C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62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57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46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84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79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63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81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472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škola D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66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76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87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94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62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46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481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celkem HT3 a HT4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384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396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377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371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302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274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253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2 357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9050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HT5 a HT6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škola E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80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82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104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96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92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72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626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škola F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54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51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57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36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42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41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33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314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Celkem HT5 a HT6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134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133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157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140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138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133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105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940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820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Koncepce osmi variant testů (vlevo), zasedací pořádek (vpravo)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7049708"/>
              </p:ext>
            </p:extLst>
          </p:nvPr>
        </p:nvGraphicFramePr>
        <p:xfrm>
          <a:off x="949329" y="1436287"/>
          <a:ext cx="9046720" cy="1219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33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91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8124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8124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8124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8124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8124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8124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81247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13903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850797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850797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T1I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T2I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T3I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T4I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T1II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T2II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T3II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T4II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Zasedací pořádek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Úloha 1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A1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A2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A3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A4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D2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D3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D4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D1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T1I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T3II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Úloha 2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B4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B1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B2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B3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C3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C4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C1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C2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T2I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T4II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Úloha 3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C3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C4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C1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C2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B4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B1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B2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B3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T3I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T1II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Úloha 4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D2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D3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D4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D1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A1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A2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A3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A4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T4I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T2II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838200" y="284789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/>
              <a:t>Schéma administrace testových sešitů ve dvou po sobě jdoucích vlnách testování</a:t>
            </a:r>
          </a:p>
        </p:txBody>
      </p:sp>
      <p:graphicFrame>
        <p:nvGraphicFramePr>
          <p:cNvPr id="6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1397934"/>
              </p:ext>
            </p:extLst>
          </p:nvPr>
        </p:nvGraphicFramePr>
        <p:xfrm>
          <a:off x="949329" y="4070561"/>
          <a:ext cx="7394571" cy="2438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648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6485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6485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Testování 1 (např. HT1)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Testování 2 (např. HT2)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Žák 1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T1I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T1I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Žák 2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T1I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T2II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Žák 3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T1I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T3I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Žák 4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T1I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T4II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Žák 5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T2I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T1II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Žák 6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T2I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T2I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Žák 7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T2I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T3II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Žák 8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T2I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T4I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….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….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….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8811491" y="4070560"/>
            <a:ext cx="316922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Získali jsme od cca 3 300 žáků téměř 11 000 vyplněných testových sešitů, každý po čtyřech až šesti slovních </a:t>
            </a:r>
            <a:r>
              <a:rPr lang="cs-CZ" sz="2000" dirty="0" smtClean="0"/>
              <a:t>úlohách, celkem kolem 350 variant testových úloh.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4453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976</Words>
  <Application>Microsoft Office PowerPoint</Application>
  <PresentationFormat>Širokoúhlá obrazovka</PresentationFormat>
  <Paragraphs>387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Times New Roman</vt:lpstr>
      <vt:lpstr>Motiv Office</vt:lpstr>
      <vt:lpstr>Matematická  slovní úloha: mezi  matematikou, jazykem a psychologií </vt:lpstr>
      <vt:lpstr>Obsah</vt:lpstr>
      <vt:lpstr>Podpořeno projektem GAČR</vt:lpstr>
      <vt:lpstr>Parametrizace úloh</vt:lpstr>
      <vt:lpstr>Nadbytečný numerický údaj x antisignál</vt:lpstr>
      <vt:lpstr>Nadbytečný numerický údaj x antisignál</vt:lpstr>
      <vt:lpstr>Přehled testování ve školách zapojených do projektu</vt:lpstr>
      <vt:lpstr>Počty žáků zapojených do výzkumu </vt:lpstr>
      <vt:lpstr>Koncepce osmi variant testů (vlevo), zasedací pořádek (vpravo)</vt:lpstr>
      <vt:lpstr>IRT analýza</vt:lpstr>
      <vt:lpstr>Postupy kotvení v IRT analýzách</vt:lpstr>
      <vt:lpstr>Způsob prezentace výsledků zjišťování rozdílů mezi variantami úloh</vt:lpstr>
      <vt:lpstr>Hlavní zjištění (zjednodušené teze)</vt:lpstr>
      <vt:lpstr>Hlavní zjištění (zjednodušené teze)</vt:lpstr>
      <vt:lpstr>Hlavní zjištění (zjednodušené teze)</vt:lpstr>
      <vt:lpstr>Hlavní zjištění (zjednodušené teze)</vt:lpstr>
      <vt:lpstr>Hlavní zjištění (zjednodušené teze)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 Chval</dc:creator>
  <cp:lastModifiedBy>Martin Chval</cp:lastModifiedBy>
  <cp:revision>16</cp:revision>
  <dcterms:created xsi:type="dcterms:W3CDTF">2020-11-16T09:27:53Z</dcterms:created>
  <dcterms:modified xsi:type="dcterms:W3CDTF">2020-11-19T09:18:43Z</dcterms:modified>
</cp:coreProperties>
</file>