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98" r:id="rId3"/>
    <p:sldId id="297" r:id="rId4"/>
    <p:sldId id="284" r:id="rId5"/>
    <p:sldId id="285" r:id="rId6"/>
    <p:sldId id="277" r:id="rId7"/>
    <p:sldId id="278" r:id="rId8"/>
    <p:sldId id="280" r:id="rId9"/>
    <p:sldId id="286" r:id="rId10"/>
    <p:sldId id="287" r:id="rId11"/>
    <p:sldId id="288" r:id="rId12"/>
    <p:sldId id="289" r:id="rId13"/>
    <p:sldId id="290" r:id="rId14"/>
    <p:sldId id="291" r:id="rId15"/>
    <p:sldId id="292" r:id="rId16"/>
    <p:sldId id="293" r:id="rId17"/>
    <p:sldId id="294" r:id="rId18"/>
    <p:sldId id="296" r:id="rId19"/>
    <p:sldId id="295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Výchozí oddíl" id="{A3EB4477-F6E3-46A8-80ED-E1DE310A97CB}">
          <p14:sldIdLst>
            <p14:sldId id="256"/>
            <p14:sldId id="298"/>
            <p14:sldId id="297"/>
            <p14:sldId id="284"/>
            <p14:sldId id="285"/>
          </p14:sldIdLst>
        </p14:section>
        <p14:section name="Oddíl bez názvu" id="{4F86B8C3-2082-4EE5-AD54-06FC1E94D117}">
          <p14:sldIdLst>
            <p14:sldId id="277"/>
            <p14:sldId id="278"/>
            <p14:sldId id="280"/>
            <p14:sldId id="286"/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6"/>
            <p14:sldId id="2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8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D4393C0-817B-4366-8EEC-812CC01E79B7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0D5BCE-9A5F-4B90-8862-780A0410F56E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EC2E36-B9C3-4CF4-B689-C04DFEE01D04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 altLang="zh-CN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5757A566-3400-4CDF-B58F-495F85D8F095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8C4743-853B-48DF-BA30-F5804EC7556F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4B18F9-6ADF-49B6-B5FB-88619CDF73B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81B9EA1-7974-46F1-B899-9D21BC2F16FE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D8A86-D277-4785-BBB4-C1B64FFB8093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78E26-1737-4686-B525-626F91E6997D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9072A-5C97-4B1D-9A52-02E34D451ED9}" type="slidenum">
              <a:rPr lang="en-US" altLang="zh-CN" smtClean="0"/>
              <a:pPr/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43EC42-984C-4326-AD5F-56BD747F41AA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 altLang="zh-CN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EA8BA9E-E333-4359-8368-0B35C9C83852}" type="slidenum">
              <a:rPr lang="en-US" altLang="zh-CN" smtClean="0"/>
              <a:pPr/>
              <a:t>‹#›</a:t>
            </a:fld>
            <a:endParaRPr lang="en-US" altLang="zh-CN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://almamater.pedf.cuni.cz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935038" y="2708275"/>
            <a:ext cx="714772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zh-CN" sz="4800" dirty="0">
                <a:solidFill>
                  <a:srgbClr val="333333"/>
                </a:solidFill>
                <a:latin typeface="Tahoma" pitchFamily="34" charset="0"/>
                <a:ea typeface="Dotum" pitchFamily="34" charset="-127"/>
              </a:rPr>
              <a:t>Jak přesvědčit </a:t>
            </a:r>
            <a:r>
              <a:rPr lang="cs-CZ" altLang="zh-CN" sz="4800" dirty="0" err="1">
                <a:solidFill>
                  <a:srgbClr val="333333"/>
                </a:solidFill>
                <a:latin typeface="Tahoma" pitchFamily="34" charset="0"/>
                <a:ea typeface="Dotum" pitchFamily="34" charset="-127"/>
              </a:rPr>
              <a:t>Lopachina</a:t>
            </a:r>
            <a:endParaRPr lang="cs-CZ" altLang="zh-CN" sz="4800" dirty="0">
              <a:solidFill>
                <a:srgbClr val="333333"/>
              </a:solidFill>
              <a:latin typeface="Tahoma" pitchFamily="34" charset="0"/>
              <a:ea typeface="Dotum" pitchFamily="34" charset="-127"/>
            </a:endParaRPr>
          </a:p>
        </p:txBody>
      </p:sp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059833" y="3834096"/>
            <a:ext cx="59009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cs-CZ" altLang="zh-CN" sz="2400" i="1" dirty="0">
                <a:solidFill>
                  <a:srgbClr val="333333"/>
                </a:solidFill>
                <a:latin typeface="Tahoma" pitchFamily="34" charset="0"/>
              </a:rPr>
              <a:t>PhDr. Kateřina Jančaříková, Ph.D.</a:t>
            </a:r>
            <a:endParaRPr lang="en-US" altLang="zh-CN" sz="2400" i="1" dirty="0">
              <a:solidFill>
                <a:srgbClr val="333333"/>
              </a:solidFill>
              <a:latin typeface="Tahoma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>
                <a:effectLst/>
              </a:rPr>
              <a:t>Úkol 1 – Jakou hodnotu má višňový sad?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cs-CZ" dirty="0"/>
          </a:p>
          <a:p>
            <a:r>
              <a:rPr lang="cs-CZ" sz="6200" b="1" dirty="0"/>
              <a:t>Popište</a:t>
            </a:r>
            <a:endParaRPr lang="cs-CZ" sz="6200" dirty="0"/>
          </a:p>
          <a:p>
            <a:pPr lvl="0"/>
            <a:r>
              <a:rPr lang="cs-CZ" sz="6200" dirty="0"/>
              <a:t>objekt směny, popis, potenciál, možnosti ocenění,</a:t>
            </a:r>
          </a:p>
          <a:p>
            <a:pPr lvl="0"/>
            <a:r>
              <a:rPr lang="cs-CZ" sz="6200" dirty="0"/>
              <a:t>zúčastněné strany </a:t>
            </a:r>
          </a:p>
          <a:p>
            <a:pPr lvl="1"/>
            <a:r>
              <a:rPr lang="cs-CZ" sz="6200" dirty="0"/>
              <a:t>majitel – využití a možná užitná a směnná hodnota,</a:t>
            </a:r>
          </a:p>
          <a:p>
            <a:pPr lvl="1"/>
            <a:r>
              <a:rPr lang="cs-CZ" sz="6200" dirty="0"/>
              <a:t>potenciální kupci – využití a možná užitná a směnná hodnota,</a:t>
            </a:r>
          </a:p>
          <a:p>
            <a:pPr lvl="0"/>
            <a:r>
              <a:rPr lang="cs-CZ" sz="6200" dirty="0"/>
              <a:t>bylo možné situaci řešit jinak?</a:t>
            </a:r>
          </a:p>
          <a:p>
            <a:pPr lvl="0"/>
            <a:r>
              <a:rPr lang="cs-CZ" sz="6200" dirty="0"/>
              <a:t>v čem Čechov viděl krizi ruské společnosti v 19. století?</a:t>
            </a:r>
          </a:p>
          <a:p>
            <a:endParaRPr lang="cs-CZ" sz="6200" dirty="0"/>
          </a:p>
          <a:p>
            <a:r>
              <a:rPr lang="cs-CZ" sz="6200" b="1" dirty="0"/>
              <a:t>Otázky</a:t>
            </a:r>
            <a:endParaRPr lang="cs-CZ" sz="6200" dirty="0"/>
          </a:p>
          <a:p>
            <a:r>
              <a:rPr lang="cs-CZ" sz="6200" dirty="0"/>
              <a:t>Co je předmětem konfliktu v díle Višňový sad a proč?</a:t>
            </a:r>
          </a:p>
          <a:p>
            <a:r>
              <a:rPr lang="cs-CZ" sz="6200" dirty="0"/>
              <a:t>Označit příčiny, vlastníky a ostatní, popište jejich roli v konfliktu.</a:t>
            </a:r>
          </a:p>
          <a:p>
            <a:r>
              <a:rPr lang="cs-CZ" sz="6200" dirty="0"/>
              <a:t> </a:t>
            </a:r>
          </a:p>
          <a:p>
            <a:r>
              <a:rPr lang="cs-CZ" sz="6200" dirty="0"/>
              <a:t> </a:t>
            </a:r>
          </a:p>
          <a:p>
            <a:endParaRPr lang="cs-CZ" sz="6200" dirty="0"/>
          </a:p>
        </p:txBody>
      </p:sp>
    </p:spTree>
    <p:extLst>
      <p:ext uri="{BB962C8B-B14F-4D97-AF65-F5344CB8AC3E}">
        <p14:creationId xmlns:p14="http://schemas.microsoft.com/office/powerpoint/2010/main" val="21368199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Způsoby hodnocení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cs-CZ" dirty="0"/>
              <a:t>a) Rozdělte si v týmech role postav a charakterizujte se.</a:t>
            </a:r>
          </a:p>
          <a:p>
            <a:r>
              <a:rPr lang="cs-CZ" dirty="0"/>
              <a:t>(neměly by chybět postavy </a:t>
            </a:r>
            <a:r>
              <a:rPr lang="cs-CZ" dirty="0" err="1"/>
              <a:t>Raněvské</a:t>
            </a:r>
            <a:r>
              <a:rPr lang="cs-CZ" dirty="0"/>
              <a:t>, </a:t>
            </a:r>
            <a:r>
              <a:rPr lang="cs-CZ" dirty="0" err="1"/>
              <a:t>Lopachina</a:t>
            </a:r>
            <a:r>
              <a:rPr lang="cs-CZ" dirty="0"/>
              <a:t>, Varji, </a:t>
            </a:r>
            <a:r>
              <a:rPr lang="cs-CZ" dirty="0" err="1"/>
              <a:t>Trofimova</a:t>
            </a:r>
            <a:r>
              <a:rPr lang="cs-CZ" dirty="0"/>
              <a:t>, </a:t>
            </a:r>
            <a:r>
              <a:rPr lang="cs-CZ" dirty="0" err="1"/>
              <a:t>Firse</a:t>
            </a:r>
            <a:r>
              <a:rPr lang="cs-CZ" dirty="0"/>
              <a:t>…) </a:t>
            </a:r>
          </a:p>
          <a:p>
            <a:r>
              <a:rPr lang="cs-CZ" dirty="0"/>
              <a:t> </a:t>
            </a:r>
          </a:p>
          <a:p>
            <a:r>
              <a:rPr lang="cs-CZ" dirty="0"/>
              <a:t>b) Ke všem postavám, které jste v dramatu poznali, přidejte pravděpodobné životní prožitky,  </a:t>
            </a:r>
          </a:p>
          <a:p>
            <a:r>
              <a:rPr lang="cs-CZ" dirty="0"/>
              <a:t>životní postoje, jejich cíle, vnímanou hodnotu višňového sadu, představy o budoucnosti.</a:t>
            </a:r>
          </a:p>
          <a:p>
            <a:r>
              <a:rPr lang="cs-CZ" dirty="0"/>
              <a:t>Pokuste se pro ujasnění vyplnit tabulku v této struktuře: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72873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Charakteristiky hlavních  postav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466964"/>
              </p:ext>
            </p:extLst>
          </p:nvPr>
        </p:nvGraphicFramePr>
        <p:xfrm>
          <a:off x="683568" y="1772816"/>
          <a:ext cx="8064896" cy="424847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14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842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629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4770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160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6239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8622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prožitky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postoje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cíle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hodnota sadu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 vize – co chci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72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Raněvská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2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Lopachin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72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 err="1">
                          <a:effectLst/>
                        </a:rPr>
                        <a:t>Trofimov</a:t>
                      </a:r>
                      <a:endParaRPr lang="cs-CZ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2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Varja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7245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Firs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 </a:t>
                      </a:r>
                      <a:endParaRPr lang="cs-CZ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373188" y="28114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70883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 řešení</a:t>
            </a:r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304800" y="1805464"/>
          <a:ext cx="8686801" cy="40233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870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3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2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2821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439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1214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637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prožitky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postoje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cíle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hodnota višňového sadu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vize – co chci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886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Raněvská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Útěk, láska, dostatek, nezná hodnotu peněz, když má rozdává, když nemá – půjčuje si, nulový vztah k hospodaření.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Praktická v lidských vztazích, nepraktická pro materiální svět.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Nechat plynout.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Bezstarostně žít.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Aby vše zůstalo při starém.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Vzpomínková, emoční, přírodní cítění, ale pasivní.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Chce, aby věci šly samy, o sad se nestará, ale pořád doufá, že to nějak dopadne – určitá osudovost.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101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Lopachin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Chudé poměry.  Na jakékoli hospodaření se dívá ze strany pasiv, není dlouhodobý hospodář, ale hledá příležitosti k rychlým a snadným výdělkům, chce peníze tzv. točit.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Cítí se dobře, když může bohatnout, peníze jsou pro něj satisfakcí za chudobu, ve které vyrostl, synonymem úspěšnosti, moci, proto je i rád půjčuje.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Zvítězit nad osudem, zbohatnout, měnit svět.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Rozbořit vše staré…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Investiční, směnná, překupní – nehodlá ho využívat.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Část hodnoty je užitná, lze-li to tak nazvat – dělá mu dobře, že může vlastnit sad, který byl pro něj symbolem čehosi nedostižného.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Točit peníze…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5509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Trofimov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Intelektuální zázemí, vždy přeurčen ke studiu, vnímá souvislosti, ale neumí nic prosadit.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Bohatství svazuje, bohatství jednoho je svázáno s chudobou jiných.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Rozvíjet ducha, osvobodit se.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Žádná, majetek neobohacuje.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Varja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Nevlastní dcera, žije na panství, ale má spíš vztah k práci než k přepychu.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Praktická, rázná, řeší snadněji pracovní než lidské situace.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Pracovat, žít klidný a spokojený život.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Užitná.</a:t>
                      </a:r>
                      <a:br>
                        <a:rPr lang="cs-CZ" sz="1100">
                          <a:effectLst/>
                        </a:rPr>
                      </a:br>
                      <a:r>
                        <a:rPr lang="cs-CZ" sz="1100">
                          <a:effectLst/>
                        </a:rPr>
                        <a:t>Emoční v rámci seberealizace.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Nemít hlad, žít v souladu s půdou, kterou obhospodařuje.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13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Firs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Sluha zvyklý sloužit, ale při slušném zacházení.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Uvědomuje si obyčejné souvislosti, rád komentuje.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Jsem tu, abych sloužil.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>
                          <a:effectLst/>
                        </a:rPr>
                        <a:t>Užitná, viděná komplexně.</a:t>
                      </a:r>
                      <a:endParaRPr lang="cs-CZ" sz="11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s-CZ" sz="1100" dirty="0">
                          <a:effectLst/>
                        </a:rPr>
                        <a:t>Dosloužit v klidu.</a:t>
                      </a:r>
                      <a:endParaRPr lang="cs-CZ" sz="11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1415" marR="61415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04800" y="1804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539580" tIns="450708" rIns="539580" bIns="44912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ndara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35359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b="1" dirty="0">
                <a:effectLst/>
              </a:rPr>
              <a:t>Otázky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Jaké jsou příčiny toho, že se statek zadlužil?</a:t>
            </a:r>
          </a:p>
          <a:p>
            <a:r>
              <a:rPr lang="cs-CZ" dirty="0"/>
              <a:t>O jakou hodnotu se jednalo v dražbě?</a:t>
            </a:r>
          </a:p>
          <a:p>
            <a:r>
              <a:rPr lang="cs-CZ" dirty="0"/>
              <a:t>Jaké chyby ohledně zvyšování hodnoty udělali Ljubov </a:t>
            </a:r>
            <a:r>
              <a:rPr lang="cs-CZ" dirty="0" err="1"/>
              <a:t>Raněvská</a:t>
            </a:r>
            <a:r>
              <a:rPr lang="cs-CZ" dirty="0"/>
              <a:t>, </a:t>
            </a:r>
            <a:r>
              <a:rPr lang="cs-CZ" dirty="0" err="1"/>
              <a:t>Gajev</a:t>
            </a:r>
            <a:r>
              <a:rPr lang="cs-CZ" dirty="0"/>
              <a:t>, Varja?</a:t>
            </a:r>
          </a:p>
          <a:p>
            <a:r>
              <a:rPr lang="cs-CZ" dirty="0"/>
              <a:t>Jaké změny by měli podle vás udělat, aby nezbankrotovali?</a:t>
            </a:r>
          </a:p>
          <a:p>
            <a:r>
              <a:rPr lang="cs-CZ" dirty="0"/>
              <a:t>Co lze vytknout </a:t>
            </a:r>
            <a:r>
              <a:rPr lang="cs-CZ" dirty="0" err="1"/>
              <a:t>Lopachinovi</a:t>
            </a:r>
            <a:r>
              <a:rPr lang="cs-CZ" dirty="0"/>
              <a:t>? </a:t>
            </a:r>
            <a:br>
              <a:rPr lang="cs-CZ" dirty="0"/>
            </a:br>
            <a:r>
              <a:rPr lang="cs-CZ" dirty="0"/>
              <a:t>Co lze </a:t>
            </a:r>
            <a:r>
              <a:rPr lang="cs-CZ" dirty="0" err="1"/>
              <a:t>Lopachinovi</a:t>
            </a:r>
            <a:r>
              <a:rPr lang="cs-CZ" dirty="0"/>
              <a:t> přičíst k dobru? </a:t>
            </a:r>
          </a:p>
          <a:p>
            <a:r>
              <a:rPr lang="cs-CZ" dirty="0"/>
              <a:t> Jak přesvědčit </a:t>
            </a:r>
            <a:r>
              <a:rPr lang="cs-CZ" dirty="0" err="1"/>
              <a:t>Lopachina</a:t>
            </a:r>
            <a:r>
              <a:rPr lang="cs-CZ" dirty="0"/>
              <a:t>, aby se choval více ekologicky?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636288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otázka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Představte si, že na statku by se objevil dobrodinec </a:t>
            </a:r>
            <a:r>
              <a:rPr lang="cs-CZ" dirty="0" err="1"/>
              <a:t>Višňovský</a:t>
            </a:r>
            <a:r>
              <a:rPr lang="cs-CZ" dirty="0"/>
              <a:t>. Chce zachránit Višňový sad a zároveň v něm neutopit peníze. </a:t>
            </a:r>
          </a:p>
          <a:p>
            <a:r>
              <a:rPr lang="cs-CZ" dirty="0"/>
              <a:t>Jak by asi měly vypadat jeho zásahy?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837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Řešení – co by měl udělat </a:t>
            </a:r>
            <a:r>
              <a:rPr lang="cs-CZ" dirty="0" err="1"/>
              <a:t>višňovský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 err="1"/>
              <a:t>Višňovský</a:t>
            </a:r>
            <a:r>
              <a:rPr lang="cs-CZ" dirty="0"/>
              <a:t> by musel </a:t>
            </a:r>
          </a:p>
          <a:p>
            <a:r>
              <a:rPr lang="cs-CZ" dirty="0"/>
              <a:t>1) dražbu včas odvrátit splacením úroků a dluhů nebo </a:t>
            </a:r>
          </a:p>
          <a:p>
            <a:r>
              <a:rPr lang="cs-CZ" dirty="0"/>
              <a:t>2) v dražbě přeplatit </a:t>
            </a:r>
            <a:r>
              <a:rPr lang="cs-CZ" dirty="0" err="1"/>
              <a:t>Lopachina</a:t>
            </a:r>
            <a:r>
              <a:rPr lang="cs-CZ" dirty="0"/>
              <a:t> i s dluhy,</a:t>
            </a:r>
          </a:p>
          <a:p>
            <a:r>
              <a:rPr lang="cs-CZ" dirty="0"/>
              <a:t>3) zefektivnit hospodaření - z panství vyházet </a:t>
            </a:r>
            <a:r>
              <a:rPr lang="cs-CZ" dirty="0" err="1"/>
              <a:t>vyžírky</a:t>
            </a:r>
            <a:r>
              <a:rPr lang="cs-CZ" dirty="0"/>
              <a:t>,</a:t>
            </a:r>
          </a:p>
          <a:p>
            <a:r>
              <a:rPr lang="cs-CZ" dirty="0"/>
              <a:t>4) zjistit, jak provozovat Višňový sad, aby se uživil a byl schopen vrátit investici – a to nejen chvíli, ale dlouhodobě…</a:t>
            </a:r>
          </a:p>
          <a:p>
            <a:r>
              <a:rPr lang="cs-CZ" dirty="0"/>
              <a:t> 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435562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s višňovým sadem?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0180"/>
            <a:ext cx="7992888" cy="4520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53295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by to bylo v </a:t>
            </a:r>
            <a:r>
              <a:rPr lang="cs-CZ"/>
              <a:t>čechách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Více v pracovních listech a v textu brožurky projektu Alma mater.</a:t>
            </a:r>
          </a:p>
          <a:p>
            <a:r>
              <a:rPr lang="cs-CZ" dirty="0">
                <a:hlinkClick r:id="rId2"/>
              </a:rPr>
              <a:t>http://almamater.pedf.cuni.cz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9907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pozornost‘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4509120"/>
            <a:ext cx="8686800" cy="157100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cs-CZ" altLang="cs-CZ" dirty="0"/>
              <a:t>Upozornění</a:t>
            </a:r>
          </a:p>
          <a:p>
            <a:pPr marL="0" indent="0">
              <a:buNone/>
            </a:pPr>
            <a:r>
              <a:rPr lang="cs-CZ" altLang="cs-CZ" dirty="0"/>
              <a:t>Tato prezentace sama o sobě (bez výkladu vyučující) nestačí pro získání potřebných znalostí.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276983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CAD8CF1-C779-4A7D-B333-54719074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Aktivita k udržitelnému rozvoji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674AAE7-3DD0-4D9E-A60E-32F880B23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Vychází z rozboru dramatu </a:t>
            </a:r>
            <a:r>
              <a:rPr lang="cs-CZ" i="1" dirty="0"/>
              <a:t>Višňový sad </a:t>
            </a:r>
            <a:r>
              <a:rPr lang="cs-CZ" dirty="0"/>
              <a:t>od Antona Pavloviče Čechova.</a:t>
            </a:r>
          </a:p>
          <a:p>
            <a:r>
              <a:rPr lang="cs-CZ" dirty="0"/>
              <a:t>Časová náročnost: 6 hodin, </a:t>
            </a:r>
          </a:p>
          <a:p>
            <a:r>
              <a:rPr lang="cs-CZ" dirty="0"/>
              <a:t>Doporučený věk: 14 – 17 let</a:t>
            </a:r>
          </a:p>
          <a:p>
            <a:r>
              <a:rPr lang="cs-CZ" dirty="0"/>
              <a:t>Počet žáků: podle organizačních schopností pedagoga 20-30, maximálně jedna třída rozdělená ale do pracovních skupin.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707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„Višňový sad“ Anton Pavlovič </a:t>
            </a:r>
            <a:r>
              <a:rPr lang="cs-CZ" dirty="0" err="1"/>
              <a:t>čechov</a:t>
            </a:r>
            <a:endParaRPr lang="cs-CZ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120" y="1553671"/>
            <a:ext cx="4518939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délník 3"/>
          <p:cNvSpPr/>
          <p:nvPr/>
        </p:nvSpPr>
        <p:spPr>
          <a:xfrm>
            <a:off x="4932040" y="1412776"/>
            <a:ext cx="37444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S dílem Višňový sad je možné se seznámit např. na https://www.youtube.com/watch?v=-GXyVB0MnAQ</a:t>
            </a:r>
          </a:p>
        </p:txBody>
      </p:sp>
    </p:spTree>
    <p:extLst>
      <p:ext uri="{BB962C8B-B14F-4D97-AF65-F5344CB8AC3E}">
        <p14:creationId xmlns:p14="http://schemas.microsoft.com/office/powerpoint/2010/main" val="3053220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Višňový sad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5100" dirty="0"/>
              <a:t>A. P. Čechov byl jedním ze zakladatelů moderního dramatu, jeho hry jsou často situovány na ruský venkov. Čechovovské drama má čtyři dějství. </a:t>
            </a:r>
          </a:p>
          <a:p>
            <a:r>
              <a:rPr lang="cs-CZ" sz="5100" dirty="0"/>
              <a:t>Višňový sad je poslední Čechovovo drama; při psaní je těžce nemocen a nedlouho potom zemřel.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505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Stručný výtah z díla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9800" dirty="0"/>
              <a:t>Ljubov </a:t>
            </a:r>
            <a:r>
              <a:rPr lang="cs-CZ" sz="9800" dirty="0" err="1"/>
              <a:t>Raněvská</a:t>
            </a:r>
            <a:r>
              <a:rPr lang="cs-CZ" sz="9800" dirty="0"/>
              <a:t> se s dcerou Aňou vrací z dlouhodobého pobytu v Paříži, kam odjela po tragické smrti syna Gríši. Návrat na své rodné sídlo prožívá s typickou ruskou sentimentalitou. </a:t>
            </a:r>
          </a:p>
          <a:p>
            <a:r>
              <a:rPr lang="cs-CZ" sz="9800" dirty="0"/>
              <a:t>Na nákladný život v cizině už nemá finance. </a:t>
            </a:r>
          </a:p>
          <a:p>
            <a:r>
              <a:rPr lang="cs-CZ" sz="9800" dirty="0"/>
              <a:t>Její rodný statek je před krachem, přestože se o něj Varja, nevlastní dcera </a:t>
            </a:r>
            <a:r>
              <a:rPr lang="cs-CZ" sz="9800" dirty="0" err="1"/>
              <a:t>Raněvské</a:t>
            </a:r>
            <a:r>
              <a:rPr lang="cs-CZ" sz="9800" dirty="0"/>
              <a:t>, usilovně stará (souvislost se zrušením nevolnictví).</a:t>
            </a:r>
          </a:p>
          <a:p>
            <a:r>
              <a:rPr lang="cs-CZ" sz="9800" dirty="0"/>
              <a:t>Statek má být prodán v dražbě i s višňovým sadem, jehož krása vzbuzuje obdiv širokého okolí. </a:t>
            </a:r>
          </a:p>
          <a:p>
            <a:r>
              <a:rPr lang="cs-CZ" sz="9800" dirty="0" err="1"/>
              <a:t>Varjin</a:t>
            </a:r>
            <a:r>
              <a:rPr lang="cs-CZ" sz="9800" dirty="0"/>
              <a:t> nápadník, kupec </a:t>
            </a:r>
            <a:r>
              <a:rPr lang="cs-CZ" sz="9800" dirty="0" err="1"/>
              <a:t>Lopachin</a:t>
            </a:r>
            <a:r>
              <a:rPr lang="cs-CZ" sz="9800" dirty="0"/>
              <a:t>, radí vykácet sad a rozprodat pozemky na stavbu letních bytů. Jeho návrh se pro </a:t>
            </a:r>
            <a:r>
              <a:rPr lang="cs-CZ" sz="9800" dirty="0" err="1"/>
              <a:t>Raněvskou</a:t>
            </a:r>
            <a:r>
              <a:rPr lang="cs-CZ" sz="9800" dirty="0"/>
              <a:t> a jejího bratra </a:t>
            </a:r>
            <a:r>
              <a:rPr lang="cs-CZ" sz="9800" dirty="0" err="1"/>
              <a:t>Gajeva</a:t>
            </a:r>
            <a:r>
              <a:rPr lang="cs-CZ" sz="9800" dirty="0"/>
              <a:t> zdá naprosto nepřijatelný, protože by přišli o místo, kde vyrůstali. </a:t>
            </a:r>
          </a:p>
          <a:p>
            <a:r>
              <a:rPr lang="cs-CZ" sz="9800" dirty="0"/>
              <a:t>Všichni se snaží žít jako dříve, dluhy však rostou, a prostředky na jejich zaplacení se nedaří získat.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61663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Projekt „višňový sad“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cs-CZ" dirty="0"/>
              <a:t>Hlavním cílem aktivity je seznámit studenty na příkladu s metodikou oceňování podniku, která vychází z tzv. </a:t>
            </a:r>
            <a:r>
              <a:rPr lang="cs-CZ" dirty="0" err="1"/>
              <a:t>going</a:t>
            </a:r>
            <a:r>
              <a:rPr lang="cs-CZ" dirty="0"/>
              <a:t> </a:t>
            </a:r>
            <a:r>
              <a:rPr lang="cs-CZ" dirty="0" err="1"/>
              <a:t>concern</a:t>
            </a:r>
            <a:r>
              <a:rPr lang="cs-CZ" dirty="0"/>
              <a:t> principu. Cílem je i ukázat, že hodnota firmy orientovaná na dlouhodobý efekt je obvykle vyšší než hodnota likvidační stanovená majetkově.</a:t>
            </a:r>
          </a:p>
          <a:p>
            <a:r>
              <a:rPr lang="cs-CZ" dirty="0"/>
              <a:t>Druhotné cíle jsou ukotveny v uvědomění si vazeb ekologie a ekonomie, krátkodobých a dlouhodobých perspektiv.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5955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Rozvoj klíčových kompetencí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Znalosti ekonomických kategorií – rozdíl mezi hodnotou a cenou.</a:t>
            </a:r>
          </a:p>
          <a:p>
            <a:r>
              <a:rPr lang="cs-CZ" dirty="0"/>
              <a:t>Znalost základních stránek hodnoty.</a:t>
            </a:r>
          </a:p>
          <a:p>
            <a:r>
              <a:rPr lang="cs-CZ" dirty="0"/>
              <a:t>Znalosti přístupů ke stanovení hodnoty.</a:t>
            </a:r>
          </a:p>
          <a:p>
            <a:r>
              <a:rPr lang="cs-CZ" dirty="0"/>
              <a:t>Prožití tvorby hodnoty.</a:t>
            </a:r>
          </a:p>
          <a:p>
            <a:r>
              <a:rPr lang="cs-CZ" dirty="0"/>
              <a:t>Dlouhodobé využívání majetku zvyšuje užitek a tím i hodnotu.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813438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Všichni v této zemi rozumí ekonomice, </a:t>
            </a:r>
          </a:p>
          <a:p>
            <a:r>
              <a:rPr lang="cs-CZ" i="1" dirty="0"/>
              <a:t>(ale nezapojují se ani na domácím poli),</a:t>
            </a:r>
            <a:endParaRPr lang="cs-CZ" dirty="0"/>
          </a:p>
          <a:p>
            <a:r>
              <a:rPr lang="cs-CZ" dirty="0"/>
              <a:t>všichni v této zemi umějí podnikat, </a:t>
            </a:r>
          </a:p>
          <a:p>
            <a:r>
              <a:rPr lang="cs-CZ" i="1" dirty="0"/>
              <a:t>(ale čekají, kdo začne, aby je zaměstnal a řekl jim, co mají dělat),</a:t>
            </a:r>
            <a:endParaRPr lang="cs-CZ" dirty="0"/>
          </a:p>
          <a:p>
            <a:r>
              <a:rPr lang="cs-CZ" dirty="0"/>
              <a:t>všichni by věděli, jak lépe řídit velké firmy,</a:t>
            </a:r>
          </a:p>
          <a:p>
            <a:r>
              <a:rPr lang="cs-CZ" i="1" dirty="0"/>
              <a:t>(ale mají problém řídit svou peněženku).</a:t>
            </a:r>
            <a:endParaRPr lang="cs-CZ" dirty="0"/>
          </a:p>
          <a:p>
            <a:r>
              <a:rPr lang="cs-CZ" i="1" dirty="0"/>
              <a:t> </a:t>
            </a:r>
            <a:endParaRPr lang="cs-CZ" dirty="0"/>
          </a:p>
          <a:p>
            <a:r>
              <a:rPr lang="cs-CZ" dirty="0"/>
              <a:t>Umíme všechno… ale jen teoreticky, velmi rádi hodnotíme, diskutujeme, kritizujeme… ale rozumíme tomu skutečně alespoň teoreticky? </a:t>
            </a:r>
          </a:p>
          <a:p>
            <a:r>
              <a:rPr lang="cs-CZ" dirty="0"/>
              <a:t>Víme, co čteme v novinách?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73293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Jak to může dopadnout?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dirty="0"/>
          </a:p>
          <a:p>
            <a:endParaRPr lang="cs-CZ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96" y="1708150"/>
            <a:ext cx="8393435" cy="43851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758466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Cest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88</TotalTime>
  <Words>828</Words>
  <Application>Microsoft Office PowerPoint</Application>
  <PresentationFormat>Předvádění na obrazovce (4:3)</PresentationFormat>
  <Paragraphs>175</Paragraphs>
  <Slides>19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9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19</vt:i4>
      </vt:variant>
    </vt:vector>
  </HeadingPairs>
  <TitlesOfParts>
    <vt:vector size="29" baseType="lpstr">
      <vt:lpstr>Dotum</vt:lpstr>
      <vt:lpstr>宋体</vt:lpstr>
      <vt:lpstr>Arial</vt:lpstr>
      <vt:lpstr>Candara</vt:lpstr>
      <vt:lpstr>Franklin Gothic Book</vt:lpstr>
      <vt:lpstr>Franklin Gothic Medium</vt:lpstr>
      <vt:lpstr>Tahoma</vt:lpstr>
      <vt:lpstr>Times New Roman</vt:lpstr>
      <vt:lpstr>Wingdings 2</vt:lpstr>
      <vt:lpstr>Cesta</vt:lpstr>
      <vt:lpstr>Prezentace aplikace PowerPoint</vt:lpstr>
      <vt:lpstr>Aktivita k udržitelnému rozvoji</vt:lpstr>
      <vt:lpstr>„Višňový sad“ Anton Pavlovič čechov</vt:lpstr>
      <vt:lpstr>Višňový sad</vt:lpstr>
      <vt:lpstr>Stručný výtah z díla</vt:lpstr>
      <vt:lpstr>Projekt „višňový sad“</vt:lpstr>
      <vt:lpstr>Rozvoj klíčových kompetencí</vt:lpstr>
      <vt:lpstr>motivace</vt:lpstr>
      <vt:lpstr>Jak to může dopadnout?</vt:lpstr>
      <vt:lpstr>Úkol 1 – Jakou hodnotu má višňový sad?</vt:lpstr>
      <vt:lpstr>Způsoby hodnocení  </vt:lpstr>
      <vt:lpstr>Charakteristiky hlavních  postav</vt:lpstr>
      <vt:lpstr>Příklad řešení</vt:lpstr>
      <vt:lpstr>Otázky</vt:lpstr>
      <vt:lpstr>Další otázka</vt:lpstr>
      <vt:lpstr>Řešení – co by měl udělat višňovský</vt:lpstr>
      <vt:lpstr>Co s višňovým sadem?</vt:lpstr>
      <vt:lpstr>Jak by to bylo v čechách?</vt:lpstr>
      <vt:lpstr>Děkuji za pozornost‘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User</dc:creator>
  <cp:lastModifiedBy>adimin</cp:lastModifiedBy>
  <cp:revision>55</cp:revision>
  <dcterms:created xsi:type="dcterms:W3CDTF">2010-11-11T06:24:20Z</dcterms:created>
  <dcterms:modified xsi:type="dcterms:W3CDTF">2018-08-20T16:01:08Z</dcterms:modified>
</cp:coreProperties>
</file>