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7" r:id="rId3"/>
    <p:sldId id="257" r:id="rId4"/>
    <p:sldId id="258" r:id="rId5"/>
    <p:sldId id="272" r:id="rId6"/>
    <p:sldId id="265" r:id="rId7"/>
    <p:sldId id="266" r:id="rId8"/>
    <p:sldId id="271" r:id="rId9"/>
    <p:sldId id="259" r:id="rId10"/>
    <p:sldId id="260" r:id="rId11"/>
    <p:sldId id="261" r:id="rId12"/>
    <p:sldId id="262" r:id="rId13"/>
    <p:sldId id="263" r:id="rId14"/>
    <p:sldId id="264" r:id="rId15"/>
    <p:sldId id="268" r:id="rId16"/>
    <p:sldId id="269" r:id="rId17"/>
    <p:sldId id="275" r:id="rId18"/>
    <p:sldId id="270" r:id="rId19"/>
    <p:sldId id="273" r:id="rId20"/>
    <p:sldId id="274" r:id="rId21"/>
    <p:sldId id="276" r:id="rId22"/>
    <p:sldId id="298" r:id="rId23"/>
    <p:sldId id="277" r:id="rId24"/>
    <p:sldId id="299" r:id="rId25"/>
    <p:sldId id="278" r:id="rId26"/>
    <p:sldId id="279" r:id="rId27"/>
    <p:sldId id="280" r:id="rId28"/>
    <p:sldId id="281" r:id="rId29"/>
    <p:sldId id="283" r:id="rId30"/>
    <p:sldId id="284" r:id="rId31"/>
    <p:sldId id="285" r:id="rId32"/>
    <p:sldId id="286" r:id="rId33"/>
    <p:sldId id="287" r:id="rId34"/>
    <p:sldId id="288" r:id="rId35"/>
    <p:sldId id="294" r:id="rId36"/>
    <p:sldId id="289" r:id="rId37"/>
    <p:sldId id="290" r:id="rId38"/>
    <p:sldId id="291" r:id="rId39"/>
    <p:sldId id="295" r:id="rId40"/>
    <p:sldId id="296" r:id="rId41"/>
    <p:sldId id="292" r:id="rId42"/>
    <p:sldId id="293" r:id="rId43"/>
    <p:sldId id="297" r:id="rId44"/>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4" autoAdjust="0"/>
    <p:restoredTop sz="94660"/>
  </p:normalViewPr>
  <p:slideViewPr>
    <p:cSldViewPr snapToGrid="0">
      <p:cViewPr varScale="1">
        <p:scale>
          <a:sx n="85" d="100"/>
          <a:sy n="85" d="100"/>
        </p:scale>
        <p:origin x="4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Content Placeholder 3"/>
          <p:cNvSpPr>
            <a:spLocks noGrp="1"/>
          </p:cNvSpPr>
          <p:nvPr>
            <p:ph sz="quarter" idx="13"/>
          </p:nvPr>
        </p:nvSpPr>
        <p:spPr>
          <a:xfrm>
            <a:off x="913774" y="3051012"/>
            <a:ext cx="5106027"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3" name="Content Placeholder 5"/>
          <p:cNvSpPr>
            <a:spLocks noGrp="1"/>
          </p:cNvSpPr>
          <p:nvPr>
            <p:ph sz="quarter" idx="14"/>
          </p:nvPr>
        </p:nvSpPr>
        <p:spPr>
          <a:xfrm>
            <a:off x="6172200" y="3051012"/>
            <a:ext cx="5105401"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10/1/2020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Yufp8CYsjq0"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oj-80sXDPyQ"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emf"/></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https://moeobrazovanie.ru/professions_vrach_kibernetik.html" TargetMode="External"/><Relationship Id="rId13" Type="http://schemas.openxmlformats.org/officeDocument/2006/relationships/hyperlink" Target="https://moeobrazovanie.ru/professions_dizayner_interera.html" TargetMode="External"/><Relationship Id="rId3" Type="http://schemas.openxmlformats.org/officeDocument/2006/relationships/hyperlink" Target="https://moeobrazovanie.ru/professions_spasatel.html" TargetMode="External"/><Relationship Id="rId7" Type="http://schemas.openxmlformats.org/officeDocument/2006/relationships/hyperlink" Target="https://moeobrazovanie.ru/professions_sudebnyiy_ekspert.html" TargetMode="External"/><Relationship Id="rId12" Type="http://schemas.openxmlformats.org/officeDocument/2006/relationships/hyperlink" Target="https://moeobrazovanie.ru/professions_dizayner_landshafta.html" TargetMode="External"/><Relationship Id="rId2" Type="http://schemas.openxmlformats.org/officeDocument/2006/relationships/hyperlink" Target="https://moeobrazovanie.ru/professions_prodyuser.html" TargetMode="External"/><Relationship Id="rId16" Type="http://schemas.openxmlformats.org/officeDocument/2006/relationships/hyperlink" Target="https://moeobrazovanie.ru/professions_chastnyiy_detektiv.html" TargetMode="External"/><Relationship Id="rId1" Type="http://schemas.openxmlformats.org/officeDocument/2006/relationships/slideLayout" Target="../slideLayouts/slideLayout7.xml"/><Relationship Id="rId6" Type="http://schemas.openxmlformats.org/officeDocument/2006/relationships/hyperlink" Target="https://moeobrazovanie.ru/professions_pilot.html" TargetMode="External"/><Relationship Id="rId11" Type="http://schemas.openxmlformats.org/officeDocument/2006/relationships/hyperlink" Target="https://moeobrazovanie.ru/professions_sledovatel.html" TargetMode="External"/><Relationship Id="rId5" Type="http://schemas.openxmlformats.org/officeDocument/2006/relationships/hyperlink" Target="https://moeobrazovanie.ru/professions_rezchik_po_kamnyu.html" TargetMode="External"/><Relationship Id="rId15" Type="http://schemas.openxmlformats.org/officeDocument/2006/relationships/hyperlink" Target="https://moeobrazovanie.ru/professions_arhitektor_proektirovschik.html" TargetMode="External"/><Relationship Id="rId10" Type="http://schemas.openxmlformats.org/officeDocument/2006/relationships/hyperlink" Target="https://moeobrazovanie.ru/professions_graficheskii_dizainer.html" TargetMode="External"/><Relationship Id="rId4" Type="http://schemas.openxmlformats.org/officeDocument/2006/relationships/hyperlink" Target="https://moeobrazovanie.ru/professions_hirurg.html" TargetMode="External"/><Relationship Id="rId9" Type="http://schemas.openxmlformats.org/officeDocument/2006/relationships/hyperlink" Target="https://moeobrazovanie.ru/professions_dizayner.html" TargetMode="External"/><Relationship Id="rId14" Type="http://schemas.openxmlformats.org/officeDocument/2006/relationships/hyperlink" Target="https://moeobrazovanie.ru/professions_anesteziolog.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68B502-E65C-47E3-9EE9-DCBC55793B23}"/>
              </a:ext>
            </a:extLst>
          </p:cNvPr>
          <p:cNvSpPr>
            <a:spLocks noGrp="1"/>
          </p:cNvSpPr>
          <p:nvPr>
            <p:ph type="ctrTitle"/>
          </p:nvPr>
        </p:nvSpPr>
        <p:spPr/>
        <p:txBody>
          <a:bodyPr/>
          <a:lstStyle/>
          <a:p>
            <a:r>
              <a:rPr lang="ru-RU" dirty="0">
                <a:solidFill>
                  <a:srgbClr val="C00000"/>
                </a:solidFill>
              </a:rPr>
              <a:t>Разговорная практика</a:t>
            </a:r>
            <a:endParaRPr lang="cs-CZ" dirty="0">
              <a:solidFill>
                <a:srgbClr val="C00000"/>
              </a:solidFill>
            </a:endParaRPr>
          </a:p>
        </p:txBody>
      </p:sp>
      <p:sp>
        <p:nvSpPr>
          <p:cNvPr id="3" name="Podnadpis 2">
            <a:extLst>
              <a:ext uri="{FF2B5EF4-FFF2-40B4-BE49-F238E27FC236}">
                <a16:creationId xmlns:a16="http://schemas.microsoft.com/office/drawing/2014/main" id="{D3E022E1-809B-483F-88F8-79CA55ABE616}"/>
              </a:ext>
            </a:extLst>
          </p:cNvPr>
          <p:cNvSpPr>
            <a:spLocks noGrp="1"/>
          </p:cNvSpPr>
          <p:nvPr>
            <p:ph type="subTitle" idx="1"/>
          </p:nvPr>
        </p:nvSpPr>
        <p:spPr/>
        <p:txBody>
          <a:bodyPr/>
          <a:lstStyle/>
          <a:p>
            <a:r>
              <a:rPr lang="cs-CZ" dirty="0">
                <a:solidFill>
                  <a:srgbClr val="FF0000"/>
                </a:solidFill>
              </a:rPr>
              <a:t>Jazyková cvičení</a:t>
            </a:r>
            <a:r>
              <a:rPr lang="ru-RU" dirty="0">
                <a:solidFill>
                  <a:srgbClr val="FF0000"/>
                </a:solidFill>
              </a:rPr>
              <a:t> </a:t>
            </a:r>
            <a:r>
              <a:rPr lang="cs-CZ" dirty="0">
                <a:solidFill>
                  <a:srgbClr val="FF0000"/>
                </a:solidFill>
              </a:rPr>
              <a:t>III</a:t>
            </a:r>
            <a:endParaRPr lang="cs-CZ" dirty="0"/>
          </a:p>
        </p:txBody>
      </p:sp>
    </p:spTree>
    <p:extLst>
      <p:ext uri="{BB962C8B-B14F-4D97-AF65-F5344CB8AC3E}">
        <p14:creationId xmlns:p14="http://schemas.microsoft.com/office/powerpoint/2010/main" val="1122155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F8188D6-DEE0-4196-9C52-67003304EF74}"/>
              </a:ext>
            </a:extLst>
          </p:cNvPr>
          <p:cNvPicPr>
            <a:picLocks noChangeAspect="1"/>
          </p:cNvPicPr>
          <p:nvPr/>
        </p:nvPicPr>
        <p:blipFill>
          <a:blip r:embed="rId2"/>
          <a:stretch>
            <a:fillRect/>
          </a:stretch>
        </p:blipFill>
        <p:spPr>
          <a:xfrm>
            <a:off x="1908700" y="0"/>
            <a:ext cx="8282866" cy="6858000"/>
          </a:xfrm>
          <a:prstGeom prst="rect">
            <a:avLst/>
          </a:prstGeom>
        </p:spPr>
      </p:pic>
    </p:spTree>
    <p:extLst>
      <p:ext uri="{BB962C8B-B14F-4D97-AF65-F5344CB8AC3E}">
        <p14:creationId xmlns:p14="http://schemas.microsoft.com/office/powerpoint/2010/main" val="1140758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9E58689-B3B1-4B8C-9D28-8D8AAABE8327}"/>
              </a:ext>
            </a:extLst>
          </p:cNvPr>
          <p:cNvPicPr>
            <a:picLocks noChangeAspect="1"/>
          </p:cNvPicPr>
          <p:nvPr/>
        </p:nvPicPr>
        <p:blipFill>
          <a:blip r:embed="rId2"/>
          <a:stretch>
            <a:fillRect/>
          </a:stretch>
        </p:blipFill>
        <p:spPr>
          <a:xfrm>
            <a:off x="1615736" y="0"/>
            <a:ext cx="8362765" cy="6858000"/>
          </a:xfrm>
          <a:prstGeom prst="rect">
            <a:avLst/>
          </a:prstGeom>
        </p:spPr>
      </p:pic>
    </p:spTree>
    <p:extLst>
      <p:ext uri="{BB962C8B-B14F-4D97-AF65-F5344CB8AC3E}">
        <p14:creationId xmlns:p14="http://schemas.microsoft.com/office/powerpoint/2010/main" val="3212569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EB6521A-BD80-471C-B285-E4593EB5BFB9}"/>
              </a:ext>
            </a:extLst>
          </p:cNvPr>
          <p:cNvPicPr>
            <a:picLocks noChangeAspect="1"/>
          </p:cNvPicPr>
          <p:nvPr/>
        </p:nvPicPr>
        <p:blipFill>
          <a:blip r:embed="rId2"/>
          <a:stretch>
            <a:fillRect/>
          </a:stretch>
        </p:blipFill>
        <p:spPr>
          <a:xfrm>
            <a:off x="1953088" y="0"/>
            <a:ext cx="8105312" cy="6858000"/>
          </a:xfrm>
          <a:prstGeom prst="rect">
            <a:avLst/>
          </a:prstGeom>
        </p:spPr>
      </p:pic>
    </p:spTree>
    <p:extLst>
      <p:ext uri="{BB962C8B-B14F-4D97-AF65-F5344CB8AC3E}">
        <p14:creationId xmlns:p14="http://schemas.microsoft.com/office/powerpoint/2010/main" val="3480904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EEA31C5-C353-47D8-AB49-24CA30D0B2C8}"/>
              </a:ext>
            </a:extLst>
          </p:cNvPr>
          <p:cNvPicPr>
            <a:picLocks noChangeAspect="1"/>
          </p:cNvPicPr>
          <p:nvPr/>
        </p:nvPicPr>
        <p:blipFill>
          <a:blip r:embed="rId2"/>
          <a:stretch>
            <a:fillRect/>
          </a:stretch>
        </p:blipFill>
        <p:spPr>
          <a:xfrm>
            <a:off x="4466339" y="0"/>
            <a:ext cx="7795568" cy="3322320"/>
          </a:xfrm>
          <a:prstGeom prst="rect">
            <a:avLst/>
          </a:prstGeom>
        </p:spPr>
      </p:pic>
      <p:pic>
        <p:nvPicPr>
          <p:cNvPr id="5" name="Obrázek 4">
            <a:extLst>
              <a:ext uri="{FF2B5EF4-FFF2-40B4-BE49-F238E27FC236}">
                <a16:creationId xmlns:a16="http://schemas.microsoft.com/office/drawing/2014/main" id="{14AC8EFA-5FCB-462B-A24C-7C856BAA420C}"/>
              </a:ext>
            </a:extLst>
          </p:cNvPr>
          <p:cNvPicPr>
            <a:picLocks noChangeAspect="1"/>
          </p:cNvPicPr>
          <p:nvPr/>
        </p:nvPicPr>
        <p:blipFill>
          <a:blip r:embed="rId3"/>
          <a:stretch>
            <a:fillRect/>
          </a:stretch>
        </p:blipFill>
        <p:spPr>
          <a:xfrm>
            <a:off x="4466339" y="3240393"/>
            <a:ext cx="7795568" cy="3617607"/>
          </a:xfrm>
          <a:prstGeom prst="rect">
            <a:avLst/>
          </a:prstGeom>
        </p:spPr>
      </p:pic>
      <p:sp>
        <p:nvSpPr>
          <p:cNvPr id="6" name="TextovéPole 5">
            <a:extLst>
              <a:ext uri="{FF2B5EF4-FFF2-40B4-BE49-F238E27FC236}">
                <a16:creationId xmlns:a16="http://schemas.microsoft.com/office/drawing/2014/main" id="{1CA7AAEC-3792-471E-B1FC-58B59B6F3282}"/>
              </a:ext>
            </a:extLst>
          </p:cNvPr>
          <p:cNvSpPr txBox="1"/>
          <p:nvPr/>
        </p:nvSpPr>
        <p:spPr>
          <a:xfrm>
            <a:off x="640079" y="1450611"/>
            <a:ext cx="3048001" cy="2308324"/>
          </a:xfrm>
          <a:prstGeom prst="rect">
            <a:avLst/>
          </a:prstGeom>
          <a:noFill/>
        </p:spPr>
        <p:txBody>
          <a:bodyPr wrap="square" rtlCol="0">
            <a:spAutoFit/>
          </a:bodyPr>
          <a:lstStyle/>
          <a:p>
            <a:r>
              <a:rPr lang="ru-RU" sz="2400" dirty="0">
                <a:latin typeface="Arial" panose="020B0604020202020204" pitchFamily="34" charset="0"/>
                <a:cs typeface="Arial" panose="020B0604020202020204" pitchFamily="34" charset="0"/>
              </a:rPr>
              <a:t>Прочитайте диалоги,</a:t>
            </a:r>
          </a:p>
          <a:p>
            <a:r>
              <a:rPr lang="ru-RU" sz="2400" dirty="0">
                <a:latin typeface="Arial" panose="020B0604020202020204" pitchFamily="34" charset="0"/>
                <a:cs typeface="Arial" panose="020B0604020202020204" pitchFamily="34" charset="0"/>
              </a:rPr>
              <a:t>следите за интонацией.</a:t>
            </a:r>
          </a:p>
          <a:p>
            <a:r>
              <a:rPr lang="ru-RU" sz="2400" dirty="0">
                <a:latin typeface="Arial" panose="020B0604020202020204" pitchFamily="34" charset="0"/>
                <a:cs typeface="Arial" panose="020B0604020202020204" pitchFamily="34" charset="0"/>
              </a:rPr>
              <a:t>Составьте диалоги</a:t>
            </a:r>
          </a:p>
          <a:p>
            <a:r>
              <a:rPr lang="ru-RU" sz="2400" dirty="0">
                <a:latin typeface="Arial" panose="020B0604020202020204" pitchFamily="34" charset="0"/>
                <a:cs typeface="Arial" panose="020B0604020202020204" pitchFamily="34" charset="0"/>
              </a:rPr>
              <a:t>подобного типа.</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8022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3CBD3AB-1C65-48A2-9E22-EDF890CAC259}"/>
              </a:ext>
            </a:extLst>
          </p:cNvPr>
          <p:cNvPicPr>
            <a:picLocks noChangeAspect="1"/>
          </p:cNvPicPr>
          <p:nvPr/>
        </p:nvPicPr>
        <p:blipFill>
          <a:blip r:embed="rId2"/>
          <a:stretch>
            <a:fillRect/>
          </a:stretch>
        </p:blipFill>
        <p:spPr>
          <a:xfrm>
            <a:off x="1534161" y="0"/>
            <a:ext cx="8940800" cy="6858000"/>
          </a:xfrm>
          <a:prstGeom prst="rect">
            <a:avLst/>
          </a:prstGeom>
        </p:spPr>
      </p:pic>
    </p:spTree>
    <p:extLst>
      <p:ext uri="{BB962C8B-B14F-4D97-AF65-F5344CB8AC3E}">
        <p14:creationId xmlns:p14="http://schemas.microsoft.com/office/powerpoint/2010/main" val="3338885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699E2AC2-0125-46C4-BB2D-FBDAD7C46FE4}"/>
              </a:ext>
            </a:extLst>
          </p:cNvPr>
          <p:cNvSpPr/>
          <p:nvPr/>
        </p:nvSpPr>
        <p:spPr>
          <a:xfrm>
            <a:off x="396240" y="146050"/>
            <a:ext cx="11572240" cy="6565900"/>
          </a:xfrm>
          <a:prstGeom prst="rect">
            <a:avLst/>
          </a:prstGeom>
        </p:spPr>
        <p:txBody>
          <a:bodyPr wrap="square">
            <a:spAutoFit/>
          </a:bodyPr>
          <a:lstStyle/>
          <a:p>
            <a:pPr marR="203200" algn="ctr">
              <a:lnSpc>
                <a:spcPct val="115000"/>
              </a:lnSpc>
              <a:spcAft>
                <a:spcPts val="1000"/>
              </a:spcAft>
            </a:pPr>
            <a:r>
              <a:rPr lang="ru-RU"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ЧТО ОЦЕНИВАЕТ ОЦЕНКА</a:t>
            </a:r>
            <a:endParaRPr lang="cs-CZ" sz="2000" dirty="0">
              <a:latin typeface="Arial" panose="020B0604020202020204" pitchFamily="34" charset="0"/>
              <a:ea typeface="Calibri" panose="020F0502020204030204" pitchFamily="34" charset="0"/>
              <a:cs typeface="Arial" panose="020B0604020202020204" pitchFamily="34" charset="0"/>
            </a:endParaRPr>
          </a:p>
          <a:p>
            <a:pPr marR="203200" algn="just">
              <a:lnSpc>
                <a:spcPct val="115000"/>
              </a:lnSpc>
              <a:spcAft>
                <a:spcPts val="1000"/>
              </a:spcAft>
            </a:pPr>
            <a:b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Главное условие успешной учебы - сформировать не потребность выучить от сих до сих, а развитие так называемого "пытливого ума". Собственно говоря, все дети имеют изначально такой ум, а вот задача школы и родителей - эту пытливость поддерживать, а не подавлять. Увы, нередко педагоги и родители делают все наоборот - во многом в силу того, что в процессе учебы принято ставить оценки. И далеко не всегда оценивание знаний и умений ребенка происходит адекватно.</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Понятно, что еще далеко до тех времен, когда в школе отменят оценки вообще - как минимум нужно, чтобы вначале придумали какой-то иной способ отчета учителей перед администрацией и показатель деятельности школы в целом. Пока же ничего лучшего не придумали, как делать это именно с помощью оценок: мол, у такого-то учителя в классе столько-то отличников и хорошистов, а столько-то двоечников и троечников, значит - хорошо работает учитель или плохо. Таким образом оценки влияют на реноме всей школы и в той или иной степени на зарплату каждого учителя. Понятно, что такой способ в общем-то необъективен: с одной стороны, учителю иногда нужно поставить ученику заниженную оценку в дидактических целях, а с другой стороны, педагог порой бессознательно будет иной раз оценки завышать (Как сказал один умудренный опытом ученик - "учителя не любят ставить двойки, потому что их за двойки ругают").</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236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4A5460FF-CC55-434D-B3EB-CBDACCE8D9B7}"/>
              </a:ext>
            </a:extLst>
          </p:cNvPr>
          <p:cNvSpPr/>
          <p:nvPr/>
        </p:nvSpPr>
        <p:spPr>
          <a:xfrm>
            <a:off x="467360" y="248642"/>
            <a:ext cx="11450320" cy="6360716"/>
          </a:xfrm>
          <a:prstGeom prst="rect">
            <a:avLst/>
          </a:prstGeom>
        </p:spPr>
        <p:txBody>
          <a:bodyPr wrap="square">
            <a:spAutoFit/>
          </a:bodyPr>
          <a:lstStyle/>
          <a:p>
            <a:pPr marR="203200" algn="just">
              <a:lnSpc>
                <a:spcPct val="115000"/>
              </a:lnSpc>
              <a:spcAft>
                <a:spcPts val="10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Но тем не менее педагоги превратили оценку в суперценность. В практически единственное мерило способностей и интеллекта ученика (особенно если учесть, что сами же они эту оценку и ставят). И в результате учебный процесс постепенно вырождается в погоню за баллами - иногда буквально любой ценой. А на бегу нередко теряются сами знания…</a:t>
            </a:r>
            <a:b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Школьная программа состоит из получения фактических знаний и формирования различных умений и навыков, но, к сожалению, навык логического мышления занимает в этой программе далеко не первое место. (Более того, иногда вообще можно подумать, что для иных наших педагогов логически мыслящий ученик - скорее досадное явление, чем приятное). Понятно, что формировать систему оценок проще всего по наличию фактических знаний: помнишь дату Куликовской битвы – молодец - пять, не помнишь - садись, два. А на самом деле такое механическое запоминание никак не стимулирует развитие логики и интеллекта. Но зубрилка в этом случае имеет больше шансов стать отличником, чем тот, кто действительно много знает, а главное, пользуется знаниями разумно.</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Минобразования России разослало областным департаментам образования рекомендательные письма, в которых предложено отказаться от оценок по музыке, рисованию и физкультуре. Предмет будет оцениваться просто: "зачет" - "не зачет". После того, как школы определятся и выскажут свои мнения, данные будут представлены в Минобразования. Тогда станет ясно: быть оценкам или нет.</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171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A869ECD-E820-42EE-BCE3-72C4201286DD}"/>
              </a:ext>
            </a:extLst>
          </p:cNvPr>
          <p:cNvSpPr/>
          <p:nvPr/>
        </p:nvSpPr>
        <p:spPr>
          <a:xfrm>
            <a:off x="1463040" y="1373324"/>
            <a:ext cx="9631680" cy="3913892"/>
          </a:xfrm>
          <a:prstGeom prst="rect">
            <a:avLst/>
          </a:prstGeom>
        </p:spPr>
        <p:txBody>
          <a:bodyPr wrap="square">
            <a:spAutoFit/>
          </a:bodyPr>
          <a:lstStyle/>
          <a:p>
            <a:pPr marR="203200" algn="ctr">
              <a:lnSpc>
                <a:spcPct val="115000"/>
              </a:lnSpc>
              <a:spcAft>
                <a:spcPts val="1000"/>
              </a:spcAft>
            </a:pPr>
            <a:r>
              <a:rPr lang="ru-RU"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ВАШЕ МНЕНИЕ</a:t>
            </a:r>
            <a:endParaRPr lang="cs-CZ" sz="2000" dirty="0">
              <a:latin typeface="Arial" panose="020B0604020202020204" pitchFamily="34" charset="0"/>
              <a:ea typeface="Calibri" panose="020F0502020204030204" pitchFamily="34" charset="0"/>
              <a:cs typeface="Arial" panose="020B0604020202020204" pitchFamily="34" charset="0"/>
            </a:endParaRPr>
          </a:p>
          <a:p>
            <a:pPr marL="285750" marR="203200" indent="-285750" algn="just">
              <a:lnSpc>
                <a:spcPct val="115000"/>
              </a:lnSpc>
              <a:spcAft>
                <a:spcPts val="1000"/>
              </a:spcAft>
              <a:buFont typeface="Wingdings" panose="05000000000000000000" pitchFamily="2" charset="2"/>
              <a:buChar char="§"/>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Что оценивает оценка?</a:t>
            </a:r>
            <a:endParaRPr lang="cs-CZ" sz="2000" dirty="0">
              <a:latin typeface="Arial" panose="020B0604020202020204" pitchFamily="34" charset="0"/>
              <a:ea typeface="Calibri" panose="020F0502020204030204" pitchFamily="34" charset="0"/>
              <a:cs typeface="Arial" panose="020B0604020202020204" pitchFamily="34" charset="0"/>
            </a:endParaRPr>
          </a:p>
          <a:p>
            <a:pPr marL="285750" marR="203200" indent="-285750" algn="just">
              <a:lnSpc>
                <a:spcPct val="115000"/>
              </a:lnSpc>
              <a:spcAft>
                <a:spcPts val="1000"/>
              </a:spcAft>
              <a:buFont typeface="Wingdings" panose="05000000000000000000" pitchFamily="2" charset="2"/>
              <a:buChar char="§"/>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Каким образом оценка может быт стимулом к учебе?</a:t>
            </a:r>
            <a:endParaRPr lang="cs-CZ" sz="2000" dirty="0">
              <a:latin typeface="Arial" panose="020B0604020202020204" pitchFamily="34" charset="0"/>
              <a:ea typeface="Calibri" panose="020F0502020204030204" pitchFamily="34" charset="0"/>
              <a:cs typeface="Arial" panose="020B0604020202020204" pitchFamily="34" charset="0"/>
            </a:endParaRPr>
          </a:p>
          <a:p>
            <a:pPr marL="285750" marR="203200" indent="-285750" algn="just">
              <a:lnSpc>
                <a:spcPct val="115000"/>
              </a:lnSpc>
              <a:spcAft>
                <a:spcPts val="1000"/>
              </a:spcAft>
              <a:buFont typeface="Wingdings" panose="05000000000000000000" pitchFamily="2" charset="2"/>
              <a:buChar char="§"/>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Есть мнение, что оценка является способом наказания, а не инструментом дидактики.</a:t>
            </a:r>
            <a:endParaRPr lang="cs-CZ" sz="20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Считается, что педагоги превратили оценку в суперценность, практически единственное мерило способностей ученика. В результате учебный процесс постепенно превращается в погоню за баллами любой ценой. Что вы об этом думаете?</a:t>
            </a:r>
          </a:p>
          <a:p>
            <a:pPr marL="285750" indent="-285750">
              <a:buFont typeface="Wingdings" panose="05000000000000000000" pitchFamily="2" charset="2"/>
              <a:buChar char="§"/>
            </a:pPr>
            <a:r>
              <a:rPr lang="ru-RU" sz="2000" dirty="0">
                <a:solidFill>
                  <a:srgbClr val="000000"/>
                </a:solidFill>
                <a:latin typeface="Arial" panose="020B0604020202020204" pitchFamily="34" charset="0"/>
                <a:cs typeface="Arial" panose="020B0604020202020204" pitchFamily="34" charset="0"/>
              </a:rPr>
              <a:t>Каковы альтернативные методы оценивания? В чем их плюсы и минусы?</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263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6222FE4-3E91-461D-9347-E31087371EF2}"/>
              </a:ext>
            </a:extLst>
          </p:cNvPr>
          <p:cNvPicPr>
            <a:picLocks noChangeAspect="1"/>
          </p:cNvPicPr>
          <p:nvPr/>
        </p:nvPicPr>
        <p:blipFill>
          <a:blip r:embed="rId2"/>
          <a:stretch>
            <a:fillRect/>
          </a:stretch>
        </p:blipFill>
        <p:spPr>
          <a:xfrm>
            <a:off x="6659881" y="2950495"/>
            <a:ext cx="5532120" cy="3889248"/>
          </a:xfrm>
          <a:prstGeom prst="rect">
            <a:avLst/>
          </a:prstGeom>
        </p:spPr>
      </p:pic>
      <p:pic>
        <p:nvPicPr>
          <p:cNvPr id="5" name="Obrázek 4">
            <a:extLst>
              <a:ext uri="{FF2B5EF4-FFF2-40B4-BE49-F238E27FC236}">
                <a16:creationId xmlns:a16="http://schemas.microsoft.com/office/drawing/2014/main" id="{1C1D8B6A-86F6-4710-A0A7-2F188ADE00E1}"/>
              </a:ext>
            </a:extLst>
          </p:cNvPr>
          <p:cNvPicPr>
            <a:picLocks noChangeAspect="1"/>
          </p:cNvPicPr>
          <p:nvPr/>
        </p:nvPicPr>
        <p:blipFill>
          <a:blip r:embed="rId3"/>
          <a:stretch>
            <a:fillRect/>
          </a:stretch>
        </p:blipFill>
        <p:spPr>
          <a:xfrm>
            <a:off x="6642829" y="-57450"/>
            <a:ext cx="5549172" cy="3486450"/>
          </a:xfrm>
          <a:prstGeom prst="rect">
            <a:avLst/>
          </a:prstGeom>
        </p:spPr>
      </p:pic>
      <p:pic>
        <p:nvPicPr>
          <p:cNvPr id="7" name="Obrázek 6">
            <a:extLst>
              <a:ext uri="{FF2B5EF4-FFF2-40B4-BE49-F238E27FC236}">
                <a16:creationId xmlns:a16="http://schemas.microsoft.com/office/drawing/2014/main" id="{1ABFEBD8-6A75-4E30-9DA4-9FF902042CC4}"/>
              </a:ext>
            </a:extLst>
          </p:cNvPr>
          <p:cNvPicPr>
            <a:picLocks noChangeAspect="1"/>
          </p:cNvPicPr>
          <p:nvPr/>
        </p:nvPicPr>
        <p:blipFill>
          <a:blip r:embed="rId4"/>
          <a:stretch>
            <a:fillRect/>
          </a:stretch>
        </p:blipFill>
        <p:spPr>
          <a:xfrm>
            <a:off x="-7620" y="-100815"/>
            <a:ext cx="5532120" cy="3688080"/>
          </a:xfrm>
          <a:prstGeom prst="rect">
            <a:avLst/>
          </a:prstGeom>
        </p:spPr>
      </p:pic>
      <p:pic>
        <p:nvPicPr>
          <p:cNvPr id="9" name="Obrázek 8">
            <a:extLst>
              <a:ext uri="{FF2B5EF4-FFF2-40B4-BE49-F238E27FC236}">
                <a16:creationId xmlns:a16="http://schemas.microsoft.com/office/drawing/2014/main" id="{657FFE4A-6C3E-4290-9C5C-FD5FE9FB363F}"/>
              </a:ext>
            </a:extLst>
          </p:cNvPr>
          <p:cNvPicPr>
            <a:picLocks noChangeAspect="1"/>
          </p:cNvPicPr>
          <p:nvPr/>
        </p:nvPicPr>
        <p:blipFill>
          <a:blip r:embed="rId5"/>
          <a:stretch>
            <a:fillRect/>
          </a:stretch>
        </p:blipFill>
        <p:spPr>
          <a:xfrm>
            <a:off x="0" y="3220212"/>
            <a:ext cx="5532120" cy="3637788"/>
          </a:xfrm>
          <a:prstGeom prst="rect">
            <a:avLst/>
          </a:prstGeom>
        </p:spPr>
      </p:pic>
      <p:sp>
        <p:nvSpPr>
          <p:cNvPr id="11" name="TextovéPole 10">
            <a:extLst>
              <a:ext uri="{FF2B5EF4-FFF2-40B4-BE49-F238E27FC236}">
                <a16:creationId xmlns:a16="http://schemas.microsoft.com/office/drawing/2014/main" id="{D3D4E3B8-1B6A-45FC-BF7A-53A1380B034A}"/>
              </a:ext>
            </a:extLst>
          </p:cNvPr>
          <p:cNvSpPr txBox="1"/>
          <p:nvPr/>
        </p:nvSpPr>
        <p:spPr>
          <a:xfrm>
            <a:off x="4543793" y="-30203"/>
            <a:ext cx="980707" cy="369332"/>
          </a:xfrm>
          <a:prstGeom prst="rect">
            <a:avLst/>
          </a:prstGeom>
          <a:noFill/>
        </p:spPr>
        <p:txBody>
          <a:bodyPr wrap="square" rtlCol="0">
            <a:spAutoFit/>
          </a:bodyPr>
          <a:lstStyle/>
          <a:p>
            <a:r>
              <a:rPr lang="ru-RU" dirty="0"/>
              <a:t>Англия</a:t>
            </a:r>
            <a:endParaRPr lang="cs-CZ" dirty="0"/>
          </a:p>
        </p:txBody>
      </p:sp>
      <p:sp>
        <p:nvSpPr>
          <p:cNvPr id="12" name="TextovéPole 11">
            <a:extLst>
              <a:ext uri="{FF2B5EF4-FFF2-40B4-BE49-F238E27FC236}">
                <a16:creationId xmlns:a16="http://schemas.microsoft.com/office/drawing/2014/main" id="{0EF25E6D-1E91-4DCD-80E9-A91D6FA25D75}"/>
              </a:ext>
            </a:extLst>
          </p:cNvPr>
          <p:cNvSpPr txBox="1"/>
          <p:nvPr/>
        </p:nvSpPr>
        <p:spPr>
          <a:xfrm>
            <a:off x="4688927" y="3473211"/>
            <a:ext cx="975360" cy="369332"/>
          </a:xfrm>
          <a:prstGeom prst="rect">
            <a:avLst/>
          </a:prstGeom>
          <a:noFill/>
        </p:spPr>
        <p:txBody>
          <a:bodyPr wrap="square" rtlCol="0">
            <a:spAutoFit/>
          </a:bodyPr>
          <a:lstStyle/>
          <a:p>
            <a:r>
              <a:rPr lang="ru-RU" dirty="0"/>
              <a:t>Япония</a:t>
            </a:r>
            <a:endParaRPr lang="cs-CZ" dirty="0"/>
          </a:p>
        </p:txBody>
      </p:sp>
      <p:sp>
        <p:nvSpPr>
          <p:cNvPr id="13" name="TextovéPole 12">
            <a:extLst>
              <a:ext uri="{FF2B5EF4-FFF2-40B4-BE49-F238E27FC236}">
                <a16:creationId xmlns:a16="http://schemas.microsoft.com/office/drawing/2014/main" id="{D3EFF1A3-5798-41DD-AB6E-0EF8DA34180E}"/>
              </a:ext>
            </a:extLst>
          </p:cNvPr>
          <p:cNvSpPr txBox="1"/>
          <p:nvPr/>
        </p:nvSpPr>
        <p:spPr>
          <a:xfrm>
            <a:off x="10903668" y="3504476"/>
            <a:ext cx="1432560" cy="369332"/>
          </a:xfrm>
          <a:prstGeom prst="rect">
            <a:avLst/>
          </a:prstGeom>
          <a:noFill/>
        </p:spPr>
        <p:txBody>
          <a:bodyPr wrap="square" rtlCol="0">
            <a:spAutoFit/>
          </a:bodyPr>
          <a:lstStyle/>
          <a:p>
            <a:r>
              <a:rPr lang="ru-RU" dirty="0"/>
              <a:t>Афганистан</a:t>
            </a:r>
            <a:endParaRPr lang="cs-CZ" dirty="0"/>
          </a:p>
        </p:txBody>
      </p:sp>
      <p:sp>
        <p:nvSpPr>
          <p:cNvPr id="14" name="TextovéPole 13">
            <a:extLst>
              <a:ext uri="{FF2B5EF4-FFF2-40B4-BE49-F238E27FC236}">
                <a16:creationId xmlns:a16="http://schemas.microsoft.com/office/drawing/2014/main" id="{C1D92E3E-8AF8-4FC0-9BAB-8CD9986637A4}"/>
              </a:ext>
            </a:extLst>
          </p:cNvPr>
          <p:cNvSpPr txBox="1"/>
          <p:nvPr/>
        </p:nvSpPr>
        <p:spPr>
          <a:xfrm>
            <a:off x="10810240" y="73968"/>
            <a:ext cx="1198880" cy="369332"/>
          </a:xfrm>
          <a:prstGeom prst="rect">
            <a:avLst/>
          </a:prstGeom>
          <a:noFill/>
        </p:spPr>
        <p:txBody>
          <a:bodyPr wrap="square" rtlCol="0">
            <a:spAutoFit/>
          </a:bodyPr>
          <a:lstStyle/>
          <a:p>
            <a:r>
              <a:rPr lang="ru-RU"/>
              <a:t>Малайзия</a:t>
            </a:r>
            <a:endParaRPr lang="cs-CZ" dirty="0"/>
          </a:p>
        </p:txBody>
      </p:sp>
    </p:spTree>
    <p:extLst>
      <p:ext uri="{BB962C8B-B14F-4D97-AF65-F5344CB8AC3E}">
        <p14:creationId xmlns:p14="http://schemas.microsoft.com/office/powerpoint/2010/main" val="3322801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3319A0C-3B7C-4190-8F58-2B26692334F5}"/>
              </a:ext>
            </a:extLst>
          </p:cNvPr>
          <p:cNvPicPr>
            <a:picLocks noChangeAspect="1"/>
          </p:cNvPicPr>
          <p:nvPr/>
        </p:nvPicPr>
        <p:blipFill>
          <a:blip r:embed="rId2"/>
          <a:stretch>
            <a:fillRect/>
          </a:stretch>
        </p:blipFill>
        <p:spPr>
          <a:xfrm>
            <a:off x="0" y="0"/>
            <a:ext cx="6096000" cy="4064000"/>
          </a:xfrm>
          <a:prstGeom prst="rect">
            <a:avLst/>
          </a:prstGeom>
        </p:spPr>
      </p:pic>
      <p:pic>
        <p:nvPicPr>
          <p:cNvPr id="5" name="Obrázek 4">
            <a:extLst>
              <a:ext uri="{FF2B5EF4-FFF2-40B4-BE49-F238E27FC236}">
                <a16:creationId xmlns:a16="http://schemas.microsoft.com/office/drawing/2014/main" id="{D628C603-2BAA-4A1E-87AE-087639E1B140}"/>
              </a:ext>
            </a:extLst>
          </p:cNvPr>
          <p:cNvPicPr>
            <a:picLocks noChangeAspect="1"/>
          </p:cNvPicPr>
          <p:nvPr/>
        </p:nvPicPr>
        <p:blipFill>
          <a:blip r:embed="rId3"/>
          <a:stretch>
            <a:fillRect/>
          </a:stretch>
        </p:blipFill>
        <p:spPr>
          <a:xfrm>
            <a:off x="6096000" y="2794000"/>
            <a:ext cx="6096000" cy="4064000"/>
          </a:xfrm>
          <a:prstGeom prst="rect">
            <a:avLst/>
          </a:prstGeom>
        </p:spPr>
      </p:pic>
    </p:spTree>
    <p:extLst>
      <p:ext uri="{BB962C8B-B14F-4D97-AF65-F5344CB8AC3E}">
        <p14:creationId xmlns:p14="http://schemas.microsoft.com/office/powerpoint/2010/main" val="101319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60DCA2E-FB31-4518-BCCF-EC6FCA662E52}"/>
              </a:ext>
            </a:extLst>
          </p:cNvPr>
          <p:cNvSpPr>
            <a:spLocks noGrp="1"/>
          </p:cNvSpPr>
          <p:nvPr>
            <p:ph type="title"/>
          </p:nvPr>
        </p:nvSpPr>
        <p:spPr/>
        <p:txBody>
          <a:bodyPr/>
          <a:lstStyle/>
          <a:p>
            <a:r>
              <a:rPr lang="ru-RU" u="sng" dirty="0">
                <a:solidFill>
                  <a:srgbClr val="C00000"/>
                </a:solidFill>
              </a:rPr>
              <a:t>Образование</a:t>
            </a:r>
            <a:endParaRPr lang="cs-CZ" u="sng" dirty="0">
              <a:solidFill>
                <a:srgbClr val="C00000"/>
              </a:solidFill>
            </a:endParaRPr>
          </a:p>
        </p:txBody>
      </p:sp>
    </p:spTree>
    <p:extLst>
      <p:ext uri="{BB962C8B-B14F-4D97-AF65-F5344CB8AC3E}">
        <p14:creationId xmlns:p14="http://schemas.microsoft.com/office/powerpoint/2010/main" val="2177509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Obdélník 2">
            <a:extLst>
              <a:ext uri="{FF2B5EF4-FFF2-40B4-BE49-F238E27FC236}">
                <a16:creationId xmlns:a16="http://schemas.microsoft.com/office/drawing/2014/main" id="{4E96F2F4-3F9B-4F52-BD31-1E61F73A4886}"/>
              </a:ext>
            </a:extLst>
          </p:cNvPr>
          <p:cNvSpPr/>
          <p:nvPr/>
        </p:nvSpPr>
        <p:spPr>
          <a:xfrm>
            <a:off x="416560" y="277015"/>
            <a:ext cx="11358880" cy="6303970"/>
          </a:xfrm>
          <a:prstGeom prst="rect">
            <a:avLst/>
          </a:prstGeom>
        </p:spPr>
        <p:txBody>
          <a:bodyPr wrap="square">
            <a:spAutoFit/>
          </a:bodyPr>
          <a:lstStyle/>
          <a:p>
            <a:pPr algn="ctr">
              <a:lnSpc>
                <a:spcPct val="107000"/>
              </a:lnSpc>
              <a:spcAft>
                <a:spcPts val="800"/>
              </a:spcAft>
            </a:pPr>
            <a:r>
              <a:rPr lang="ru-RU"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Второе высшее образование</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Сегодня в России часто можно услышать, что в современном обществе одного высшего образования для успешной работы часто бывает недостаточно. Поэтому нормой становится "образование длиною в жизнь" или второе высшее образование. </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Для людей, которые уже получили высшее образование, есть несколько вариантов дальнейшего обучения. Это курсы повышения квалификации; профессиональная переподготовка; второе высшее образование. Кратковременные тренинги могут занимать несколько дней. </a:t>
            </a:r>
            <a:r>
              <a:rPr lang="ru-RU"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Профпереподготовка</a:t>
            </a: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обычно длится от полугода до года. Второе высшее образование продолжается не менее трёх лет. При поступлении в ВУЗ не требуется ни опыта работы, ни рекомендаций, ни высоких результатов на вступительных экзаменах. Для того, чтобы начать учёбу необходимо только пройти собеседование. По российским законам человек может получить бесплатное высшее образование только один раз. В зависимости от вуза и региона год обучения может стоить от нескольких сотен до нескольких тысяч долларов. </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Не важен и возраст - за одним столом со вчерашним выпускником может оказаться пенсионер. Как рассказывают ректоры высших учебных заведений пожилые люди идут учиться достаточно часто. В основном это собственники компаний. Чтобы сохранить свой бизнес, они приобретают экономические, юридические или иные знания. </a:t>
            </a:r>
            <a:endParaRPr lang="cs-CZ"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27331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5A7E0292-4DBB-4D1D-8211-BB14C1C2BF8D}"/>
              </a:ext>
            </a:extLst>
          </p:cNvPr>
          <p:cNvSpPr/>
          <p:nvPr/>
        </p:nvSpPr>
        <p:spPr>
          <a:xfrm>
            <a:off x="386080" y="557509"/>
            <a:ext cx="11562080" cy="5542736"/>
          </a:xfrm>
          <a:prstGeom prst="rect">
            <a:avLst/>
          </a:prstGeom>
        </p:spPr>
        <p:txBody>
          <a:bodyPr wrap="square">
            <a:spAutoFit/>
          </a:bodyPr>
          <a:lstStyle/>
          <a:p>
            <a:pPr algn="just">
              <a:lnSpc>
                <a:spcPct val="107000"/>
              </a:lnSpc>
              <a:spcAft>
                <a:spcPts val="8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Второе высшее образование можно получить практически по любой гуманитарной или экономической специальности (в технике или медицине это большая редкость). Получать второе высшее приходят самые разные люди - от инженеров и музыкантов до бывших военных. Чаще всего хотят поменять свою жизнь инженеры. Это можно объяснить тем, что в нашей стране инженер - массовая профессия, она вписана в дипломы 40% людей с высшим образованием. Следующие - офицеры. Как ни странно, малооплачиваемые врачи и учителя меняют профессию редко. Исключение - преподаватели иностранных языков, многие из которых занялись международным бизнесом. Самая малочисленная группа людей, желающих что-либо изменить - это юристы и экономисты. Особая категория - богатые неработающие дамы, получающие гуманитарное образование "для души". </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На кого чаще всего переучиваются? Это - прежде всего менеджмент: менеджер в области внешней экономики, менеджер по финансам, инвестициям. На втором месте - маркетологи. Далее - страховые агенты, финансисты, банковские работники и юристы. </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В престижных столичных вузах по программам второго высшего образования в области экономики и менеджмента учатся и совсем молодые люди. Многие из них только что получили техническое образование, с которым хорошо оплачиваемую работу найти не легко. </a:t>
            </a:r>
            <a:endParaRPr lang="cs-CZ"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47002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F54D83E4-BA06-4BB8-80C6-02F3A50A3A19}"/>
              </a:ext>
            </a:extLst>
          </p:cNvPr>
          <p:cNvSpPr/>
          <p:nvPr/>
        </p:nvSpPr>
        <p:spPr>
          <a:xfrm>
            <a:off x="328474" y="162834"/>
            <a:ext cx="11434439" cy="6365845"/>
          </a:xfrm>
          <a:prstGeom prst="rect">
            <a:avLst/>
          </a:prstGeom>
        </p:spPr>
        <p:txBody>
          <a:bodyPr wrap="square">
            <a:spAutoFit/>
          </a:bodyPr>
          <a:lstStyle/>
          <a:p>
            <a:pPr algn="just">
              <a:lnSpc>
                <a:spcPct val="107000"/>
              </a:lnSpc>
              <a:spcAft>
                <a:spcPts val="8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Главное отличие второго высшего от первого состоит в том, что студент освобождается от изучения предметов, которые его не интересуют. Благодаря этому значительно сокращается срок обучения. </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На гуманитарных факультетах МГУ для таких студентов составляют индивидуальный план: некоторые предметы они изучают со вчерашними школьниками, другие - в специальных группах, а особенно важные для них предметы изучают индивидуально. </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Создатели программ второго высшего образования стараются не забывать, что студенты - это взрослые люди. Например, преподаватель обсуждает проблемы, которые особенно интересны студентам, отвечает на их вопросы. </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Очень важным моментом во втором высшем образовании является обмен практическим опытом между студентами, приобретение деловых связей. Может случиться, что студенты получают выгодные деловые предложения от соседа по парте. Сегодня второе высшее образование получают успешные люди. Они уже работают по второй специальности и хотят углубить свои знания. Безработных, которые с помощью второго диплома надеются найти своё место в жизни очень немного. </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Человек, решивший сменить специальность, должен выбрать между разными формами переподготовки. Многие выбирают второе высшее образование из-за традиционного для России уважения к диплому о высшем образовании.</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897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F4908980-34E4-4694-8D04-E3341E80B3E3}"/>
              </a:ext>
            </a:extLst>
          </p:cNvPr>
          <p:cNvSpPr/>
          <p:nvPr/>
        </p:nvSpPr>
        <p:spPr>
          <a:xfrm>
            <a:off x="680720" y="1656080"/>
            <a:ext cx="11074400" cy="2523768"/>
          </a:xfrm>
          <a:prstGeom prst="rect">
            <a:avLst/>
          </a:prstGeom>
        </p:spPr>
        <p:txBody>
          <a:bodyPr wrap="square">
            <a:spAutoFit/>
          </a:bodyPr>
          <a:lstStyle/>
          <a:p>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У программ второго высшего образования есть свои недостатки. Главное - в том, что учиться приходится слишком долго. Некоторые считают, что лучше выбирать более современные, динамичные формы обучения. В России считается, что любое серьёзное образование должно быть глубоким и фундаментальным. Чтобы стать настоящим профессионалом, необходимо изучать основы многих наук, связанных с профессией. С другой стороны важно и то, что работодатели ценят специалиста с двумя, а иногда с тремя дипломами намного выше, чем с одним или вообще без диплома.</a:t>
            </a:r>
          </a:p>
          <a:p>
            <a:endParaRPr lang="ru-RU"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15122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D87DEDC-EAB5-4A97-8D33-9EAAEA4AB826}"/>
              </a:ext>
            </a:extLst>
          </p:cNvPr>
          <p:cNvSpPr/>
          <p:nvPr/>
        </p:nvSpPr>
        <p:spPr>
          <a:xfrm>
            <a:off x="802640" y="458956"/>
            <a:ext cx="11084560" cy="5940088"/>
          </a:xfrm>
          <a:prstGeom prst="rect">
            <a:avLst/>
          </a:prstGeom>
        </p:spPr>
        <p:txBody>
          <a:bodyPr wrap="square">
            <a:spAutoFit/>
          </a:bodyPr>
          <a:lstStyle/>
          <a:p>
            <a:pPr lvl="0"/>
            <a:r>
              <a:rPr lang="ru-RU" sz="2000" b="1" dirty="0">
                <a:latin typeface="Arial" panose="020B0604020202020204" pitchFamily="34" charset="0"/>
                <a:cs typeface="Arial" panose="020B0604020202020204" pitchFamily="34" charset="0"/>
              </a:rPr>
              <a:t>Поставьте существительное и прилагательное и/или порядковое числительное в скобках в нужном падеже: </a:t>
            </a:r>
          </a:p>
          <a:p>
            <a:pPr marL="342900" lvl="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В (современное общество) одного высшего образования для (успешная работа) часто бывает недостаточно. </a:t>
            </a:r>
          </a:p>
          <a:p>
            <a:pPr marL="342900" lvl="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В России существует несколько вариантов (дальнейшее обучение). </a:t>
            </a:r>
          </a:p>
          <a:p>
            <a:pPr marL="342900" lvl="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При поступлении в вуз не требуется ни (высокие результаты), ни (вступительные экзамены). </a:t>
            </a:r>
          </a:p>
          <a:p>
            <a:pPr marL="342900" lvl="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За одним столом со (вчерашний выпускник) может оказаться и пенсионер. </a:t>
            </a:r>
          </a:p>
          <a:p>
            <a:pPr marL="342900" lvl="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В (престижные столичные вузы) по программам (второе высшее образование) учатся и молодые люди. </a:t>
            </a:r>
          </a:p>
          <a:p>
            <a:pPr marL="342900" lvl="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На (гуманитарные факультеты) среди студентов можно встретить богатых неработающих дам, получающих образование "для души". </a:t>
            </a:r>
          </a:p>
          <a:p>
            <a:pPr marL="342900" lvl="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Может случиться, что студент получает (выгодное деловое предложение) от соседа по парте. Выпускникам (технические вузы) трудно найти (хорошо оплачиваемая работа). </a:t>
            </a:r>
          </a:p>
          <a:p>
            <a:pPr marL="342900" lvl="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Они уже успешно работают по (вторая специальность). </a:t>
            </a:r>
          </a:p>
          <a:p>
            <a:pPr marL="342900" lvl="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Человек, решивший сменить специальность, должен выбрать между (разные формы обучения). </a:t>
            </a:r>
          </a:p>
          <a:p>
            <a:pPr marL="342900" lvl="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В России считается, что образование должно быть (глубокое, фундаментальное). </a:t>
            </a:r>
            <a:endParaRPr lang="cs-CZ"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Чтобы стать (настоящий профессионал), необходимо изучать основы многих наук.</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177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F8EA893-1949-4ECB-AAE5-E083BAF52A14}"/>
              </a:ext>
            </a:extLst>
          </p:cNvPr>
          <p:cNvSpPr/>
          <p:nvPr/>
        </p:nvSpPr>
        <p:spPr>
          <a:xfrm>
            <a:off x="822960" y="895133"/>
            <a:ext cx="10129520" cy="5067734"/>
          </a:xfrm>
          <a:prstGeom prst="rect">
            <a:avLst/>
          </a:prstGeom>
        </p:spPr>
        <p:txBody>
          <a:bodyPr wrap="square">
            <a:spAutoFit/>
          </a:bodyPr>
          <a:lstStyle/>
          <a:p>
            <a:pPr lvl="0" algn="ctr">
              <a:lnSpc>
                <a:spcPct val="107000"/>
              </a:lnSpc>
              <a:spcAft>
                <a:spcPts val="800"/>
              </a:spcAft>
              <a:tabLst>
                <a:tab pos="457200" algn="l"/>
              </a:tabLst>
            </a:pPr>
            <a:r>
              <a:rPr lang="ru-RU"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Выберите глагол соответствующего вида: </a:t>
            </a:r>
            <a:endParaRPr lang="cs-CZ" sz="2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По российским законам человек может получать/получить бесплатное высшее образование только один раз.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Человек, решивший сменять/сменить специальность, должен выбрать между разными формами переподготовки.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Второе высшее образование можно получать/получить по любой специальности.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Чаще всего хотят менять/поменять свою жизнь инженеры.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Получать/получить второе высшее образование приходят самые разные люди.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Врачи и учителя не хотят менять/поменять свою профессию.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Самая малочисленная группа, желающих что-либо изменять/изменить - это юристы и экономисты. </a:t>
            </a:r>
            <a:endParaRPr lang="cs-CZ"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5418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514BFB4B-9F6E-4AB7-81CB-C5C8DA85C50C}"/>
              </a:ext>
            </a:extLst>
          </p:cNvPr>
          <p:cNvSpPr/>
          <p:nvPr/>
        </p:nvSpPr>
        <p:spPr>
          <a:xfrm>
            <a:off x="71120" y="195967"/>
            <a:ext cx="12049760" cy="6466065"/>
          </a:xfrm>
          <a:prstGeom prst="rect">
            <a:avLst/>
          </a:prstGeom>
        </p:spPr>
        <p:txBody>
          <a:bodyPr wrap="square">
            <a:spAutoFit/>
          </a:bodyPr>
          <a:lstStyle/>
          <a:p>
            <a:pPr lvl="0" algn="ctr">
              <a:lnSpc>
                <a:spcPct val="107000"/>
              </a:lnSpc>
              <a:spcAft>
                <a:spcPts val="800"/>
              </a:spcAft>
              <a:tabLst>
                <a:tab pos="457200" algn="l"/>
              </a:tabLst>
            </a:pPr>
            <a:r>
              <a:rPr lang="ru-RU"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Прочитайте предложения и скажите, верно ли они передают содержание текста: </a:t>
            </a:r>
            <a:endParaRPr lang="cs-CZ" sz="2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Профпереподготовка</a:t>
            </a: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обычно длится от полугода до года.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Второе высшее образование продолжается не менее пяти лет.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В России второе высшее образование бесплатное.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Профессия экономиста массовая и вписана в дипломы 40% людей с высшим образованием.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Представители малооплачиваемых профессий, учителя и врачи, переучиваются редко.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Пенсионеры часто получают высшее образование "для души".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Многие из молодых людей, получающие второе высшее образование, имеют гуманитарное образование, с которым трудно найти работу.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Главное отличие второго высшего образования от первого состоит в том, что второе высшее образование - платное.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Сегодня чаще всего второе высшее образование получают безработные, которые надеются таким образом найти свое место в жизни.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В России считается, что любое серьезное образование должно быть платным.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Работодатели не ценят специалистов с двумя или тремя дипломами, так как считают, что главное - это опыт работы. </a:t>
            </a:r>
            <a:endParaRPr lang="cs-CZ"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9364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CF0A4E49-B72D-497C-A377-1BCF50CE23A9}"/>
              </a:ext>
            </a:extLst>
          </p:cNvPr>
          <p:cNvSpPr/>
          <p:nvPr/>
        </p:nvSpPr>
        <p:spPr>
          <a:xfrm>
            <a:off x="853440" y="627880"/>
            <a:ext cx="10027920" cy="5602239"/>
          </a:xfrm>
          <a:prstGeom prst="rect">
            <a:avLst/>
          </a:prstGeom>
        </p:spPr>
        <p:txBody>
          <a:bodyPr wrap="square">
            <a:spAutoFit/>
          </a:bodyPr>
          <a:lstStyle/>
          <a:p>
            <a:pPr lvl="0" algn="ctr">
              <a:lnSpc>
                <a:spcPct val="107000"/>
              </a:lnSpc>
              <a:spcAft>
                <a:spcPts val="800"/>
              </a:spcAft>
              <a:tabLst>
                <a:tab pos="457200" algn="l"/>
              </a:tabLst>
            </a:pPr>
            <a:r>
              <a:rPr lang="ru-RU"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Ответьте на вопросы: </a:t>
            </a:r>
            <a:endParaRPr lang="cs-CZ" sz="2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Какие формы дополнительного обучения существуют в России?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Что необходимо для того, чтобы получить второе высшее образование?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Какие профессии в России относятся к хорошо оплачиваемым, а какие к малооплачиваемым?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Кто чаще всего переучивается?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Какие специальности особенно популярны при получении второго высшего образования?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Почему по программам второго высшего образования учатся пенсионеры, и почему второе высшее образование также стремятся получить молодые люди?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Какие возможности дает второе высшее образование?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В чем отличие второго высшего образования от первого? </a:t>
            </a:r>
            <a:endParaRPr lang="cs-CZ"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mj-lt"/>
              <a:buAutoNum type="arabicPeriod"/>
              <a:tabLst>
                <a:tab pos="914400" algn="l"/>
              </a:tabLst>
            </a:pPr>
            <a:r>
              <a:rPr lang="ru-R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Какой главный недостаток у программ второго высшего образования? </a:t>
            </a:r>
            <a:endParaRPr lang="cs-CZ"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927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8EDB737-709D-41F1-946D-7D5B4C566EA3}"/>
              </a:ext>
            </a:extLst>
          </p:cNvPr>
          <p:cNvSpPr txBox="1"/>
          <p:nvPr/>
        </p:nvSpPr>
        <p:spPr>
          <a:xfrm>
            <a:off x="1432560" y="883920"/>
            <a:ext cx="9387840" cy="1323439"/>
          </a:xfrm>
          <a:prstGeom prst="rect">
            <a:avLst/>
          </a:prstGeom>
          <a:noFill/>
        </p:spPr>
        <p:txBody>
          <a:bodyPr wrap="square" rtlCol="0">
            <a:spAutoFit/>
          </a:bodyPr>
          <a:lstStyle/>
          <a:p>
            <a:r>
              <a:rPr lang="ru-RU" sz="2000" b="1" u="sng" dirty="0">
                <a:latin typeface="Arial" panose="020B0604020202020204" pitchFamily="34" charset="0"/>
                <a:cs typeface="Arial" panose="020B0604020202020204" pitchFamily="34" charset="0"/>
              </a:rPr>
              <a:t>Реальные проблемы системы образования во всем мире</a:t>
            </a:r>
          </a:p>
          <a:p>
            <a:endParaRPr lang="ru-RU"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ru-RU" sz="2000" b="1" dirty="0">
                <a:latin typeface="Arial" panose="020B0604020202020204" pitchFamily="34" charset="0"/>
                <a:cs typeface="Arial" panose="020B0604020202020204" pitchFamily="34" charset="0"/>
              </a:rPr>
              <a:t>Каковы они?</a:t>
            </a:r>
          </a:p>
          <a:p>
            <a:pPr marL="342900" indent="-342900">
              <a:buFont typeface="Wingdings" panose="05000000000000000000" pitchFamily="2" charset="2"/>
              <a:buChar char="§"/>
            </a:pPr>
            <a:r>
              <a:rPr lang="ru-RU" sz="2000" b="1" dirty="0">
                <a:latin typeface="Arial" panose="020B0604020202020204" pitchFamily="34" charset="0"/>
                <a:cs typeface="Arial" panose="020B0604020202020204" pitchFamily="34" charset="0"/>
              </a:rPr>
              <a:t>Вы согласны с автором?</a:t>
            </a:r>
            <a:endParaRPr lang="cs-CZ" sz="2000" b="1"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51B616BA-EF7F-45C5-88F4-F1B92C20CF55}"/>
              </a:ext>
            </a:extLst>
          </p:cNvPr>
          <p:cNvSpPr/>
          <p:nvPr/>
        </p:nvSpPr>
        <p:spPr>
          <a:xfrm>
            <a:off x="2113280" y="2929374"/>
            <a:ext cx="6604757" cy="830997"/>
          </a:xfrm>
          <a:prstGeom prst="rect">
            <a:avLst/>
          </a:prstGeom>
        </p:spPr>
        <p:txBody>
          <a:bodyPr wrap="none">
            <a:spAutoFit/>
          </a:bodyPr>
          <a:lstStyle/>
          <a:p>
            <a:r>
              <a:rPr lang="cs-CZ" sz="2400" b="1" dirty="0">
                <a:hlinkClick r:id="rId2"/>
              </a:rPr>
              <a:t>https://www.youtube.com/watch?v=Yufp8CYsjq0</a:t>
            </a:r>
            <a:endParaRPr lang="ru-RU" sz="2400" b="1" dirty="0"/>
          </a:p>
          <a:p>
            <a:endParaRPr lang="cs-CZ" sz="2400" b="1" dirty="0"/>
          </a:p>
        </p:txBody>
      </p:sp>
    </p:spTree>
    <p:extLst>
      <p:ext uri="{BB962C8B-B14F-4D97-AF65-F5344CB8AC3E}">
        <p14:creationId xmlns:p14="http://schemas.microsoft.com/office/powerpoint/2010/main" val="1367383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60DCA2E-FB31-4518-BCCF-EC6FCA662E52}"/>
              </a:ext>
            </a:extLst>
          </p:cNvPr>
          <p:cNvSpPr>
            <a:spLocks noGrp="1"/>
          </p:cNvSpPr>
          <p:nvPr>
            <p:ph type="title"/>
          </p:nvPr>
        </p:nvSpPr>
        <p:spPr/>
        <p:txBody>
          <a:bodyPr/>
          <a:lstStyle/>
          <a:p>
            <a:r>
              <a:rPr lang="ru-RU" u="sng" dirty="0">
                <a:solidFill>
                  <a:srgbClr val="C00000"/>
                </a:solidFill>
              </a:rPr>
              <a:t>Работа, профессия</a:t>
            </a:r>
            <a:endParaRPr lang="cs-CZ" u="sng" dirty="0">
              <a:solidFill>
                <a:srgbClr val="C00000"/>
              </a:solidFill>
            </a:endParaRPr>
          </a:p>
        </p:txBody>
      </p:sp>
    </p:spTree>
    <p:extLst>
      <p:ext uri="{BB962C8B-B14F-4D97-AF65-F5344CB8AC3E}">
        <p14:creationId xmlns:p14="http://schemas.microsoft.com/office/powerpoint/2010/main" val="3616103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49D231A-7176-4F91-8C43-240C11110B8A}"/>
              </a:ext>
            </a:extLst>
          </p:cNvPr>
          <p:cNvSpPr/>
          <p:nvPr/>
        </p:nvSpPr>
        <p:spPr>
          <a:xfrm>
            <a:off x="3378088" y="3750361"/>
            <a:ext cx="5619295" cy="677108"/>
          </a:xfrm>
          <a:prstGeom prst="rect">
            <a:avLst/>
          </a:prstGeom>
        </p:spPr>
        <p:txBody>
          <a:bodyPr wrap="none">
            <a:spAutoFit/>
          </a:bodyPr>
          <a:lstStyle/>
          <a:p>
            <a:r>
              <a:rPr lang="cs-CZ" sz="2000" b="1" dirty="0">
                <a:hlinkClick r:id="rId2"/>
              </a:rPr>
              <a:t>https://www.youtube.com/watch?v=oj-80sXDPyQ</a:t>
            </a:r>
            <a:endParaRPr lang="cs-CZ" sz="2000" b="1" dirty="0"/>
          </a:p>
          <a:p>
            <a:endParaRPr lang="cs-CZ" dirty="0"/>
          </a:p>
        </p:txBody>
      </p:sp>
      <p:sp>
        <p:nvSpPr>
          <p:cNvPr id="5" name="Obdélník 4">
            <a:extLst>
              <a:ext uri="{FF2B5EF4-FFF2-40B4-BE49-F238E27FC236}">
                <a16:creationId xmlns:a16="http://schemas.microsoft.com/office/drawing/2014/main" id="{E6BADAB0-B5C5-497A-B668-39D8F2ED8B0D}"/>
              </a:ext>
            </a:extLst>
          </p:cNvPr>
          <p:cNvSpPr/>
          <p:nvPr/>
        </p:nvSpPr>
        <p:spPr>
          <a:xfrm>
            <a:off x="1180729" y="1289403"/>
            <a:ext cx="10014012" cy="1600438"/>
          </a:xfrm>
          <a:prstGeom prst="rect">
            <a:avLst/>
          </a:prstGeom>
        </p:spPr>
        <p:txBody>
          <a:bodyPr wrap="square">
            <a:spAutoFit/>
          </a:bodyPr>
          <a:lstStyle/>
          <a:p>
            <a:r>
              <a:rPr lang="ru-RU" sz="2000" b="1" u="sng" dirty="0">
                <a:solidFill>
                  <a:srgbClr val="00B050"/>
                </a:solidFill>
                <a:latin typeface="Arial" panose="020B0604020202020204" pitchFamily="34" charset="0"/>
                <a:cs typeface="Arial" panose="020B0604020202020204" pitchFamily="34" charset="0"/>
              </a:rPr>
              <a:t>Как и сколько мы учимся в России ? || СИСТЕМА ОБРАЗОВАНИЯ в России</a:t>
            </a:r>
            <a:endParaRPr lang="cs-CZ" sz="2000" b="1" u="sng" dirty="0">
              <a:solidFill>
                <a:srgbClr val="00B050"/>
              </a:solidFill>
              <a:latin typeface="Arial" panose="020B0604020202020204" pitchFamily="34" charset="0"/>
              <a:cs typeface="Arial" panose="020B0604020202020204" pitchFamily="34" charset="0"/>
            </a:endParaRPr>
          </a:p>
          <a:p>
            <a:endParaRPr lang="cs-CZ" b="1" dirty="0">
              <a:solidFill>
                <a:srgbClr val="0D0D0D"/>
              </a:solidFill>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Посмотрите ролик, составьте схему системы образования в России и расскажите как можно более подробно о каждом этапе обучения в России и в Чехии.</a:t>
            </a:r>
            <a:endParaRPr lang="cs-CZ"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686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5A5D9CC-F31B-4AF7-8FF6-D3BD5CA81EE0}"/>
              </a:ext>
            </a:extLst>
          </p:cNvPr>
          <p:cNvPicPr>
            <a:picLocks noChangeAspect="1"/>
          </p:cNvPicPr>
          <p:nvPr/>
        </p:nvPicPr>
        <p:blipFill>
          <a:blip r:embed="rId4"/>
          <a:stretch>
            <a:fillRect/>
          </a:stretch>
        </p:blipFill>
        <p:spPr>
          <a:xfrm>
            <a:off x="4808500" y="816905"/>
            <a:ext cx="7383500" cy="4984455"/>
          </a:xfrm>
          <a:prstGeom prst="rect">
            <a:avLst/>
          </a:prstGeom>
        </p:spPr>
      </p:pic>
      <p:pic>
        <p:nvPicPr>
          <p:cNvPr id="4" name="Kem byt nahravka">
            <a:hlinkClick r:id="" action="ppaction://media"/>
            <a:extLst>
              <a:ext uri="{FF2B5EF4-FFF2-40B4-BE49-F238E27FC236}">
                <a16:creationId xmlns:a16="http://schemas.microsoft.com/office/drawing/2014/main" id="{E8E4EAB9-B933-4DD3-BAF9-F0A414E8F0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50795" y="2581275"/>
            <a:ext cx="487363" cy="487363"/>
          </a:xfrm>
          <a:prstGeom prst="rect">
            <a:avLst/>
          </a:prstGeom>
        </p:spPr>
      </p:pic>
      <p:sp>
        <p:nvSpPr>
          <p:cNvPr id="5" name="TextovéPole 4">
            <a:extLst>
              <a:ext uri="{FF2B5EF4-FFF2-40B4-BE49-F238E27FC236}">
                <a16:creationId xmlns:a16="http://schemas.microsoft.com/office/drawing/2014/main" id="{3BA43E40-EF12-409F-8068-A304F8063BCF}"/>
              </a:ext>
            </a:extLst>
          </p:cNvPr>
          <p:cNvSpPr txBox="1"/>
          <p:nvPr/>
        </p:nvSpPr>
        <p:spPr>
          <a:xfrm>
            <a:off x="7030720" y="293685"/>
            <a:ext cx="2377440" cy="523220"/>
          </a:xfrm>
          <a:prstGeom prst="rect">
            <a:avLst/>
          </a:prstGeom>
          <a:noFill/>
        </p:spPr>
        <p:txBody>
          <a:bodyPr wrap="square" rtlCol="0">
            <a:spAutoFit/>
          </a:bodyPr>
          <a:lstStyle/>
          <a:p>
            <a:r>
              <a:rPr lang="ru-RU" sz="2800" b="1" dirty="0">
                <a:latin typeface="Arial" panose="020B0604020202020204" pitchFamily="34" charset="0"/>
                <a:cs typeface="Arial" panose="020B0604020202020204" pitchFamily="34" charset="0"/>
              </a:rPr>
              <a:t>КЕМ БЫТЬ?</a:t>
            </a:r>
            <a:endParaRPr lang="cs-CZ"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722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2F8B6BF-099D-4420-AC53-6CACE9619865}"/>
              </a:ext>
            </a:extLst>
          </p:cNvPr>
          <p:cNvPicPr>
            <a:picLocks noChangeAspect="1"/>
          </p:cNvPicPr>
          <p:nvPr/>
        </p:nvPicPr>
        <p:blipFill>
          <a:blip r:embed="rId2"/>
          <a:stretch>
            <a:fillRect/>
          </a:stretch>
        </p:blipFill>
        <p:spPr>
          <a:xfrm>
            <a:off x="0" y="304800"/>
            <a:ext cx="12184066" cy="6278880"/>
          </a:xfrm>
          <a:prstGeom prst="rect">
            <a:avLst/>
          </a:prstGeom>
        </p:spPr>
      </p:pic>
    </p:spTree>
    <p:extLst>
      <p:ext uri="{BB962C8B-B14F-4D97-AF65-F5344CB8AC3E}">
        <p14:creationId xmlns:p14="http://schemas.microsoft.com/office/powerpoint/2010/main" val="137449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AF5CEE8-398E-43BE-92D2-3E19D6BDFA99}"/>
              </a:ext>
            </a:extLst>
          </p:cNvPr>
          <p:cNvPicPr>
            <a:picLocks noChangeAspect="1"/>
          </p:cNvPicPr>
          <p:nvPr/>
        </p:nvPicPr>
        <p:blipFill>
          <a:blip r:embed="rId2"/>
          <a:stretch>
            <a:fillRect/>
          </a:stretch>
        </p:blipFill>
        <p:spPr>
          <a:xfrm>
            <a:off x="32651" y="934720"/>
            <a:ext cx="12159349" cy="5080000"/>
          </a:xfrm>
          <a:prstGeom prst="rect">
            <a:avLst/>
          </a:prstGeom>
        </p:spPr>
      </p:pic>
    </p:spTree>
    <p:extLst>
      <p:ext uri="{BB962C8B-B14F-4D97-AF65-F5344CB8AC3E}">
        <p14:creationId xmlns:p14="http://schemas.microsoft.com/office/powerpoint/2010/main" val="1700177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C39B1F8-9F8D-4676-882A-AC7B048577FA}"/>
              </a:ext>
            </a:extLst>
          </p:cNvPr>
          <p:cNvPicPr>
            <a:picLocks noChangeAspect="1"/>
          </p:cNvPicPr>
          <p:nvPr/>
        </p:nvPicPr>
        <p:blipFill>
          <a:blip r:embed="rId2"/>
          <a:stretch>
            <a:fillRect/>
          </a:stretch>
        </p:blipFill>
        <p:spPr>
          <a:xfrm>
            <a:off x="0" y="1670374"/>
            <a:ext cx="12192000" cy="3690005"/>
          </a:xfrm>
          <a:prstGeom prst="rect">
            <a:avLst/>
          </a:prstGeom>
        </p:spPr>
      </p:pic>
    </p:spTree>
    <p:extLst>
      <p:ext uri="{BB962C8B-B14F-4D97-AF65-F5344CB8AC3E}">
        <p14:creationId xmlns:p14="http://schemas.microsoft.com/office/powerpoint/2010/main" val="4081476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AFA894F-B04D-4AFA-88B2-5726653CC76C}"/>
              </a:ext>
            </a:extLst>
          </p:cNvPr>
          <p:cNvSpPr txBox="1"/>
          <p:nvPr/>
        </p:nvSpPr>
        <p:spPr>
          <a:xfrm>
            <a:off x="3891280" y="223520"/>
            <a:ext cx="3647440" cy="461665"/>
          </a:xfrm>
          <a:prstGeom prst="rect">
            <a:avLst/>
          </a:prstGeom>
          <a:noFill/>
        </p:spPr>
        <p:txBody>
          <a:bodyPr wrap="square" rtlCol="0">
            <a:spAutoFit/>
          </a:bodyPr>
          <a:lstStyle/>
          <a:p>
            <a:r>
              <a:rPr lang="ru-RU" sz="2400" b="1" dirty="0">
                <a:latin typeface="Arial" panose="020B0604020202020204" pitchFamily="34" charset="0"/>
                <a:cs typeface="Arial" panose="020B0604020202020204" pitchFamily="34" charset="0"/>
              </a:rPr>
              <a:t>КАК НАЙТИ РАБОТУ?</a:t>
            </a:r>
            <a:endParaRPr lang="cs-CZ" sz="2400" b="1"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D70BDAB4-6785-4957-A1D2-F835D522E954}"/>
              </a:ext>
            </a:extLst>
          </p:cNvPr>
          <p:cNvPicPr>
            <a:picLocks noChangeAspect="1"/>
          </p:cNvPicPr>
          <p:nvPr/>
        </p:nvPicPr>
        <p:blipFill>
          <a:blip r:embed="rId2"/>
          <a:stretch>
            <a:fillRect/>
          </a:stretch>
        </p:blipFill>
        <p:spPr>
          <a:xfrm>
            <a:off x="1696720" y="976982"/>
            <a:ext cx="8158480" cy="5433237"/>
          </a:xfrm>
          <a:prstGeom prst="rect">
            <a:avLst/>
          </a:prstGeom>
        </p:spPr>
      </p:pic>
    </p:spTree>
    <p:extLst>
      <p:ext uri="{BB962C8B-B14F-4D97-AF65-F5344CB8AC3E}">
        <p14:creationId xmlns:p14="http://schemas.microsoft.com/office/powerpoint/2010/main" val="1856819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D60A26A-4DFF-4277-AB45-303B2124B229}"/>
              </a:ext>
            </a:extLst>
          </p:cNvPr>
          <p:cNvPicPr>
            <a:picLocks noChangeAspect="1"/>
          </p:cNvPicPr>
          <p:nvPr/>
        </p:nvPicPr>
        <p:blipFill>
          <a:blip r:embed="rId2"/>
          <a:stretch>
            <a:fillRect/>
          </a:stretch>
        </p:blipFill>
        <p:spPr>
          <a:xfrm rot="-60000">
            <a:off x="1647617" y="540077"/>
            <a:ext cx="9184640" cy="6096000"/>
          </a:xfrm>
          <a:prstGeom prst="rect">
            <a:avLst/>
          </a:prstGeom>
        </p:spPr>
      </p:pic>
    </p:spTree>
    <p:extLst>
      <p:ext uri="{BB962C8B-B14F-4D97-AF65-F5344CB8AC3E}">
        <p14:creationId xmlns:p14="http://schemas.microsoft.com/office/powerpoint/2010/main" val="778310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7F8CD90-392E-4307-AE3F-6C7721F59EF6}"/>
              </a:ext>
            </a:extLst>
          </p:cNvPr>
          <p:cNvPicPr>
            <a:picLocks noChangeAspect="1"/>
          </p:cNvPicPr>
          <p:nvPr/>
        </p:nvPicPr>
        <p:blipFill>
          <a:blip r:embed="rId2"/>
          <a:stretch>
            <a:fillRect/>
          </a:stretch>
        </p:blipFill>
        <p:spPr>
          <a:xfrm>
            <a:off x="1981200" y="0"/>
            <a:ext cx="8341360" cy="6858000"/>
          </a:xfrm>
          <a:prstGeom prst="rect">
            <a:avLst/>
          </a:prstGeom>
        </p:spPr>
      </p:pic>
    </p:spTree>
    <p:extLst>
      <p:ext uri="{BB962C8B-B14F-4D97-AF65-F5344CB8AC3E}">
        <p14:creationId xmlns:p14="http://schemas.microsoft.com/office/powerpoint/2010/main" val="2397243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2987308-52FC-472F-9AFD-C395E6D5B4D0}"/>
              </a:ext>
            </a:extLst>
          </p:cNvPr>
          <p:cNvPicPr>
            <a:picLocks noChangeAspect="1"/>
          </p:cNvPicPr>
          <p:nvPr/>
        </p:nvPicPr>
        <p:blipFill>
          <a:blip r:embed="rId2"/>
          <a:stretch>
            <a:fillRect/>
          </a:stretch>
        </p:blipFill>
        <p:spPr>
          <a:xfrm>
            <a:off x="0" y="0"/>
            <a:ext cx="6502400" cy="6858000"/>
          </a:xfrm>
          <a:prstGeom prst="rect">
            <a:avLst/>
          </a:prstGeom>
        </p:spPr>
      </p:pic>
      <p:pic>
        <p:nvPicPr>
          <p:cNvPr id="3" name="Obrázek 2">
            <a:extLst>
              <a:ext uri="{FF2B5EF4-FFF2-40B4-BE49-F238E27FC236}">
                <a16:creationId xmlns:a16="http://schemas.microsoft.com/office/drawing/2014/main" id="{D934CD68-F3DF-463D-B6A7-82164F5D23B7}"/>
              </a:ext>
            </a:extLst>
          </p:cNvPr>
          <p:cNvPicPr>
            <a:picLocks noChangeAspect="1"/>
          </p:cNvPicPr>
          <p:nvPr/>
        </p:nvPicPr>
        <p:blipFill>
          <a:blip r:embed="rId3"/>
          <a:stretch>
            <a:fillRect/>
          </a:stretch>
        </p:blipFill>
        <p:spPr>
          <a:xfrm rot="-120000">
            <a:off x="6400421" y="2977"/>
            <a:ext cx="5620976" cy="6858000"/>
          </a:xfrm>
          <a:prstGeom prst="rect">
            <a:avLst/>
          </a:prstGeom>
        </p:spPr>
      </p:pic>
    </p:spTree>
    <p:extLst>
      <p:ext uri="{BB962C8B-B14F-4D97-AF65-F5344CB8AC3E}">
        <p14:creationId xmlns:p14="http://schemas.microsoft.com/office/powerpoint/2010/main" val="4204543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A626D0C-6863-40D8-B221-D2A98E06A8C6}"/>
              </a:ext>
            </a:extLst>
          </p:cNvPr>
          <p:cNvPicPr>
            <a:picLocks noChangeAspect="1"/>
          </p:cNvPicPr>
          <p:nvPr/>
        </p:nvPicPr>
        <p:blipFill>
          <a:blip r:embed="rId2"/>
          <a:stretch>
            <a:fillRect/>
          </a:stretch>
        </p:blipFill>
        <p:spPr>
          <a:xfrm rot="60000">
            <a:off x="1809120" y="444"/>
            <a:ext cx="8502625" cy="6858000"/>
          </a:xfrm>
          <a:prstGeom prst="rect">
            <a:avLst/>
          </a:prstGeom>
        </p:spPr>
      </p:pic>
    </p:spTree>
    <p:extLst>
      <p:ext uri="{BB962C8B-B14F-4D97-AF65-F5344CB8AC3E}">
        <p14:creationId xmlns:p14="http://schemas.microsoft.com/office/powerpoint/2010/main" val="889883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1" descr="пример резюме бухгалтера">
            <a:extLst>
              <a:ext uri="{FF2B5EF4-FFF2-40B4-BE49-F238E27FC236}">
                <a16:creationId xmlns:a16="http://schemas.microsoft.com/office/drawing/2014/main" id="{5F390C69-04B1-4520-8750-F231FDD11E59}"/>
              </a:ext>
            </a:extLst>
          </p:cNvPr>
          <p:cNvPicPr/>
          <p:nvPr/>
        </p:nvPicPr>
        <p:blipFill rotWithShape="1">
          <a:blip r:embed="rId2">
            <a:extLst>
              <a:ext uri="{28A0092B-C50C-407E-A947-70E740481C1C}">
                <a14:useLocalDpi xmlns:a14="http://schemas.microsoft.com/office/drawing/2010/main" val="0"/>
              </a:ext>
            </a:extLst>
          </a:blip>
          <a:srcRect t="49009" b="-1166"/>
          <a:stretch/>
        </p:blipFill>
        <p:spPr bwMode="auto">
          <a:xfrm>
            <a:off x="6400801" y="0"/>
            <a:ext cx="5791200" cy="7010400"/>
          </a:xfrm>
          <a:prstGeom prst="rect">
            <a:avLst/>
          </a:prstGeom>
          <a:noFill/>
          <a:ln>
            <a:noFill/>
          </a:ln>
          <a:extLst>
            <a:ext uri="{53640926-AAD7-44D8-BBD7-CCE9431645EC}">
              <a14:shadowObscured xmlns:a14="http://schemas.microsoft.com/office/drawing/2010/main"/>
            </a:ext>
          </a:extLst>
        </p:spPr>
      </p:pic>
      <p:pic>
        <p:nvPicPr>
          <p:cNvPr id="7" name="obrázek 1" descr="пример резюме бухгалтера">
            <a:extLst>
              <a:ext uri="{FF2B5EF4-FFF2-40B4-BE49-F238E27FC236}">
                <a16:creationId xmlns:a16="http://schemas.microsoft.com/office/drawing/2014/main" id="{6A110129-8F14-49CB-A6B0-0BAF68F47C06}"/>
              </a:ext>
            </a:extLst>
          </p:cNvPr>
          <p:cNvPicPr/>
          <p:nvPr/>
        </p:nvPicPr>
        <p:blipFill rotWithShape="1">
          <a:blip r:embed="rId2">
            <a:extLst>
              <a:ext uri="{28A0092B-C50C-407E-A947-70E740481C1C}">
                <a14:useLocalDpi xmlns:a14="http://schemas.microsoft.com/office/drawing/2010/main" val="0"/>
              </a:ext>
            </a:extLst>
          </a:blip>
          <a:srcRect t="-2668" b="50400"/>
          <a:stretch/>
        </p:blipFill>
        <p:spPr bwMode="auto">
          <a:xfrm>
            <a:off x="0" y="0"/>
            <a:ext cx="5963920"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381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8A18FB4-9D47-4D15-94E1-6E374DD0C79C}"/>
              </a:ext>
            </a:extLst>
          </p:cNvPr>
          <p:cNvPicPr>
            <a:picLocks noChangeAspect="1"/>
          </p:cNvPicPr>
          <p:nvPr/>
        </p:nvPicPr>
        <p:blipFill>
          <a:blip r:embed="rId2"/>
          <a:stretch>
            <a:fillRect/>
          </a:stretch>
        </p:blipFill>
        <p:spPr>
          <a:xfrm>
            <a:off x="1130210" y="754601"/>
            <a:ext cx="9249110" cy="5184559"/>
          </a:xfrm>
          <a:prstGeom prst="rect">
            <a:avLst/>
          </a:prstGeom>
        </p:spPr>
      </p:pic>
    </p:spTree>
    <p:extLst>
      <p:ext uri="{BB962C8B-B14F-4D97-AF65-F5344CB8AC3E}">
        <p14:creationId xmlns:p14="http://schemas.microsoft.com/office/powerpoint/2010/main" val="2468883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115C631-3F53-45D2-8B19-AC3095B1AF80}"/>
              </a:ext>
            </a:extLst>
          </p:cNvPr>
          <p:cNvPicPr>
            <a:picLocks noChangeAspect="1"/>
          </p:cNvPicPr>
          <p:nvPr/>
        </p:nvPicPr>
        <p:blipFill>
          <a:blip r:embed="rId2"/>
          <a:stretch>
            <a:fillRect/>
          </a:stretch>
        </p:blipFill>
        <p:spPr>
          <a:xfrm>
            <a:off x="0" y="0"/>
            <a:ext cx="4235156" cy="6858000"/>
          </a:xfrm>
          <a:prstGeom prst="rect">
            <a:avLst/>
          </a:prstGeom>
        </p:spPr>
      </p:pic>
      <p:pic>
        <p:nvPicPr>
          <p:cNvPr id="5" name="Obrázek 4">
            <a:extLst>
              <a:ext uri="{FF2B5EF4-FFF2-40B4-BE49-F238E27FC236}">
                <a16:creationId xmlns:a16="http://schemas.microsoft.com/office/drawing/2014/main" id="{B76E6DD7-8307-4007-8778-DD9701158833}"/>
              </a:ext>
            </a:extLst>
          </p:cNvPr>
          <p:cNvPicPr>
            <a:picLocks noChangeAspect="1"/>
          </p:cNvPicPr>
          <p:nvPr/>
        </p:nvPicPr>
        <p:blipFill>
          <a:blip r:embed="rId3"/>
          <a:stretch>
            <a:fillRect/>
          </a:stretch>
        </p:blipFill>
        <p:spPr>
          <a:xfrm>
            <a:off x="7772400" y="0"/>
            <a:ext cx="4419600" cy="6858000"/>
          </a:xfrm>
          <a:prstGeom prst="rect">
            <a:avLst/>
          </a:prstGeom>
        </p:spPr>
      </p:pic>
    </p:spTree>
    <p:extLst>
      <p:ext uri="{BB962C8B-B14F-4D97-AF65-F5344CB8AC3E}">
        <p14:creationId xmlns:p14="http://schemas.microsoft.com/office/powerpoint/2010/main" val="1994493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C1A9820-7E18-4AF9-91B4-F27FD816CC39}"/>
              </a:ext>
            </a:extLst>
          </p:cNvPr>
          <p:cNvPicPr>
            <a:picLocks noChangeAspect="1"/>
          </p:cNvPicPr>
          <p:nvPr/>
        </p:nvPicPr>
        <p:blipFill>
          <a:blip r:embed="rId2"/>
          <a:stretch>
            <a:fillRect/>
          </a:stretch>
        </p:blipFill>
        <p:spPr>
          <a:xfrm>
            <a:off x="-1" y="0"/>
            <a:ext cx="6766561" cy="4506272"/>
          </a:xfrm>
          <a:prstGeom prst="rect">
            <a:avLst/>
          </a:prstGeom>
        </p:spPr>
      </p:pic>
      <p:pic>
        <p:nvPicPr>
          <p:cNvPr id="5" name="Obrázek 4">
            <a:extLst>
              <a:ext uri="{FF2B5EF4-FFF2-40B4-BE49-F238E27FC236}">
                <a16:creationId xmlns:a16="http://schemas.microsoft.com/office/drawing/2014/main" id="{363D4CEF-8A2D-40ED-BF94-1380E421DEB2}"/>
              </a:ext>
            </a:extLst>
          </p:cNvPr>
          <p:cNvPicPr>
            <a:picLocks noChangeAspect="1"/>
          </p:cNvPicPr>
          <p:nvPr/>
        </p:nvPicPr>
        <p:blipFill>
          <a:blip r:embed="rId3"/>
          <a:stretch>
            <a:fillRect/>
          </a:stretch>
        </p:blipFill>
        <p:spPr>
          <a:xfrm>
            <a:off x="7315200" y="693507"/>
            <a:ext cx="4876800" cy="6164494"/>
          </a:xfrm>
          <a:prstGeom prst="rect">
            <a:avLst/>
          </a:prstGeom>
        </p:spPr>
      </p:pic>
    </p:spTree>
    <p:extLst>
      <p:ext uri="{BB962C8B-B14F-4D97-AF65-F5344CB8AC3E}">
        <p14:creationId xmlns:p14="http://schemas.microsoft.com/office/powerpoint/2010/main" val="157003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3A5A114-5C8B-4E6E-90E2-5B8A08AED84C}"/>
              </a:ext>
            </a:extLst>
          </p:cNvPr>
          <p:cNvPicPr>
            <a:picLocks noChangeAspect="1"/>
          </p:cNvPicPr>
          <p:nvPr/>
        </p:nvPicPr>
        <p:blipFill>
          <a:blip r:embed="rId2"/>
          <a:stretch>
            <a:fillRect/>
          </a:stretch>
        </p:blipFill>
        <p:spPr>
          <a:xfrm>
            <a:off x="0" y="0"/>
            <a:ext cx="4572000" cy="6858000"/>
          </a:xfrm>
          <a:prstGeom prst="rect">
            <a:avLst/>
          </a:prstGeom>
        </p:spPr>
      </p:pic>
      <p:pic>
        <p:nvPicPr>
          <p:cNvPr id="7" name="Obrázek 6">
            <a:extLst>
              <a:ext uri="{FF2B5EF4-FFF2-40B4-BE49-F238E27FC236}">
                <a16:creationId xmlns:a16="http://schemas.microsoft.com/office/drawing/2014/main" id="{58E9BD25-046B-47C9-BD20-8147C226F22C}"/>
              </a:ext>
            </a:extLst>
          </p:cNvPr>
          <p:cNvPicPr>
            <a:picLocks noChangeAspect="1"/>
          </p:cNvPicPr>
          <p:nvPr/>
        </p:nvPicPr>
        <p:blipFill>
          <a:blip r:embed="rId3"/>
          <a:stretch>
            <a:fillRect/>
          </a:stretch>
        </p:blipFill>
        <p:spPr>
          <a:xfrm>
            <a:off x="5646420" y="419100"/>
            <a:ext cx="6019800" cy="6019800"/>
          </a:xfrm>
          <a:prstGeom prst="rect">
            <a:avLst/>
          </a:prstGeom>
        </p:spPr>
      </p:pic>
    </p:spTree>
    <p:extLst>
      <p:ext uri="{BB962C8B-B14F-4D97-AF65-F5344CB8AC3E}">
        <p14:creationId xmlns:p14="http://schemas.microsoft.com/office/powerpoint/2010/main" val="607068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3DFCA101-FD85-4FD2-8B9C-68275D210BAF}"/>
              </a:ext>
            </a:extLst>
          </p:cNvPr>
          <p:cNvGraphicFramePr>
            <a:graphicFrameLocks noGrp="1"/>
          </p:cNvGraphicFramePr>
          <p:nvPr>
            <p:extLst>
              <p:ext uri="{D42A27DB-BD31-4B8C-83A1-F6EECF244321}">
                <p14:modId xmlns:p14="http://schemas.microsoft.com/office/powerpoint/2010/main" val="1731133848"/>
              </p:ext>
            </p:extLst>
          </p:nvPr>
        </p:nvGraphicFramePr>
        <p:xfrm>
          <a:off x="2897904" y="0"/>
          <a:ext cx="9294096" cy="6858000"/>
        </p:xfrm>
        <a:graphic>
          <a:graphicData uri="http://schemas.openxmlformats.org/drawingml/2006/table">
            <a:tbl>
              <a:tblPr firstRow="1" firstCol="1" bandRow="1">
                <a:tableStyleId>{5C22544A-7EE6-4342-B048-85BDC9FD1C3A}</a:tableStyleId>
              </a:tblPr>
              <a:tblGrid>
                <a:gridCol w="3098032">
                  <a:extLst>
                    <a:ext uri="{9D8B030D-6E8A-4147-A177-3AD203B41FA5}">
                      <a16:colId xmlns:a16="http://schemas.microsoft.com/office/drawing/2014/main" val="3666284231"/>
                    </a:ext>
                  </a:extLst>
                </a:gridCol>
                <a:gridCol w="3098032">
                  <a:extLst>
                    <a:ext uri="{9D8B030D-6E8A-4147-A177-3AD203B41FA5}">
                      <a16:colId xmlns:a16="http://schemas.microsoft.com/office/drawing/2014/main" val="252694383"/>
                    </a:ext>
                  </a:extLst>
                </a:gridCol>
                <a:gridCol w="3098032">
                  <a:extLst>
                    <a:ext uri="{9D8B030D-6E8A-4147-A177-3AD203B41FA5}">
                      <a16:colId xmlns:a16="http://schemas.microsoft.com/office/drawing/2014/main" val="1919174754"/>
                    </a:ext>
                  </a:extLst>
                </a:gridCol>
              </a:tblGrid>
              <a:tr h="428813">
                <a:tc>
                  <a:txBody>
                    <a:bodyPr/>
                    <a:lstStyle/>
                    <a:p>
                      <a:pPr>
                        <a:lnSpc>
                          <a:spcPct val="115000"/>
                        </a:lnSpc>
                        <a:spcAft>
                          <a:spcPts val="1000"/>
                        </a:spcAft>
                      </a:pPr>
                      <a:r>
                        <a:rPr lang="cs-CZ" sz="2000" dirty="0" err="1">
                          <a:effectLst/>
                        </a:rPr>
                        <a:t>Место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8542" marB="42712" anchor="ctr"/>
                </a:tc>
                <a:tc>
                  <a:txBody>
                    <a:bodyPr/>
                    <a:lstStyle/>
                    <a:p>
                      <a:pPr>
                        <a:lnSpc>
                          <a:spcPct val="115000"/>
                        </a:lnSpc>
                        <a:spcAft>
                          <a:spcPts val="1000"/>
                        </a:spcAft>
                      </a:pPr>
                      <a:r>
                        <a:rPr lang="cs-CZ" sz="2000">
                          <a:effectLst/>
                        </a:rPr>
                        <a:t> Профессия</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8542" marB="42712" anchor="ctr"/>
                </a:tc>
                <a:tc>
                  <a:txBody>
                    <a:bodyPr/>
                    <a:lstStyle/>
                    <a:p>
                      <a:pPr>
                        <a:lnSpc>
                          <a:spcPct val="115000"/>
                        </a:lnSpc>
                        <a:spcAft>
                          <a:spcPts val="1000"/>
                        </a:spcAft>
                      </a:pPr>
                      <a:r>
                        <a:rPr lang="cs-CZ" sz="2000">
                          <a:effectLst/>
                        </a:rPr>
                        <a:t>Рейтинг</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8542" marB="42712" anchor="ctr"/>
                </a:tc>
                <a:extLst>
                  <a:ext uri="{0D108BD9-81ED-4DB2-BD59-A6C34878D82A}">
                    <a16:rowId xmlns:a16="http://schemas.microsoft.com/office/drawing/2014/main" val="2899747448"/>
                  </a:ext>
                </a:extLst>
              </a:tr>
              <a:tr h="428813">
                <a:tc>
                  <a:txBody>
                    <a:bodyPr/>
                    <a:lstStyle/>
                    <a:p>
                      <a:pPr>
                        <a:lnSpc>
                          <a:spcPct val="115000"/>
                        </a:lnSpc>
                        <a:spcAft>
                          <a:spcPts val="1000"/>
                        </a:spcAft>
                      </a:pPr>
                      <a:r>
                        <a:rPr lang="cs-CZ" sz="2000">
                          <a:effectLst/>
                        </a:rPr>
                        <a:t>1</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2">
                            <a:extLst>
                              <a:ext uri="{A12FA001-AC4F-418D-AE19-62706E023703}">
                                <ahyp:hlinkClr xmlns:ahyp="http://schemas.microsoft.com/office/drawing/2018/hyperlinkcolor" val="tx"/>
                              </a:ext>
                            </a:extLst>
                          </a:hlinkClick>
                        </a:rPr>
                        <a:t>Продюсер</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100%</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2891201875"/>
                  </a:ext>
                </a:extLst>
              </a:tr>
              <a:tr h="428813">
                <a:tc>
                  <a:txBody>
                    <a:bodyPr/>
                    <a:lstStyle/>
                    <a:p>
                      <a:pPr>
                        <a:lnSpc>
                          <a:spcPct val="115000"/>
                        </a:lnSpc>
                        <a:spcAft>
                          <a:spcPts val="1000"/>
                        </a:spcAft>
                      </a:pPr>
                      <a:r>
                        <a:rPr lang="cs-CZ" sz="2000">
                          <a:effectLst/>
                        </a:rPr>
                        <a:t>2</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3">
                            <a:extLst>
                              <a:ext uri="{A12FA001-AC4F-418D-AE19-62706E023703}">
                                <ahyp:hlinkClr xmlns:ahyp="http://schemas.microsoft.com/office/drawing/2018/hyperlinkcolor" val="tx"/>
                              </a:ext>
                            </a:extLst>
                          </a:hlinkClick>
                        </a:rPr>
                        <a:t>Спасатель</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99%</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1640746127"/>
                  </a:ext>
                </a:extLst>
              </a:tr>
              <a:tr h="428813">
                <a:tc>
                  <a:txBody>
                    <a:bodyPr/>
                    <a:lstStyle/>
                    <a:p>
                      <a:pPr>
                        <a:lnSpc>
                          <a:spcPct val="115000"/>
                        </a:lnSpc>
                        <a:spcAft>
                          <a:spcPts val="1000"/>
                        </a:spcAft>
                      </a:pPr>
                      <a:r>
                        <a:rPr lang="cs-CZ" sz="2000">
                          <a:effectLst/>
                        </a:rPr>
                        <a:t>3</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4">
                            <a:extLst>
                              <a:ext uri="{A12FA001-AC4F-418D-AE19-62706E023703}">
                                <ahyp:hlinkClr xmlns:ahyp="http://schemas.microsoft.com/office/drawing/2018/hyperlinkcolor" val="tx"/>
                              </a:ext>
                            </a:extLst>
                          </a:hlinkClick>
                        </a:rPr>
                        <a:t>Хирург</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98%</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1756944883"/>
                  </a:ext>
                </a:extLst>
              </a:tr>
              <a:tr h="428437">
                <a:tc>
                  <a:txBody>
                    <a:bodyPr/>
                    <a:lstStyle/>
                    <a:p>
                      <a:pPr>
                        <a:lnSpc>
                          <a:spcPct val="115000"/>
                        </a:lnSpc>
                        <a:spcAft>
                          <a:spcPts val="1000"/>
                        </a:spcAft>
                      </a:pPr>
                      <a:r>
                        <a:rPr lang="cs-CZ" sz="2000">
                          <a:effectLst/>
                        </a:rPr>
                        <a:t>4</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5">
                            <a:extLst>
                              <a:ext uri="{A12FA001-AC4F-418D-AE19-62706E023703}">
                                <ahyp:hlinkClr xmlns:ahyp="http://schemas.microsoft.com/office/drawing/2018/hyperlinkcolor" val="tx"/>
                              </a:ext>
                            </a:extLst>
                          </a:hlinkClick>
                        </a:rPr>
                        <a:t>Резчик</a:t>
                      </a:r>
                      <a:r>
                        <a:rPr lang="cs-CZ" sz="2000" u="sng" dirty="0">
                          <a:solidFill>
                            <a:schemeClr val="tx1"/>
                          </a:solidFill>
                          <a:effectLst/>
                          <a:hlinkClick r:id="rId5">
                            <a:extLst>
                              <a:ext uri="{A12FA001-AC4F-418D-AE19-62706E023703}">
                                <ahyp:hlinkClr xmlns:ahyp="http://schemas.microsoft.com/office/drawing/2018/hyperlinkcolor" val="tx"/>
                              </a:ext>
                            </a:extLst>
                          </a:hlinkClick>
                        </a:rPr>
                        <a:t> </a:t>
                      </a:r>
                      <a:r>
                        <a:rPr lang="cs-CZ" sz="2000" u="sng" dirty="0" err="1">
                          <a:solidFill>
                            <a:schemeClr val="tx1"/>
                          </a:solidFill>
                          <a:effectLst/>
                          <a:hlinkClick r:id="rId5">
                            <a:extLst>
                              <a:ext uri="{A12FA001-AC4F-418D-AE19-62706E023703}">
                                <ahyp:hlinkClr xmlns:ahyp="http://schemas.microsoft.com/office/drawing/2018/hyperlinkcolor" val="tx"/>
                              </a:ext>
                            </a:extLst>
                          </a:hlinkClick>
                        </a:rPr>
                        <a:t>по</a:t>
                      </a:r>
                      <a:r>
                        <a:rPr lang="cs-CZ" sz="2000" u="sng" dirty="0">
                          <a:solidFill>
                            <a:schemeClr val="tx1"/>
                          </a:solidFill>
                          <a:effectLst/>
                          <a:hlinkClick r:id="rId5">
                            <a:extLst>
                              <a:ext uri="{A12FA001-AC4F-418D-AE19-62706E023703}">
                                <ahyp:hlinkClr xmlns:ahyp="http://schemas.microsoft.com/office/drawing/2018/hyperlinkcolor" val="tx"/>
                              </a:ext>
                            </a:extLst>
                          </a:hlinkClick>
                        </a:rPr>
                        <a:t> </a:t>
                      </a:r>
                      <a:r>
                        <a:rPr lang="cs-CZ" sz="2000" u="sng" dirty="0" err="1">
                          <a:solidFill>
                            <a:schemeClr val="tx1"/>
                          </a:solidFill>
                          <a:effectLst/>
                          <a:hlinkClick r:id="rId5">
                            <a:extLst>
                              <a:ext uri="{A12FA001-AC4F-418D-AE19-62706E023703}">
                                <ahyp:hlinkClr xmlns:ahyp="http://schemas.microsoft.com/office/drawing/2018/hyperlinkcolor" val="tx"/>
                              </a:ext>
                            </a:extLst>
                          </a:hlinkClick>
                        </a:rPr>
                        <a:t>камню</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97%</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2555861153"/>
                  </a:ext>
                </a:extLst>
              </a:tr>
              <a:tr h="428813">
                <a:tc>
                  <a:txBody>
                    <a:bodyPr/>
                    <a:lstStyle/>
                    <a:p>
                      <a:pPr>
                        <a:lnSpc>
                          <a:spcPct val="115000"/>
                        </a:lnSpc>
                        <a:spcAft>
                          <a:spcPts val="1000"/>
                        </a:spcAft>
                      </a:pPr>
                      <a:r>
                        <a:rPr lang="cs-CZ" sz="2000">
                          <a:effectLst/>
                        </a:rPr>
                        <a:t>5</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6">
                            <a:extLst>
                              <a:ext uri="{A12FA001-AC4F-418D-AE19-62706E023703}">
                                <ahyp:hlinkClr xmlns:ahyp="http://schemas.microsoft.com/office/drawing/2018/hyperlinkcolor" val="tx"/>
                              </a:ext>
                            </a:extLst>
                          </a:hlinkClick>
                        </a:rPr>
                        <a:t>Пилот</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97%</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485235308"/>
                  </a:ext>
                </a:extLst>
              </a:tr>
              <a:tr h="428437">
                <a:tc>
                  <a:txBody>
                    <a:bodyPr/>
                    <a:lstStyle/>
                    <a:p>
                      <a:pPr>
                        <a:lnSpc>
                          <a:spcPct val="115000"/>
                        </a:lnSpc>
                        <a:spcAft>
                          <a:spcPts val="1000"/>
                        </a:spcAft>
                      </a:pPr>
                      <a:r>
                        <a:rPr lang="cs-CZ" sz="2000">
                          <a:effectLst/>
                        </a:rPr>
                        <a:t>6</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7">
                            <a:extLst>
                              <a:ext uri="{A12FA001-AC4F-418D-AE19-62706E023703}">
                                <ahyp:hlinkClr xmlns:ahyp="http://schemas.microsoft.com/office/drawing/2018/hyperlinkcolor" val="tx"/>
                              </a:ext>
                            </a:extLst>
                          </a:hlinkClick>
                        </a:rPr>
                        <a:t>Судебный</a:t>
                      </a:r>
                      <a:r>
                        <a:rPr lang="cs-CZ" sz="2000" u="sng" dirty="0">
                          <a:solidFill>
                            <a:schemeClr val="tx1"/>
                          </a:solidFill>
                          <a:effectLst/>
                          <a:hlinkClick r:id="rId7">
                            <a:extLst>
                              <a:ext uri="{A12FA001-AC4F-418D-AE19-62706E023703}">
                                <ahyp:hlinkClr xmlns:ahyp="http://schemas.microsoft.com/office/drawing/2018/hyperlinkcolor" val="tx"/>
                              </a:ext>
                            </a:extLst>
                          </a:hlinkClick>
                        </a:rPr>
                        <a:t> </a:t>
                      </a:r>
                      <a:r>
                        <a:rPr lang="cs-CZ" sz="2000" u="sng" dirty="0" err="1">
                          <a:solidFill>
                            <a:schemeClr val="tx1"/>
                          </a:solidFill>
                          <a:effectLst/>
                          <a:hlinkClick r:id="rId7">
                            <a:extLst>
                              <a:ext uri="{A12FA001-AC4F-418D-AE19-62706E023703}">
                                <ahyp:hlinkClr xmlns:ahyp="http://schemas.microsoft.com/office/drawing/2018/hyperlinkcolor" val="tx"/>
                              </a:ext>
                            </a:extLst>
                          </a:hlinkClick>
                        </a:rPr>
                        <a:t>эксперт</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97%</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1761735611"/>
                  </a:ext>
                </a:extLst>
              </a:tr>
              <a:tr h="428437">
                <a:tc>
                  <a:txBody>
                    <a:bodyPr/>
                    <a:lstStyle/>
                    <a:p>
                      <a:pPr>
                        <a:lnSpc>
                          <a:spcPct val="115000"/>
                        </a:lnSpc>
                        <a:spcAft>
                          <a:spcPts val="1000"/>
                        </a:spcAft>
                      </a:pPr>
                      <a:r>
                        <a:rPr lang="cs-CZ" sz="2000">
                          <a:effectLst/>
                        </a:rPr>
                        <a:t>7</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8">
                            <a:extLst>
                              <a:ext uri="{A12FA001-AC4F-418D-AE19-62706E023703}">
                                <ahyp:hlinkClr xmlns:ahyp="http://schemas.microsoft.com/office/drawing/2018/hyperlinkcolor" val="tx"/>
                              </a:ext>
                            </a:extLst>
                          </a:hlinkClick>
                        </a:rPr>
                        <a:t>Врач-кибернетик</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97%</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2511772437"/>
                  </a:ext>
                </a:extLst>
              </a:tr>
              <a:tr h="428813">
                <a:tc>
                  <a:txBody>
                    <a:bodyPr/>
                    <a:lstStyle/>
                    <a:p>
                      <a:pPr>
                        <a:lnSpc>
                          <a:spcPct val="115000"/>
                        </a:lnSpc>
                        <a:spcAft>
                          <a:spcPts val="1000"/>
                        </a:spcAft>
                      </a:pPr>
                      <a:r>
                        <a:rPr lang="cs-CZ" sz="2000">
                          <a:effectLst/>
                        </a:rPr>
                        <a:t>8</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9">
                            <a:extLst>
                              <a:ext uri="{A12FA001-AC4F-418D-AE19-62706E023703}">
                                <ahyp:hlinkClr xmlns:ahyp="http://schemas.microsoft.com/office/drawing/2018/hyperlinkcolor" val="tx"/>
                              </a:ext>
                            </a:extLst>
                          </a:hlinkClick>
                        </a:rPr>
                        <a:t>Дизайнер</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97%</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1253712640"/>
                  </a:ext>
                </a:extLst>
              </a:tr>
              <a:tr h="428437">
                <a:tc>
                  <a:txBody>
                    <a:bodyPr/>
                    <a:lstStyle/>
                    <a:p>
                      <a:pPr>
                        <a:lnSpc>
                          <a:spcPct val="115000"/>
                        </a:lnSpc>
                        <a:spcAft>
                          <a:spcPts val="1000"/>
                        </a:spcAft>
                      </a:pPr>
                      <a:r>
                        <a:rPr lang="cs-CZ" sz="2000">
                          <a:effectLst/>
                        </a:rPr>
                        <a:t>9</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10">
                            <a:extLst>
                              <a:ext uri="{A12FA001-AC4F-418D-AE19-62706E023703}">
                                <ahyp:hlinkClr xmlns:ahyp="http://schemas.microsoft.com/office/drawing/2018/hyperlinkcolor" val="tx"/>
                              </a:ext>
                            </a:extLst>
                          </a:hlinkClick>
                        </a:rPr>
                        <a:t>Графический</a:t>
                      </a:r>
                      <a:r>
                        <a:rPr lang="cs-CZ" sz="2000" u="sng" dirty="0">
                          <a:solidFill>
                            <a:schemeClr val="tx1"/>
                          </a:solidFill>
                          <a:effectLst/>
                          <a:hlinkClick r:id="rId10">
                            <a:extLst>
                              <a:ext uri="{A12FA001-AC4F-418D-AE19-62706E023703}">
                                <ahyp:hlinkClr xmlns:ahyp="http://schemas.microsoft.com/office/drawing/2018/hyperlinkcolor" val="tx"/>
                              </a:ext>
                            </a:extLst>
                          </a:hlinkClick>
                        </a:rPr>
                        <a:t> </a:t>
                      </a:r>
                      <a:r>
                        <a:rPr lang="cs-CZ" sz="2000" u="sng" dirty="0" err="1">
                          <a:solidFill>
                            <a:schemeClr val="tx1"/>
                          </a:solidFill>
                          <a:effectLst/>
                          <a:hlinkClick r:id="rId10">
                            <a:extLst>
                              <a:ext uri="{A12FA001-AC4F-418D-AE19-62706E023703}">
                                <ahyp:hlinkClr xmlns:ahyp="http://schemas.microsoft.com/office/drawing/2018/hyperlinkcolor" val="tx"/>
                              </a:ext>
                            </a:extLst>
                          </a:hlinkClick>
                        </a:rPr>
                        <a:t>дизайнер</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96%</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233861430"/>
                  </a:ext>
                </a:extLst>
              </a:tr>
              <a:tr h="428813">
                <a:tc>
                  <a:txBody>
                    <a:bodyPr/>
                    <a:lstStyle/>
                    <a:p>
                      <a:pPr>
                        <a:lnSpc>
                          <a:spcPct val="115000"/>
                        </a:lnSpc>
                        <a:spcAft>
                          <a:spcPts val="1000"/>
                        </a:spcAft>
                      </a:pPr>
                      <a:r>
                        <a:rPr lang="cs-CZ" sz="2000">
                          <a:effectLst/>
                        </a:rPr>
                        <a:t>10</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11">
                            <a:extLst>
                              <a:ext uri="{A12FA001-AC4F-418D-AE19-62706E023703}">
                                <ahyp:hlinkClr xmlns:ahyp="http://schemas.microsoft.com/office/drawing/2018/hyperlinkcolor" val="tx"/>
                              </a:ext>
                            </a:extLst>
                          </a:hlinkClick>
                        </a:rPr>
                        <a:t>Следователь</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96%</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21043103"/>
                  </a:ext>
                </a:extLst>
              </a:tr>
              <a:tr h="428437">
                <a:tc>
                  <a:txBody>
                    <a:bodyPr/>
                    <a:lstStyle/>
                    <a:p>
                      <a:pPr>
                        <a:lnSpc>
                          <a:spcPct val="115000"/>
                        </a:lnSpc>
                        <a:spcAft>
                          <a:spcPts val="1000"/>
                        </a:spcAft>
                      </a:pPr>
                      <a:r>
                        <a:rPr lang="cs-CZ" sz="2000">
                          <a:effectLst/>
                        </a:rPr>
                        <a:t>11</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12">
                            <a:extLst>
                              <a:ext uri="{A12FA001-AC4F-418D-AE19-62706E023703}">
                                <ahyp:hlinkClr xmlns:ahyp="http://schemas.microsoft.com/office/drawing/2018/hyperlinkcolor" val="tx"/>
                              </a:ext>
                            </a:extLst>
                          </a:hlinkClick>
                        </a:rPr>
                        <a:t>Дизайнер</a:t>
                      </a:r>
                      <a:r>
                        <a:rPr lang="cs-CZ" sz="2000" u="sng" dirty="0">
                          <a:solidFill>
                            <a:schemeClr val="tx1"/>
                          </a:solidFill>
                          <a:effectLst/>
                          <a:hlinkClick r:id="rId12">
                            <a:extLst>
                              <a:ext uri="{A12FA001-AC4F-418D-AE19-62706E023703}">
                                <ahyp:hlinkClr xmlns:ahyp="http://schemas.microsoft.com/office/drawing/2018/hyperlinkcolor" val="tx"/>
                              </a:ext>
                            </a:extLst>
                          </a:hlinkClick>
                        </a:rPr>
                        <a:t> </a:t>
                      </a:r>
                      <a:r>
                        <a:rPr lang="cs-CZ" sz="2000" u="sng" dirty="0" err="1">
                          <a:solidFill>
                            <a:schemeClr val="tx1"/>
                          </a:solidFill>
                          <a:effectLst/>
                          <a:hlinkClick r:id="rId12">
                            <a:extLst>
                              <a:ext uri="{A12FA001-AC4F-418D-AE19-62706E023703}">
                                <ahyp:hlinkClr xmlns:ahyp="http://schemas.microsoft.com/office/drawing/2018/hyperlinkcolor" val="tx"/>
                              </a:ext>
                            </a:extLst>
                          </a:hlinkClick>
                        </a:rPr>
                        <a:t>ландшафта</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95%</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4010842343"/>
                  </a:ext>
                </a:extLst>
              </a:tr>
              <a:tr h="428437">
                <a:tc>
                  <a:txBody>
                    <a:bodyPr/>
                    <a:lstStyle/>
                    <a:p>
                      <a:pPr>
                        <a:lnSpc>
                          <a:spcPct val="115000"/>
                        </a:lnSpc>
                        <a:spcAft>
                          <a:spcPts val="1000"/>
                        </a:spcAft>
                      </a:pPr>
                      <a:r>
                        <a:rPr lang="cs-CZ" sz="2000">
                          <a:effectLst/>
                        </a:rPr>
                        <a:t>12</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13">
                            <a:extLst>
                              <a:ext uri="{A12FA001-AC4F-418D-AE19-62706E023703}">
                                <ahyp:hlinkClr xmlns:ahyp="http://schemas.microsoft.com/office/drawing/2018/hyperlinkcolor" val="tx"/>
                              </a:ext>
                            </a:extLst>
                          </a:hlinkClick>
                        </a:rPr>
                        <a:t>Дизайнер</a:t>
                      </a:r>
                      <a:r>
                        <a:rPr lang="cs-CZ" sz="2000" u="sng" dirty="0">
                          <a:solidFill>
                            <a:schemeClr val="tx1"/>
                          </a:solidFill>
                          <a:effectLst/>
                          <a:hlinkClick r:id="rId13">
                            <a:extLst>
                              <a:ext uri="{A12FA001-AC4F-418D-AE19-62706E023703}">
                                <ahyp:hlinkClr xmlns:ahyp="http://schemas.microsoft.com/office/drawing/2018/hyperlinkcolor" val="tx"/>
                              </a:ext>
                            </a:extLst>
                          </a:hlinkClick>
                        </a:rPr>
                        <a:t> </a:t>
                      </a:r>
                      <a:r>
                        <a:rPr lang="cs-CZ" sz="2000" u="sng" dirty="0" err="1">
                          <a:solidFill>
                            <a:schemeClr val="tx1"/>
                          </a:solidFill>
                          <a:effectLst/>
                          <a:hlinkClick r:id="rId13">
                            <a:extLst>
                              <a:ext uri="{A12FA001-AC4F-418D-AE19-62706E023703}">
                                <ahyp:hlinkClr xmlns:ahyp="http://schemas.microsoft.com/office/drawing/2018/hyperlinkcolor" val="tx"/>
                              </a:ext>
                            </a:extLst>
                          </a:hlinkClick>
                        </a:rPr>
                        <a:t>интерьера</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95%</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1087739890"/>
                  </a:ext>
                </a:extLst>
              </a:tr>
              <a:tr h="428813">
                <a:tc>
                  <a:txBody>
                    <a:bodyPr/>
                    <a:lstStyle/>
                    <a:p>
                      <a:pPr>
                        <a:lnSpc>
                          <a:spcPct val="115000"/>
                        </a:lnSpc>
                        <a:spcAft>
                          <a:spcPts val="1000"/>
                        </a:spcAft>
                      </a:pPr>
                      <a:r>
                        <a:rPr lang="cs-CZ" sz="2000">
                          <a:effectLst/>
                        </a:rPr>
                        <a:t>13</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14">
                            <a:extLst>
                              <a:ext uri="{A12FA001-AC4F-418D-AE19-62706E023703}">
                                <ahyp:hlinkClr xmlns:ahyp="http://schemas.microsoft.com/office/drawing/2018/hyperlinkcolor" val="tx"/>
                              </a:ext>
                            </a:extLst>
                          </a:hlinkClick>
                        </a:rPr>
                        <a:t>Анестезиолог</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95%</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379227111"/>
                  </a:ext>
                </a:extLst>
              </a:tr>
              <a:tr h="428437">
                <a:tc>
                  <a:txBody>
                    <a:bodyPr/>
                    <a:lstStyle/>
                    <a:p>
                      <a:pPr>
                        <a:lnSpc>
                          <a:spcPct val="115000"/>
                        </a:lnSpc>
                        <a:spcAft>
                          <a:spcPts val="1000"/>
                        </a:spcAft>
                      </a:pPr>
                      <a:r>
                        <a:rPr lang="cs-CZ" sz="2000">
                          <a:effectLst/>
                        </a:rPr>
                        <a:t>14</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15">
                            <a:extLst>
                              <a:ext uri="{A12FA001-AC4F-418D-AE19-62706E023703}">
                                <ahyp:hlinkClr xmlns:ahyp="http://schemas.microsoft.com/office/drawing/2018/hyperlinkcolor" val="tx"/>
                              </a:ext>
                            </a:extLst>
                          </a:hlinkClick>
                        </a:rPr>
                        <a:t>Архитектор-проектировщик</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a:effectLst/>
                        </a:rPr>
                        <a:t>94%</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1777732680"/>
                  </a:ext>
                </a:extLst>
              </a:tr>
              <a:tr h="428437">
                <a:tc>
                  <a:txBody>
                    <a:bodyPr/>
                    <a:lstStyle/>
                    <a:p>
                      <a:pPr>
                        <a:lnSpc>
                          <a:spcPct val="115000"/>
                        </a:lnSpc>
                        <a:spcAft>
                          <a:spcPts val="1000"/>
                        </a:spcAft>
                      </a:pPr>
                      <a:r>
                        <a:rPr lang="cs-CZ" sz="2000">
                          <a:effectLst/>
                        </a:rPr>
                        <a:t>15</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u="sng" dirty="0" err="1">
                          <a:solidFill>
                            <a:schemeClr val="tx1"/>
                          </a:solidFill>
                          <a:effectLst/>
                          <a:hlinkClick r:id="rId16">
                            <a:extLst>
                              <a:ext uri="{A12FA001-AC4F-418D-AE19-62706E023703}">
                                <ahyp:hlinkClr xmlns:ahyp="http://schemas.microsoft.com/office/drawing/2018/hyperlinkcolor" val="tx"/>
                              </a:ext>
                            </a:extLst>
                          </a:hlinkClick>
                        </a:rPr>
                        <a:t>Частный</a:t>
                      </a:r>
                      <a:r>
                        <a:rPr lang="cs-CZ" sz="2000" u="sng" dirty="0">
                          <a:solidFill>
                            <a:schemeClr val="tx1"/>
                          </a:solidFill>
                          <a:effectLst/>
                          <a:hlinkClick r:id="rId16">
                            <a:extLst>
                              <a:ext uri="{A12FA001-AC4F-418D-AE19-62706E023703}">
                                <ahyp:hlinkClr xmlns:ahyp="http://schemas.microsoft.com/office/drawing/2018/hyperlinkcolor" val="tx"/>
                              </a:ext>
                            </a:extLst>
                          </a:hlinkClick>
                        </a:rPr>
                        <a:t> </a:t>
                      </a:r>
                      <a:r>
                        <a:rPr lang="cs-CZ" sz="2000" u="sng" dirty="0" err="1">
                          <a:solidFill>
                            <a:schemeClr val="tx1"/>
                          </a:solidFill>
                          <a:effectLst/>
                          <a:hlinkClick r:id="rId16">
                            <a:extLst>
                              <a:ext uri="{A12FA001-AC4F-418D-AE19-62706E023703}">
                                <ahyp:hlinkClr xmlns:ahyp="http://schemas.microsoft.com/office/drawing/2018/hyperlinkcolor" val="tx"/>
                              </a:ext>
                            </a:extLst>
                          </a:hlinkClick>
                        </a:rPr>
                        <a:t>детектив</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tc>
                  <a:txBody>
                    <a:bodyPr/>
                    <a:lstStyle/>
                    <a:p>
                      <a:pPr>
                        <a:lnSpc>
                          <a:spcPct val="115000"/>
                        </a:lnSpc>
                        <a:spcAft>
                          <a:spcPts val="1000"/>
                        </a:spcAft>
                      </a:pPr>
                      <a:r>
                        <a:rPr lang="cs-CZ" sz="2000" dirty="0">
                          <a:effectLst/>
                        </a:rPr>
                        <a:t>93%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542" marR="8542" marT="42712" marB="8542"/>
                </a:tc>
                <a:extLst>
                  <a:ext uri="{0D108BD9-81ED-4DB2-BD59-A6C34878D82A}">
                    <a16:rowId xmlns:a16="http://schemas.microsoft.com/office/drawing/2014/main" val="1335538727"/>
                  </a:ext>
                </a:extLst>
              </a:tr>
            </a:tbl>
          </a:graphicData>
        </a:graphic>
      </p:graphicFrame>
      <p:sp>
        <p:nvSpPr>
          <p:cNvPr id="3" name="TextovéPole 2">
            <a:extLst>
              <a:ext uri="{FF2B5EF4-FFF2-40B4-BE49-F238E27FC236}">
                <a16:creationId xmlns:a16="http://schemas.microsoft.com/office/drawing/2014/main" id="{621FA5B8-A8D4-4DF6-ACEE-811D14B32F29}"/>
              </a:ext>
            </a:extLst>
          </p:cNvPr>
          <p:cNvSpPr txBox="1"/>
          <p:nvPr/>
        </p:nvSpPr>
        <p:spPr>
          <a:xfrm>
            <a:off x="121920" y="1676400"/>
            <a:ext cx="2570480" cy="1323439"/>
          </a:xfrm>
          <a:prstGeom prst="rect">
            <a:avLst/>
          </a:prstGeom>
          <a:noFill/>
        </p:spPr>
        <p:txBody>
          <a:bodyPr wrap="square" rtlCol="0">
            <a:spAutoFit/>
          </a:bodyPr>
          <a:lstStyle/>
          <a:p>
            <a:r>
              <a:rPr lang="ru-RU" sz="2000" b="1" dirty="0"/>
              <a:t>Рейтинг популярности профессий у молодых людей</a:t>
            </a:r>
            <a:endParaRPr lang="cs-CZ" sz="2000" b="1" dirty="0"/>
          </a:p>
        </p:txBody>
      </p:sp>
    </p:spTree>
    <p:extLst>
      <p:ext uri="{BB962C8B-B14F-4D97-AF65-F5344CB8AC3E}">
        <p14:creationId xmlns:p14="http://schemas.microsoft.com/office/powerpoint/2010/main" val="331901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47E98A-7072-44CF-A048-0DBF792BC319}"/>
              </a:ext>
            </a:extLst>
          </p:cNvPr>
          <p:cNvPicPr>
            <a:picLocks noChangeAspect="1"/>
          </p:cNvPicPr>
          <p:nvPr/>
        </p:nvPicPr>
        <p:blipFill rotWithShape="1">
          <a:blip r:embed="rId2"/>
          <a:srcRect t="29147"/>
          <a:stretch/>
        </p:blipFill>
        <p:spPr>
          <a:xfrm rot="-60000">
            <a:off x="1250716" y="689753"/>
            <a:ext cx="9032239" cy="3483936"/>
          </a:xfrm>
          <a:prstGeom prst="rect">
            <a:avLst/>
          </a:prstGeom>
        </p:spPr>
      </p:pic>
      <p:sp>
        <p:nvSpPr>
          <p:cNvPr id="3" name="TextovéPole 2">
            <a:extLst>
              <a:ext uri="{FF2B5EF4-FFF2-40B4-BE49-F238E27FC236}">
                <a16:creationId xmlns:a16="http://schemas.microsoft.com/office/drawing/2014/main" id="{EFDD8309-8985-4438-9DD7-653B3A3B2BB3}"/>
              </a:ext>
            </a:extLst>
          </p:cNvPr>
          <p:cNvSpPr txBox="1"/>
          <p:nvPr/>
        </p:nvSpPr>
        <p:spPr>
          <a:xfrm>
            <a:off x="1221002" y="4615583"/>
            <a:ext cx="9653697" cy="1631216"/>
          </a:xfrm>
          <a:prstGeom prst="rect">
            <a:avLst/>
          </a:prstGeom>
          <a:noFill/>
        </p:spPr>
        <p:txBody>
          <a:bodyPr wrap="square" rtlCol="0">
            <a:spAutoFit/>
          </a:bodyPr>
          <a:lstStyle/>
          <a:p>
            <a:pPr marL="342900" indent="-342900">
              <a:buFont typeface="Wingdings" panose="05000000000000000000" pitchFamily="2" charset="2"/>
              <a:buChar char="Ø"/>
            </a:pPr>
            <a:r>
              <a:rPr lang="ru-RU" sz="2000" b="1" dirty="0"/>
              <a:t>Вы бы хотели стать учителем в школе? Почему? Какие проблемы стоят перед учителями в последнее время?</a:t>
            </a:r>
          </a:p>
          <a:p>
            <a:pPr marL="342900" indent="-342900">
              <a:buFont typeface="Wingdings" panose="05000000000000000000" pitchFamily="2" charset="2"/>
              <a:buChar char="Ø"/>
            </a:pPr>
            <a:r>
              <a:rPr lang="ru-RU" sz="2000" b="1" dirty="0"/>
              <a:t>Каково Ваше мнение по поводу объема учебного материала в школах и в ВУЗах?</a:t>
            </a:r>
          </a:p>
          <a:p>
            <a:pPr marL="342900" indent="-342900">
              <a:buFont typeface="Wingdings" panose="05000000000000000000" pitchFamily="2" charset="2"/>
              <a:buChar char="Ø"/>
            </a:pPr>
            <a:r>
              <a:rPr lang="ru-RU" sz="2000" b="1" dirty="0"/>
              <a:t>Нужна ли реформа образования в Чехии? Какая и почему?</a:t>
            </a:r>
            <a:endParaRPr lang="cs-CZ" sz="2000" b="1" dirty="0"/>
          </a:p>
        </p:txBody>
      </p:sp>
    </p:spTree>
    <p:extLst>
      <p:ext uri="{BB962C8B-B14F-4D97-AF65-F5344CB8AC3E}">
        <p14:creationId xmlns:p14="http://schemas.microsoft.com/office/powerpoint/2010/main" val="3923480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80807ECF-9BE5-484C-BC73-E07FCDF7A0DA}"/>
              </a:ext>
            </a:extLst>
          </p:cNvPr>
          <p:cNvSpPr/>
          <p:nvPr/>
        </p:nvSpPr>
        <p:spPr>
          <a:xfrm>
            <a:off x="101600" y="0"/>
            <a:ext cx="11988799" cy="6863417"/>
          </a:xfrm>
          <a:prstGeom prst="rect">
            <a:avLst/>
          </a:prstGeom>
        </p:spPr>
        <p:txBody>
          <a:bodyPr wrap="square">
            <a:spAutoFit/>
          </a:bodyPr>
          <a:lstStyle/>
          <a:p>
            <a:pPr algn="ctr"/>
            <a:r>
              <a:rPr lang="ru-RU" sz="2000" b="1" dirty="0">
                <a:latin typeface="Arial" panose="020B0604020202020204" pitchFamily="34" charset="0"/>
                <a:cs typeface="Arial" panose="020B0604020202020204" pitchFamily="34" charset="0"/>
              </a:rPr>
              <a:t>СИСТЕМА ОБРАЗОВАНИЯ В РОССИИ </a:t>
            </a:r>
          </a:p>
          <a:p>
            <a:pPr algn="ctr"/>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Система образования в России несколько отличается от европейской модели. Среднее образование является в нашей стране обязательным. Дети идут в школу с семи лет и учатся в начальной школе три года (программа 1 – 3). Некоторые дети начинают учебу с шести лет (программа 1 – 4). После окончания начальной школы ученики переходят в пятый класс средней школы. Последний класс средней школы – одиннадцатый. После окончания 9 класса ученики сдают экзамены и получают аттестат о неполном среднем образовании. По результатам успеваемости дети или продолжают учиться в 10 классе школы, или переходят в систему профессионального среднего образования (колледжи).  В колледжах они изучают общеобразовательные предметы и одновременно получают профессию. После окончания курса средней школы учащиеся сдают выпускные экзамены и получают аттестат о среднем образовании, который дает им право продолжить обучение в системе высшего образования. Обучение в школах проводится бесплатно. Однако в настоящее время появились частные школы, где обучение платное и дорогое.  В каждом городе есть так называемые «простые» и «специальные» школы. В спецшколах ведется углубленное изучение отдельных дисциплин, например математики. Сейчас многие такие школы получили статус лицея или гимназии. В России гимназия (или лицей) – это не особая ступень среднего образования, а разновидность школы с опытными педагогами, с преподаванием дополнительных предметов, с большим количеством учебных часов, богатой материальной базой и авторскими программами. В гимназию или лицей набирают учеников на конкурсной основе после сдачи вступительных экзаменов. Поэтому учиться здесь могут только способные дети.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21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0CEC4AC1-38B4-4074-BEB9-31BA70732C74}"/>
              </a:ext>
            </a:extLst>
          </p:cNvPr>
          <p:cNvSpPr/>
          <p:nvPr/>
        </p:nvSpPr>
        <p:spPr>
          <a:xfrm>
            <a:off x="96520" y="151179"/>
            <a:ext cx="11998960" cy="6555641"/>
          </a:xfrm>
          <a:prstGeom prst="rect">
            <a:avLst/>
          </a:prstGeom>
        </p:spPr>
        <p:txBody>
          <a:bodyPr wrap="square">
            <a:spAutoFit/>
          </a:bodyPr>
          <a:lstStyle/>
          <a:p>
            <a:pPr algn="just"/>
            <a:r>
              <a:rPr lang="ru-RU" sz="2000" dirty="0">
                <a:latin typeface="Arial" panose="020B0604020202020204" pitchFamily="34" charset="0"/>
                <a:cs typeface="Arial" panose="020B0604020202020204" pitchFamily="34" charset="0"/>
              </a:rPr>
              <a:t>Знания учащихся оцениваются у нас по пятибалльной системе от единицы (низшая оценка) до пятерки (высшая оценка). Плохих учеников у нас называют двоечниками или троечниками. Учеников, которые занимаются на одни пятерки, называют отличниками. Ну а те, у кого четверки и пятерки, – хорошисты. Наиболее способные и старательные дети, получающие только отличные оценки, оканчивают школу с золотой медалью, которая дает им право при поступлении в высшее учебное заведение (вуз) сдавать только один экзамен.  Высшее образование в России можно получить в вузе бесплатно, сдав экзамены и пройдя конкурс, который в государственных вузах очень высокий. Существует понятие «проходной балл» – сумма полученных на вступительных экзаменах оценок, по которой абитуриента зачисляют в вуз. Некоторые поступающие в вуз могут иметь льготы: медалисты, сироты, участники боев в горячих точках (они идут вне конкурса). Абитуриенты, не прошедшие конкурс на дневное отделение, могут пойти учиться на отделение вечернего или заочного обучения, где проходной балл обычно ниже.  Во многих вузах параллельно с бесплатной формой обучения введена коммерческая, при которой не поступившие на общих основаниях абитуриенты могут обучаться за плату. Стоимость одного учебного года в разных вузах различается, например, в Петербурге она составляет от 1000 до 3000 долларов. Студенты, не имеющие троек за экзаменационную сессию, в течение следующего семестра получают государственную стипендию. Иногородние студенты, как правило, живут в общежитиях. Кроме государственных вузов, о которых мы сказали выше, существуют коммерческие институты и университеты с платной формой обучения. Как правило, такие институты готовят специалистов по разным профессиям, пользующимся в настоящее время особым спросом: юристов, экономистов, менеджеров, специалистов по компьютерным технологиям и др.</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67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F8F23DF-D5F3-46D5-BA8A-1117BDE6367D}"/>
              </a:ext>
            </a:extLst>
          </p:cNvPr>
          <p:cNvSpPr/>
          <p:nvPr/>
        </p:nvSpPr>
        <p:spPr>
          <a:xfrm>
            <a:off x="863600" y="746541"/>
            <a:ext cx="10464800" cy="5016758"/>
          </a:xfrm>
          <a:prstGeom prst="rect">
            <a:avLst/>
          </a:prstGeom>
        </p:spPr>
        <p:txBody>
          <a:bodyPr wrap="square">
            <a:spAutoFit/>
          </a:bodyPr>
          <a:lstStyle/>
          <a:p>
            <a:pPr algn="just"/>
            <a:r>
              <a:rPr lang="ru-RU" sz="2000" dirty="0">
                <a:latin typeface="Arial" panose="020B0604020202020204" pitchFamily="34" charset="0"/>
                <a:cs typeface="Arial" panose="020B0604020202020204" pitchFamily="34" charset="0"/>
              </a:rPr>
              <a:t>В России есть разные вузы: университеты, академии, институты, консерватории, высшие училища и школы-студии. Университетами всегда называли такие вузы, которые готовят специалистов по самым разным отраслям знаний. В институтах готовятся специалисты одного профиля. В последнее время в России некоторые институты тоже стали называть университетами. А самые крупные в регионе институты получили название академии. В каждом вузе имеется несколько факультетов, на которых студенты обучаются по определенной специальности. На факультете существует кафедра, которая занимается отдельными аспектами науки. Факультетами руководят деканы, а всем вузом – ректор.  В нашей стране существуют три формы обучения: дневная, вечерняя и заочная. Вечернее обучение удобно для тех студентов, которые днем работают, а заочное – для тех, кто живет далеко от вуза или должен работать.  Учебный год в вузах начинается 1 сентября и заканчивается в июне. Он делится на два семестра, в конце каждого семестра студенты сдают зачеты и экзамены. Это время называется экзаменационной сессией. После экзаменов можно отдохнуть: зимой бывают короткие каникулы, а летом – длинные. Правда, летом многие студенты проходят практику.</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200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73F541E-F5F3-4264-A68B-A0439BE4E850}"/>
              </a:ext>
            </a:extLst>
          </p:cNvPr>
          <p:cNvPicPr>
            <a:picLocks noChangeAspect="1"/>
          </p:cNvPicPr>
          <p:nvPr/>
        </p:nvPicPr>
        <p:blipFill>
          <a:blip r:embed="rId2"/>
          <a:stretch>
            <a:fillRect/>
          </a:stretch>
        </p:blipFill>
        <p:spPr>
          <a:xfrm>
            <a:off x="1269507" y="0"/>
            <a:ext cx="9188388" cy="6858000"/>
          </a:xfrm>
          <a:prstGeom prst="rect">
            <a:avLst/>
          </a:prstGeom>
        </p:spPr>
      </p:pic>
    </p:spTree>
    <p:extLst>
      <p:ext uri="{BB962C8B-B14F-4D97-AF65-F5344CB8AC3E}">
        <p14:creationId xmlns:p14="http://schemas.microsoft.com/office/powerpoint/2010/main" val="419036271"/>
      </p:ext>
    </p:extLst>
  </p:cSld>
  <p:clrMapOvr>
    <a:masterClrMapping/>
  </p:clrMapOvr>
</p:sld>
</file>

<file path=ppt/theme/theme1.xml><?xml version="1.0" encoding="utf-8"?>
<a:theme xmlns:a="http://schemas.openxmlformats.org/drawingml/2006/main" name="Kapk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TM04033925[[fn=Kapka]]</Template>
  <TotalTime>274</TotalTime>
  <Words>2785</Words>
  <Application>Microsoft Office PowerPoint</Application>
  <PresentationFormat>Širokoúhlá obrazovka</PresentationFormat>
  <Paragraphs>146</Paragraphs>
  <Slides>43</Slides>
  <Notes>0</Notes>
  <HiddenSlides>0</HiddenSlides>
  <MMClips>1</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43</vt:i4>
      </vt:variant>
    </vt:vector>
  </HeadingPairs>
  <TitlesOfParts>
    <vt:vector size="49" baseType="lpstr">
      <vt:lpstr>Arial</vt:lpstr>
      <vt:lpstr>Calibri</vt:lpstr>
      <vt:lpstr>Times New Roman</vt:lpstr>
      <vt:lpstr>Tw Cen MT</vt:lpstr>
      <vt:lpstr>Wingdings</vt:lpstr>
      <vt:lpstr>Kapka</vt:lpstr>
      <vt:lpstr>Разговорная практика</vt:lpstr>
      <vt:lpstr>Образование</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Работа, профессия</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Разговорная практика</dc:title>
  <dc:creator>Veronika</dc:creator>
  <cp:lastModifiedBy>Veronika Stranz-Nikitina</cp:lastModifiedBy>
  <cp:revision>23</cp:revision>
  <cp:lastPrinted>2019-09-29T15:40:14Z</cp:lastPrinted>
  <dcterms:created xsi:type="dcterms:W3CDTF">2019-09-26T13:27:35Z</dcterms:created>
  <dcterms:modified xsi:type="dcterms:W3CDTF">2020-10-01T12:57:11Z</dcterms:modified>
</cp:coreProperties>
</file>