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8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9" r:id="rId19"/>
    <p:sldId id="278" r:id="rId20"/>
    <p:sldId id="280" r:id="rId21"/>
    <p:sldId id="273" r:id="rId22"/>
    <p:sldId id="274" r:id="rId23"/>
    <p:sldId id="275" r:id="rId24"/>
    <p:sldId id="276" r:id="rId25"/>
    <p:sldId id="277" r:id="rId26"/>
    <p:sldId id="286" r:id="rId27"/>
    <p:sldId id="282" r:id="rId28"/>
    <p:sldId id="284" r:id="rId29"/>
    <p:sldId id="285" r:id="rId30"/>
    <p:sldId id="283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808B-79B9-4513-B375-73D2E3AEE8A9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31262-FBE1-4CC9-965C-D161147B9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427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808B-79B9-4513-B375-73D2E3AEE8A9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31262-FBE1-4CC9-965C-D161147B9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703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808B-79B9-4513-B375-73D2E3AEE8A9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31262-FBE1-4CC9-965C-D161147B9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87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808B-79B9-4513-B375-73D2E3AEE8A9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31262-FBE1-4CC9-965C-D161147B9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0316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808B-79B9-4513-B375-73D2E3AEE8A9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31262-FBE1-4CC9-965C-D161147B9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3967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808B-79B9-4513-B375-73D2E3AEE8A9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31262-FBE1-4CC9-965C-D161147B9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061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808B-79B9-4513-B375-73D2E3AEE8A9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31262-FBE1-4CC9-965C-D161147B9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317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808B-79B9-4513-B375-73D2E3AEE8A9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31262-FBE1-4CC9-965C-D161147B9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410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808B-79B9-4513-B375-73D2E3AEE8A9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31262-FBE1-4CC9-965C-D161147B9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9470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808B-79B9-4513-B375-73D2E3AEE8A9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31262-FBE1-4CC9-965C-D161147B9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293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808B-79B9-4513-B375-73D2E3AEE8A9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31262-FBE1-4CC9-965C-D161147B9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00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B808B-79B9-4513-B375-73D2E3AEE8A9}" type="datetimeFigureOut">
              <a:rPr lang="cs-CZ" smtClean="0"/>
              <a:t>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31262-FBE1-4CC9-965C-D161147B9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414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udenta.cz/work/studium/vysokoskolske-tituly-jak-oslovovat-na-akademicke-pude/r~st:article:587/?utm_source=zena.centrum.cz&amp;utm_medium=carouse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kratky.cz/zkratky/Chatovaci-zkratk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Zkratky 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značky; znaménka (tečka, dvojtečka)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1590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Psaní iniciálových zkratek a značek ve spojení s podstatnými jmény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Odborná pojmenování typu </a:t>
            </a:r>
            <a:r>
              <a:rPr lang="cs-CZ" i="1" dirty="0" smtClean="0"/>
              <a:t>C-vitamin, Rh-faktor, pH-metr, UV-filtr, DNA-kyselina, alfa-záření, X-paprsky, RM-systém, SWOT-analýza</a:t>
            </a:r>
            <a:r>
              <a:rPr lang="cs-CZ" dirty="0" smtClean="0"/>
              <a:t> apod. doporučují PČP psát se spojovníkem, ale praxe ukazuje, že se </a:t>
            </a:r>
            <a:r>
              <a:rPr lang="cs-CZ" b="1" dirty="0" smtClean="0"/>
              <a:t>od psaní spojovníku upouští </a:t>
            </a:r>
            <a:r>
              <a:rPr lang="cs-CZ" dirty="0" smtClean="0"/>
              <a:t>(</a:t>
            </a:r>
            <a:r>
              <a:rPr lang="cs-CZ" i="1" dirty="0" err="1" smtClean="0"/>
              <a:t>Rh</a:t>
            </a:r>
            <a:r>
              <a:rPr lang="cs-CZ" i="1" dirty="0" smtClean="0"/>
              <a:t> faktor, DNA kyselina</a:t>
            </a:r>
            <a:r>
              <a:rPr lang="cs-CZ" dirty="0" smtClean="0"/>
              <a:t>). Při opačném pořadí slov se spojovník neužívá (</a:t>
            </a:r>
            <a:r>
              <a:rPr lang="cs-CZ" i="1" dirty="0" smtClean="0"/>
              <a:t>faktor </a:t>
            </a:r>
            <a:r>
              <a:rPr lang="cs-CZ" i="1" dirty="0" err="1" smtClean="0"/>
              <a:t>Rh</a:t>
            </a:r>
            <a:r>
              <a:rPr lang="cs-CZ" i="1" dirty="0" smtClean="0"/>
              <a:t>, kyselina DNA</a:t>
            </a:r>
            <a:r>
              <a:rPr lang="cs-CZ" dirty="0" smtClean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435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Zkratky čistě grafické 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b="1" i="1" dirty="0" smtClean="0"/>
              <a:t>mil.</a:t>
            </a:r>
            <a:r>
              <a:rPr lang="it-IT" b="1" dirty="0" smtClean="0"/>
              <a:t>, </a:t>
            </a:r>
            <a:r>
              <a:rPr lang="it-IT" b="1" i="1" dirty="0" smtClean="0"/>
              <a:t>mld.</a:t>
            </a:r>
            <a:r>
              <a:rPr lang="it-IT" b="1" dirty="0" smtClean="0"/>
              <a:t>, </a:t>
            </a:r>
            <a:r>
              <a:rPr lang="it-IT" b="1" i="1" dirty="0" smtClean="0"/>
              <a:t>s. r. o.</a:t>
            </a:r>
            <a:r>
              <a:rPr lang="it-IT" b="1" dirty="0" smtClean="0"/>
              <a:t>, </a:t>
            </a:r>
            <a:r>
              <a:rPr lang="it-IT" b="1" i="1" dirty="0" smtClean="0"/>
              <a:t>tzn.</a:t>
            </a:r>
            <a:r>
              <a:rPr lang="it-IT" b="1" dirty="0" smtClean="0"/>
              <a:t>, </a:t>
            </a:r>
            <a:r>
              <a:rPr lang="it-IT" b="1" i="1" dirty="0" smtClean="0"/>
              <a:t>fa</a:t>
            </a:r>
            <a:endParaRPr lang="it-IT" b="1" dirty="0" smtClean="0"/>
          </a:p>
          <a:p>
            <a:r>
              <a:rPr lang="cs-CZ" b="1" i="1" dirty="0" smtClean="0"/>
              <a:t>p.</a:t>
            </a:r>
            <a:r>
              <a:rPr lang="cs-CZ" b="1" dirty="0" smtClean="0"/>
              <a:t> = pan</a:t>
            </a:r>
            <a:r>
              <a:rPr lang="cs-CZ" dirty="0" smtClean="0"/>
              <a:t>, paní Novák, Nováková, ale </a:t>
            </a:r>
            <a:r>
              <a:rPr lang="cs-CZ" b="1" dirty="0" smtClean="0"/>
              <a:t>pí Nováková</a:t>
            </a:r>
          </a:p>
          <a:p>
            <a:pPr marL="0" indent="0">
              <a:buNone/>
            </a:pPr>
            <a:r>
              <a:rPr lang="cs-CZ" dirty="0" smtClean="0"/>
              <a:t>Tzv. kontrakční (stažené) zkratky;</a:t>
            </a:r>
          </a:p>
          <a:p>
            <a:pPr marL="0" indent="0">
              <a:buNone/>
            </a:pPr>
            <a:r>
              <a:rPr lang="cs-CZ" dirty="0" smtClean="0"/>
              <a:t>tvoří se z prvního a posledního písmena, výjimečně z poslední slabiky zkracovaného slova; tečku zde nepíšeme. </a:t>
            </a:r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a) pí Nováková, pí uč. Nováková</a:t>
            </a:r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b) fa UNILEV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Premiéra byla včera, tzn. 24. 11.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70537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 smtClean="0"/>
              <a:t>č. p.</a:t>
            </a:r>
            <a:r>
              <a:rPr lang="cs-CZ" dirty="0" smtClean="0"/>
              <a:t> (i </a:t>
            </a:r>
            <a:r>
              <a:rPr lang="cs-CZ" i="1" dirty="0" smtClean="0"/>
              <a:t>čp.</a:t>
            </a:r>
            <a:r>
              <a:rPr lang="cs-CZ" dirty="0" smtClean="0"/>
              <a:t>) = číslo popisné</a:t>
            </a:r>
          </a:p>
          <a:p>
            <a:r>
              <a:rPr lang="cs-CZ" i="1" dirty="0" smtClean="0"/>
              <a:t>v. r.</a:t>
            </a:r>
            <a:r>
              <a:rPr lang="cs-CZ" dirty="0" smtClean="0"/>
              <a:t> = vlastní rukou</a:t>
            </a:r>
          </a:p>
          <a:p>
            <a:r>
              <a:rPr lang="pl-PL" i="1" dirty="0" smtClean="0"/>
              <a:t>v z., vz.</a:t>
            </a:r>
            <a:r>
              <a:rPr lang="pl-PL" dirty="0" smtClean="0"/>
              <a:t> = v zastoupení</a:t>
            </a:r>
          </a:p>
          <a:p>
            <a:r>
              <a:rPr lang="pl-PL" i="1" dirty="0" smtClean="0"/>
              <a:t>t. č.</a:t>
            </a:r>
            <a:r>
              <a:rPr lang="pl-PL" dirty="0" smtClean="0"/>
              <a:t> (i </a:t>
            </a:r>
            <a:r>
              <a:rPr lang="pl-PL" i="1" dirty="0" smtClean="0"/>
              <a:t>tč.</a:t>
            </a:r>
            <a:r>
              <a:rPr lang="pl-PL" dirty="0" smtClean="0"/>
              <a:t>) = toho času</a:t>
            </a:r>
          </a:p>
          <a:p>
            <a:endParaRPr lang="pl-PL" dirty="0"/>
          </a:p>
          <a:p>
            <a:r>
              <a:rPr lang="cs-CZ" dirty="0" smtClean="0"/>
              <a:t>Za zkratku bývá mylně považováno slovo </a:t>
            </a:r>
            <a:r>
              <a:rPr lang="cs-CZ" b="1" i="1" dirty="0" smtClean="0"/>
              <a:t>viz</a:t>
            </a:r>
            <a:r>
              <a:rPr lang="cs-CZ" dirty="0" smtClean="0"/>
              <a:t>, které je však tvarem rozkazovacího způsobu od slovesa </a:t>
            </a:r>
            <a:r>
              <a:rPr lang="cs-CZ" i="1" dirty="0" smtClean="0"/>
              <a:t>vidět</a:t>
            </a:r>
            <a:r>
              <a:rPr lang="cs-CZ" dirty="0" smtClean="0"/>
              <a:t>. Nestojí-li </a:t>
            </a:r>
            <a:r>
              <a:rPr lang="cs-CZ" i="1" dirty="0" smtClean="0"/>
              <a:t>viz</a:t>
            </a:r>
            <a:r>
              <a:rPr lang="cs-CZ" dirty="0" smtClean="0"/>
              <a:t> na konci věty, tečka se za ním nepíše. Viz IJP.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6409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Pořadí titulů</a:t>
            </a:r>
            <a:br>
              <a:rPr lang="cs-CZ" b="1" dirty="0" smtClean="0"/>
            </a:br>
            <a:r>
              <a:rPr lang="cs-CZ" sz="2200" b="1" dirty="0" smtClean="0"/>
              <a:t>vystopujte sled vzdělání (a zaměstnání) u pana Nováka</a:t>
            </a:r>
            <a:br>
              <a:rPr lang="cs-CZ" sz="2200" b="1" dirty="0" smtClean="0"/>
            </a:b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 smtClean="0"/>
              <a:t>Mgr. Ing. Jan Novák</a:t>
            </a:r>
            <a:r>
              <a:rPr lang="cs-CZ" dirty="0" smtClean="0"/>
              <a:t>; </a:t>
            </a:r>
            <a:r>
              <a:rPr lang="cs-CZ" i="1" dirty="0" smtClean="0"/>
              <a:t>Ing. Mgr. Jan Novák; </a:t>
            </a:r>
          </a:p>
          <a:p>
            <a:r>
              <a:rPr lang="cs-CZ" i="1" dirty="0" smtClean="0"/>
              <a:t>Mgr. </a:t>
            </a:r>
            <a:r>
              <a:rPr lang="cs-CZ" i="1" dirty="0"/>
              <a:t>e</a:t>
            </a:r>
            <a:r>
              <a:rPr lang="cs-CZ" i="1" dirty="0" smtClean="0"/>
              <a:t>t Mgr. Jan Novák</a:t>
            </a:r>
          </a:p>
          <a:p>
            <a:r>
              <a:rPr lang="cs-CZ" i="1" dirty="0" smtClean="0"/>
              <a:t>J</a:t>
            </a:r>
            <a:r>
              <a:rPr lang="nl-NL" i="1" dirty="0" smtClean="0"/>
              <a:t>UDr. Ing. Jan Novák, Ph.D.</a:t>
            </a:r>
            <a:endParaRPr lang="cs-CZ" i="1" dirty="0" smtClean="0"/>
          </a:p>
          <a:p>
            <a:r>
              <a:rPr lang="nl-NL" i="1" dirty="0" smtClean="0"/>
              <a:t>doc. JUDr. Ing. Jan Novák, Ph.D.</a:t>
            </a:r>
            <a:endParaRPr lang="cs-CZ" i="1" dirty="0" smtClean="0"/>
          </a:p>
          <a:p>
            <a:r>
              <a:rPr lang="cs-CZ" i="1" dirty="0" smtClean="0"/>
              <a:t>prof. JUDr. Ing. Jan Novák, Ph.D.</a:t>
            </a:r>
          </a:p>
          <a:p>
            <a:r>
              <a:rPr lang="cs-CZ" i="1" dirty="0" smtClean="0"/>
              <a:t>prof. JUDr. Ing. </a:t>
            </a:r>
            <a:r>
              <a:rPr lang="cs-CZ" b="1" i="1" dirty="0" smtClean="0"/>
              <a:t>Jan Novák, Ph.D., </a:t>
            </a:r>
            <a:r>
              <a:rPr lang="cs-CZ" i="1" dirty="0" smtClean="0"/>
              <a:t>dr. h. c.</a:t>
            </a:r>
          </a:p>
          <a:p>
            <a:r>
              <a:rPr lang="cs-CZ" i="1" dirty="0" smtClean="0"/>
              <a:t>genmjr. prof. JUDr. Ing. Jan Novák, Ph.D., dr. h. c.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3929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pplk. Mgr. Gabriela Vránová, Ph.D.</a:t>
            </a:r>
          </a:p>
          <a:p>
            <a:r>
              <a:rPr lang="cs-CZ" i="1" dirty="0" smtClean="0"/>
              <a:t>pplk. JUDr. Gabriela Vránová, Ph.D.  </a:t>
            </a:r>
          </a:p>
          <a:p>
            <a:pPr marL="0" indent="0">
              <a:buNone/>
            </a:pPr>
            <a:endParaRPr lang="cs-CZ" i="1" dirty="0" smtClean="0"/>
          </a:p>
          <a:p>
            <a:r>
              <a:rPr lang="cs-CZ" i="1" dirty="0" smtClean="0"/>
              <a:t>Mgr. Gabriela Vránová</a:t>
            </a:r>
          </a:p>
          <a:p>
            <a:r>
              <a:rPr lang="cs-CZ" i="1" dirty="0" smtClean="0"/>
              <a:t>PhDr. Gabriela Vránová</a:t>
            </a:r>
          </a:p>
          <a:p>
            <a:r>
              <a:rPr lang="cs-CZ" i="1" dirty="0" smtClean="0"/>
              <a:t>PhDr. Gabriela Vránová, Ph.D.  </a:t>
            </a:r>
          </a:p>
          <a:p>
            <a:r>
              <a:rPr lang="cs-CZ" i="1" dirty="0" smtClean="0"/>
              <a:t>Mgr. Gabriela Vránová, Ph.D.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i="1" dirty="0" smtClean="0"/>
          </a:p>
          <a:p>
            <a:endParaRPr lang="cs-CZ" i="1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8242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Psaní zkratek titulů nastudovat</a:t>
            </a:r>
            <a:r>
              <a:rPr lang="cs-CZ" dirty="0" smtClean="0"/>
              <a:t>!</a:t>
            </a:r>
          </a:p>
          <a:p>
            <a:r>
              <a:rPr lang="cs-CZ" dirty="0" smtClean="0"/>
              <a:t>Viz také 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https://www.studenta.cz/work/studium/vysokoskolske-tituly-jak-oslovovat-na-akademicke-pude/r~st:article:587/?utm_source=zena.centrum.cz&amp;utm_medium=carousel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47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Číslice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2000–2009</a:t>
            </a:r>
          </a:p>
          <a:p>
            <a:r>
              <a:rPr lang="cs-CZ" dirty="0" smtClean="0"/>
              <a:t>30.–40. léta</a:t>
            </a:r>
          </a:p>
          <a:p>
            <a:r>
              <a:rPr lang="cs-CZ" dirty="0"/>
              <a:t>s</a:t>
            </a:r>
            <a:r>
              <a:rPr lang="cs-CZ" dirty="0" smtClean="0"/>
              <a:t>. 20–50</a:t>
            </a:r>
          </a:p>
          <a:p>
            <a:r>
              <a:rPr lang="cs-CZ" dirty="0"/>
              <a:t>teplota 12–15 °C </a:t>
            </a:r>
            <a:r>
              <a:rPr lang="cs-CZ" dirty="0" smtClean="0"/>
              <a:t>nebo </a:t>
            </a:r>
            <a:r>
              <a:rPr lang="cs-CZ" dirty="0"/>
              <a:t>12 až 15 stupňů </a:t>
            </a:r>
            <a:r>
              <a:rPr lang="cs-CZ" dirty="0" smtClean="0"/>
              <a:t>Celsia</a:t>
            </a:r>
          </a:p>
          <a:p>
            <a:r>
              <a:rPr lang="cs-CZ" dirty="0"/>
              <a:t>od 5 do 8 </a:t>
            </a:r>
            <a:r>
              <a:rPr lang="cs-CZ" dirty="0" smtClean="0"/>
              <a:t>h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12600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8km =</a:t>
            </a:r>
            <a:r>
              <a:rPr lang="cs-CZ" dirty="0"/>
              <a:t> 8kilometrový, osmikilometrový, </a:t>
            </a:r>
            <a:r>
              <a:rPr lang="cs-CZ" i="1" dirty="0"/>
              <a:t>20% =</a:t>
            </a:r>
            <a:r>
              <a:rPr lang="cs-CZ" dirty="0"/>
              <a:t> 20procentní, dvacetiprocentní, </a:t>
            </a:r>
            <a:r>
              <a:rPr lang="cs-CZ" i="1" dirty="0"/>
              <a:t>12° =</a:t>
            </a:r>
            <a:r>
              <a:rPr lang="cs-CZ" dirty="0"/>
              <a:t> 12stupňový, dvanáctistupňový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8 km, 20 %, 12</a:t>
            </a:r>
            <a:r>
              <a:rPr lang="cs-CZ" i="1" dirty="0" smtClean="0"/>
              <a:t>°</a:t>
            </a:r>
            <a:r>
              <a:rPr lang="cs-CZ" dirty="0" smtClean="0"/>
              <a:t>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25687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/>
          <a:p>
            <a:r>
              <a:rPr lang="cs-CZ" dirty="0"/>
              <a:t>28. října 1918; 28. 10. </a:t>
            </a:r>
            <a:r>
              <a:rPr lang="cs-CZ" dirty="0" smtClean="0"/>
              <a:t>1918</a:t>
            </a:r>
          </a:p>
          <a:p>
            <a:r>
              <a:rPr lang="cs-CZ" dirty="0" smtClean="0"/>
              <a:t>Chybně *1.2.2007</a:t>
            </a:r>
            <a:r>
              <a:rPr lang="cs-CZ" dirty="0"/>
              <a:t>, *8.10.2008, *21.6.2009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27272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ČSN</a:t>
            </a:r>
            <a:r>
              <a:rPr lang="cs-CZ" dirty="0"/>
              <a:t> 01 6910 </a:t>
            </a:r>
            <a:r>
              <a:rPr lang="cs-CZ" dirty="0" smtClean="0"/>
              <a:t>připouští v</a:t>
            </a:r>
            <a:r>
              <a:rPr lang="cs-CZ" dirty="0"/>
              <a:t> obchodní a úřední korespondenci tzv. dvoumístný způsob vzestupného psaní data, např. </a:t>
            </a:r>
            <a:r>
              <a:rPr lang="cs-CZ" i="1" dirty="0"/>
              <a:t>01.02.2007, 08.10.2008, 21.06.2009</a:t>
            </a:r>
            <a:r>
              <a:rPr lang="cs-CZ" dirty="0"/>
              <a:t> či </a:t>
            </a:r>
            <a:r>
              <a:rPr lang="cs-CZ" i="1" dirty="0"/>
              <a:t>31.12.2012</a:t>
            </a:r>
            <a:r>
              <a:rPr lang="cs-CZ" dirty="0"/>
              <a:t> (v tom případě doplňujeme před jednociferné kalendářní dny a měsíce nulu, aby byly dvoumístné, a vypouštíme mezery mezi dny, měsíci a </a:t>
            </a:r>
            <a:r>
              <a:rPr lang="cs-CZ" dirty="0" smtClean="0"/>
              <a:t>roky)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1325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Zkratky iniciálové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Jsou tvořené z počátečních písmen víceslovných názvů. </a:t>
            </a:r>
          </a:p>
          <a:p>
            <a:r>
              <a:rPr lang="cs-CZ" dirty="0" smtClean="0"/>
              <a:t>Píšeme je velkými písmeny (iniciálami) a bez teček podobně jako značky.</a:t>
            </a:r>
            <a:endParaRPr lang="cs-CZ" b="1" i="1" dirty="0" smtClean="0"/>
          </a:p>
          <a:p>
            <a:r>
              <a:rPr lang="cs-CZ" b="1" dirty="0" smtClean="0"/>
              <a:t>ČR, DIČ, SMS, SIS, IKEA (neskloňujeme je)</a:t>
            </a:r>
          </a:p>
          <a:p>
            <a:pPr marL="0" indent="0">
              <a:buNone/>
            </a:pPr>
            <a:r>
              <a:rPr lang="cs-CZ" sz="2800" i="1" dirty="0"/>
              <a:t>IKEA</a:t>
            </a:r>
            <a:r>
              <a:rPr lang="cs-CZ" sz="2800" dirty="0"/>
              <a:t> [</a:t>
            </a:r>
            <a:r>
              <a:rPr lang="cs-CZ" sz="2800" dirty="0" err="1"/>
              <a:t>ikea</a:t>
            </a:r>
            <a:r>
              <a:rPr lang="cs-CZ" sz="2800" dirty="0"/>
              <a:t>] = podle iniciál zakladatele podniku </a:t>
            </a:r>
            <a:r>
              <a:rPr lang="cs-CZ" sz="2800" dirty="0" err="1"/>
              <a:t>Ingvara</a:t>
            </a:r>
            <a:r>
              <a:rPr lang="cs-CZ" sz="2800" dirty="0"/>
              <a:t> </a:t>
            </a:r>
            <a:r>
              <a:rPr lang="cs-CZ" sz="2800" dirty="0" err="1"/>
              <a:t>Kamprada</a:t>
            </a:r>
            <a:r>
              <a:rPr lang="cs-CZ" sz="2800" dirty="0"/>
              <a:t>, názvu farmy </a:t>
            </a:r>
            <a:r>
              <a:rPr lang="cs-CZ" sz="2800" dirty="0" err="1"/>
              <a:t>Elmtaryd</a:t>
            </a:r>
            <a:r>
              <a:rPr lang="cs-CZ" sz="2800" dirty="0"/>
              <a:t>, kde vyrůstal, a blízké vesnice </a:t>
            </a:r>
            <a:r>
              <a:rPr lang="cs-CZ" sz="2800" dirty="0" err="1"/>
              <a:t>Agunnaryd</a:t>
            </a:r>
            <a:r>
              <a:rPr lang="cs-CZ" sz="2800" dirty="0"/>
              <a:t>. V takovém případě může vzniknout samostatné zkratkové slovo, které lze v mluveném projevu </a:t>
            </a:r>
            <a:r>
              <a:rPr lang="cs-CZ" sz="2800" dirty="0" smtClean="0"/>
              <a:t>skloňovat</a:t>
            </a:r>
            <a:r>
              <a:rPr lang="cs-CZ" sz="2800" dirty="0"/>
              <a:t> </a:t>
            </a:r>
            <a:r>
              <a:rPr lang="cs-CZ" dirty="0" smtClean="0"/>
              <a:t>(IJP) – Jedeme </a:t>
            </a:r>
            <a:r>
              <a:rPr lang="cs-CZ" smtClean="0"/>
              <a:t>do Ikey.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126858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</a:t>
            </a:r>
            <a:r>
              <a:rPr lang="cs-CZ" dirty="0" smtClean="0"/>
              <a:t>hybně: </a:t>
            </a:r>
            <a:r>
              <a:rPr lang="cs-CZ" dirty="0"/>
              <a:t>*01. 02. 2007, *08. 10. 2008, *21. 06. </a:t>
            </a:r>
            <a:r>
              <a:rPr lang="cs-CZ" dirty="0" smtClean="0"/>
              <a:t>2009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25302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Chybné jsou zápisy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*</a:t>
            </a:r>
            <a:r>
              <a:rPr lang="cs-CZ" i="1" dirty="0"/>
              <a:t>8-mi-kilometrový,</a:t>
            </a:r>
            <a:r>
              <a:rPr lang="cs-CZ" dirty="0"/>
              <a:t> *</a:t>
            </a:r>
            <a:r>
              <a:rPr lang="cs-CZ" i="1" dirty="0"/>
              <a:t>8mikilometrový,</a:t>
            </a:r>
            <a:r>
              <a:rPr lang="cs-CZ" dirty="0"/>
              <a:t> *</a:t>
            </a:r>
            <a:r>
              <a:rPr lang="cs-CZ" i="1" dirty="0"/>
              <a:t>12-ti-procentní,</a:t>
            </a:r>
            <a:r>
              <a:rPr lang="cs-CZ" dirty="0"/>
              <a:t> *</a:t>
            </a:r>
            <a:r>
              <a:rPr lang="cs-CZ" i="1" dirty="0"/>
              <a:t>12tiprocentní</a:t>
            </a:r>
            <a:r>
              <a:rPr lang="cs-CZ" dirty="0"/>
              <a:t> apod. </a:t>
            </a:r>
            <a:endParaRPr lang="cs-CZ" dirty="0" smtClean="0"/>
          </a:p>
          <a:p>
            <a:r>
              <a:rPr lang="pl-PL" dirty="0"/>
              <a:t>*</a:t>
            </a:r>
            <a:r>
              <a:rPr lang="pl-PL" i="1" dirty="0"/>
              <a:t>od 5-ti do 8-mi h</a:t>
            </a:r>
            <a:r>
              <a:rPr lang="pl-PL" dirty="0"/>
              <a:t> ani *</a:t>
            </a:r>
            <a:r>
              <a:rPr lang="pl-PL" i="1" dirty="0"/>
              <a:t>od 5ti do 8mi h</a:t>
            </a:r>
            <a:r>
              <a:rPr lang="pl-PL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93841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Peněžní částky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100 Kč = sto korun </a:t>
            </a:r>
            <a:r>
              <a:rPr lang="cs-CZ" dirty="0" smtClean="0"/>
              <a:t>českých</a:t>
            </a:r>
          </a:p>
          <a:p>
            <a:r>
              <a:rPr lang="cs-CZ" dirty="0" smtClean="0"/>
              <a:t>2</a:t>
            </a:r>
            <a:r>
              <a:rPr lang="cs-CZ" dirty="0"/>
              <a:t> 000 000 Kč</a:t>
            </a:r>
            <a:r>
              <a:rPr lang="cs-CZ" i="1" dirty="0"/>
              <a:t> =</a:t>
            </a:r>
            <a:r>
              <a:rPr lang="cs-CZ" dirty="0"/>
              <a:t> dva miliony korun českých </a:t>
            </a:r>
            <a:endParaRPr lang="cs-CZ" dirty="0" smtClean="0"/>
          </a:p>
          <a:p>
            <a:r>
              <a:rPr lang="cs-CZ" dirty="0" smtClean="0"/>
              <a:t>skupiny </a:t>
            </a:r>
            <a:r>
              <a:rPr lang="cs-CZ" dirty="0"/>
              <a:t>tří číslic lze </a:t>
            </a:r>
            <a:r>
              <a:rPr lang="cs-CZ" b="1" dirty="0"/>
              <a:t>v textech administrativní povahy </a:t>
            </a:r>
            <a:r>
              <a:rPr lang="cs-CZ" dirty="0"/>
              <a:t>oddělovat místo mezery tečkou, např. </a:t>
            </a:r>
            <a:r>
              <a:rPr lang="cs-CZ" i="1" dirty="0"/>
              <a:t>cena pozemku je 2 000 000 Kč</a:t>
            </a:r>
            <a:r>
              <a:rPr lang="cs-CZ" dirty="0"/>
              <a:t> (lze i </a:t>
            </a:r>
            <a:r>
              <a:rPr lang="cs-CZ" i="1" dirty="0"/>
              <a:t>2.000.000 Kč</a:t>
            </a:r>
            <a:r>
              <a:rPr lang="cs-CZ" dirty="0"/>
              <a:t>), </a:t>
            </a:r>
            <a:r>
              <a:rPr lang="cs-CZ" i="1" dirty="0"/>
              <a:t>poplatky se zvýšily o 1 805,50 Kč</a:t>
            </a:r>
            <a:r>
              <a:rPr lang="cs-CZ" dirty="0"/>
              <a:t> (lze i </a:t>
            </a:r>
            <a:r>
              <a:rPr lang="cs-CZ" i="1" dirty="0"/>
              <a:t>1.805,50 Kč</a:t>
            </a:r>
            <a:r>
              <a:rPr lang="cs-CZ" dirty="0" smtClean="0"/>
              <a:t>), ale jen v administrativních textech, ne běžných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84753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 běžném textu je u celých čísel uvádění pomlčky po desetinné čárce nadbytečné a nevhodné. Místo </a:t>
            </a:r>
            <a:r>
              <a:rPr lang="cs-CZ" i="1" dirty="0"/>
              <a:t>Kč 500,–</a:t>
            </a:r>
            <a:r>
              <a:rPr lang="cs-CZ" dirty="0"/>
              <a:t> či </a:t>
            </a:r>
            <a:r>
              <a:rPr lang="cs-CZ" i="1" dirty="0"/>
              <a:t>500,– Kč</a:t>
            </a:r>
            <a:r>
              <a:rPr lang="cs-CZ" dirty="0"/>
              <a:t> </a:t>
            </a:r>
            <a:r>
              <a:rPr lang="cs-CZ" dirty="0" smtClean="0"/>
              <a:t>píšeme </a:t>
            </a:r>
            <a:r>
              <a:rPr lang="cs-CZ" i="1" dirty="0" smtClean="0"/>
              <a:t>500</a:t>
            </a:r>
            <a:r>
              <a:rPr lang="cs-CZ" i="1" dirty="0"/>
              <a:t> Kč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02276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Členění číslic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členíme </a:t>
            </a:r>
            <a:r>
              <a:rPr lang="cs-CZ" dirty="0" smtClean="0"/>
              <a:t>je do </a:t>
            </a:r>
            <a:r>
              <a:rPr lang="cs-CZ" dirty="0"/>
              <a:t>skupin o třech číslicích: </a:t>
            </a:r>
            <a:r>
              <a:rPr lang="cs-CZ" i="1" dirty="0"/>
              <a:t>6 378 km; 30 000 let; 2 500 000 obyvatel; </a:t>
            </a:r>
            <a:endParaRPr lang="cs-CZ" i="1" dirty="0" smtClean="0"/>
          </a:p>
          <a:p>
            <a:r>
              <a:rPr lang="cs-CZ" dirty="0"/>
              <a:t>PČP umožňují psát čtyřciferná čísla bez mezery (</a:t>
            </a:r>
            <a:r>
              <a:rPr lang="cs-CZ" i="1" dirty="0"/>
              <a:t>4256 km, 2000 slov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7389984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Telefonní a faxová čísla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Národní účastnická telefonní a faxová čísla se obvykle člení do trojčíslí, např. </a:t>
            </a:r>
            <a:r>
              <a:rPr lang="cs-CZ" i="1" dirty="0"/>
              <a:t>251 762 </a:t>
            </a:r>
            <a:r>
              <a:rPr lang="cs-CZ" i="1" dirty="0" smtClean="0"/>
              <a:t>324;</a:t>
            </a:r>
          </a:p>
          <a:p>
            <a:r>
              <a:rPr lang="cs-CZ" i="1" dirty="0"/>
              <a:t>602 234 </a:t>
            </a:r>
            <a:r>
              <a:rPr lang="cs-CZ" i="1" dirty="0" smtClean="0"/>
              <a:t>123.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6152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Dvojtečka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a) Při </a:t>
            </a:r>
            <a:r>
              <a:rPr lang="cs-CZ" dirty="0"/>
              <a:t>vyznačení poměru, dělení a zápisu měřítka dvojtečku oddělujeme mezerou z obou stran, </a:t>
            </a:r>
            <a:endParaRPr lang="cs-CZ" i="1" dirty="0" smtClean="0"/>
          </a:p>
          <a:p>
            <a:r>
              <a:rPr lang="cs-CZ" i="1" dirty="0" smtClean="0"/>
              <a:t>21</a:t>
            </a:r>
            <a:r>
              <a:rPr lang="cs-CZ" i="1" dirty="0"/>
              <a:t> : 7 = 3, roztok ředíme v poměru 3 : </a:t>
            </a:r>
            <a:r>
              <a:rPr lang="cs-CZ" i="1" dirty="0" smtClean="0"/>
              <a:t>2</a:t>
            </a:r>
          </a:p>
          <a:p>
            <a:r>
              <a:rPr lang="cs-CZ" i="1" dirty="0"/>
              <a:t>volby vyhrál </a:t>
            </a:r>
            <a:r>
              <a:rPr lang="cs-CZ" i="1" dirty="0" smtClean="0"/>
              <a:t>Zeman </a:t>
            </a:r>
            <a:r>
              <a:rPr lang="cs-CZ" i="1" dirty="0"/>
              <a:t>v poměru hlasů 5 : 3</a:t>
            </a:r>
          </a:p>
          <a:p>
            <a:pPr marL="0" indent="0">
              <a:buNone/>
            </a:pPr>
            <a:r>
              <a:rPr lang="cs-CZ" dirty="0" smtClean="0"/>
              <a:t>b) Vyjadřujeme-li </a:t>
            </a:r>
            <a:r>
              <a:rPr lang="cs-CZ" dirty="0"/>
              <a:t>čas či skóre, nepíšeme mezeru žádnou, např. </a:t>
            </a:r>
            <a:r>
              <a:rPr lang="cs-CZ" i="1" dirty="0"/>
              <a:t>na displeji svítilo, že je právě 23:59 hodin, Ghana porazila ČR 2:0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48908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Opravte</a:t>
            </a:r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308225" y="2591048"/>
            <a:ext cx="4525963" cy="2545854"/>
          </a:xfrm>
        </p:spPr>
      </p:pic>
    </p:spTree>
    <p:extLst>
      <p:ext uri="{BB962C8B-B14F-4D97-AF65-F5344CB8AC3E}">
        <p14:creationId xmlns:p14="http://schemas.microsoft.com/office/powerpoint/2010/main" val="20591116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Chybné nebo nadměrné 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Administrativa:</a:t>
            </a:r>
          </a:p>
          <a:p>
            <a:pPr marL="0" indent="0">
              <a:buNone/>
            </a:pPr>
            <a:r>
              <a:rPr lang="cs-CZ" dirty="0" smtClean="0"/>
              <a:t>Např. formulář</a:t>
            </a:r>
          </a:p>
          <a:p>
            <a:pPr marL="0" indent="0">
              <a:buNone/>
            </a:pPr>
            <a:r>
              <a:rPr lang="cs-CZ" dirty="0" smtClean="0"/>
              <a:t>OPS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09795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Z</a:t>
            </a:r>
            <a:r>
              <a:rPr lang="cs-CZ" dirty="0" smtClean="0"/>
              <a:t>kratky</a:t>
            </a:r>
            <a:r>
              <a:rPr lang="cs-CZ" dirty="0"/>
              <a:t>, </a:t>
            </a:r>
            <a:r>
              <a:rPr lang="cs-CZ" dirty="0" err="1"/>
              <a:t>kt</a:t>
            </a:r>
            <a:r>
              <a:rPr lang="cs-CZ" dirty="0"/>
              <a:t>. nesouvisejí s českým  </a:t>
            </a:r>
            <a:r>
              <a:rPr lang="cs-CZ" dirty="0" smtClean="0"/>
              <a:t>pojmenováním, nedáváme do závorky za </a:t>
            </a:r>
            <a:r>
              <a:rPr lang="cs-CZ" smtClean="0"/>
              <a:t>český název:</a:t>
            </a:r>
            <a:endParaRPr lang="cs-CZ" dirty="0"/>
          </a:p>
          <a:p>
            <a:r>
              <a:rPr lang="cs-CZ" i="1" dirty="0"/>
              <a:t>Dny evropského dědictví (EHD) </a:t>
            </a:r>
            <a:r>
              <a:rPr lang="cs-CZ" dirty="0"/>
              <a:t>– radniční materiály pražské městské části (</a:t>
            </a:r>
            <a:r>
              <a:rPr lang="cs-CZ" i="1" dirty="0" err="1"/>
              <a:t>European</a:t>
            </a:r>
            <a:r>
              <a:rPr lang="cs-CZ" i="1" dirty="0"/>
              <a:t> </a:t>
            </a:r>
            <a:r>
              <a:rPr lang="cs-CZ" i="1" dirty="0" err="1"/>
              <a:t>Heritage</a:t>
            </a:r>
            <a:r>
              <a:rPr lang="cs-CZ" i="1" dirty="0"/>
              <a:t> </a:t>
            </a:r>
            <a:r>
              <a:rPr lang="cs-CZ" i="1" dirty="0" err="1"/>
              <a:t>Days</a:t>
            </a:r>
            <a:r>
              <a:rPr lang="cs-CZ" i="1" dirty="0"/>
              <a:t> )</a:t>
            </a:r>
          </a:p>
          <a:p>
            <a:r>
              <a:rPr lang="cs-CZ" dirty="0"/>
              <a:t>„Orientační časový plán přípravy dárce před odběrem </a:t>
            </a:r>
            <a:r>
              <a:rPr lang="cs-CZ" i="1" dirty="0"/>
              <a:t>stimulovaných buněk z periferní krve </a:t>
            </a:r>
            <a:r>
              <a:rPr lang="cs-CZ" dirty="0"/>
              <a:t>(PBSC)“.</a:t>
            </a:r>
          </a:p>
          <a:p>
            <a:r>
              <a:rPr lang="cs-CZ" dirty="0"/>
              <a:t>Pražský závislostní korpus neboli PDT.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3662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Výslovnost iniciálových zkratek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Zkratky domácího původu</a:t>
            </a:r>
          </a:p>
          <a:p>
            <a:pPr marL="0" indent="0">
              <a:buNone/>
            </a:pPr>
            <a:r>
              <a:rPr lang="cs-CZ" dirty="0" smtClean="0"/>
              <a:t>Domácí iniciálové zkratky obvykle nečiní uživatelům potíže. </a:t>
            </a:r>
          </a:p>
          <a:p>
            <a:pPr marL="0" indent="0">
              <a:buNone/>
            </a:pPr>
            <a:r>
              <a:rPr lang="cs-CZ" dirty="0" smtClean="0"/>
              <a:t>Čteme je hláskovacím způsobem, např. </a:t>
            </a:r>
            <a:r>
              <a:rPr lang="cs-CZ" i="1" dirty="0" smtClean="0"/>
              <a:t>ČT</a:t>
            </a:r>
            <a:r>
              <a:rPr lang="cs-CZ" dirty="0" smtClean="0"/>
              <a:t> [</a:t>
            </a:r>
            <a:r>
              <a:rPr lang="cs-CZ" dirty="0" err="1" smtClean="0"/>
              <a:t>čé</a:t>
            </a:r>
            <a:r>
              <a:rPr lang="cs-CZ" dirty="0" smtClean="0"/>
              <a:t> té] = Česká televize, </a:t>
            </a:r>
            <a:r>
              <a:rPr lang="cs-CZ" i="1" dirty="0" smtClean="0"/>
              <a:t>ČTK</a:t>
            </a:r>
            <a:r>
              <a:rPr lang="cs-CZ" dirty="0" smtClean="0"/>
              <a:t> [</a:t>
            </a:r>
            <a:r>
              <a:rPr lang="cs-CZ" dirty="0" err="1" smtClean="0"/>
              <a:t>čé</a:t>
            </a:r>
            <a:r>
              <a:rPr lang="cs-CZ" dirty="0" smtClean="0"/>
              <a:t> té </a:t>
            </a:r>
            <a:r>
              <a:rPr lang="cs-CZ" dirty="0" err="1" smtClean="0"/>
              <a:t>ká</a:t>
            </a:r>
            <a:r>
              <a:rPr lang="cs-CZ" dirty="0" smtClean="0"/>
              <a:t>] = Česká tisková kancelář, </a:t>
            </a:r>
            <a:r>
              <a:rPr lang="cs-CZ" i="1" dirty="0" smtClean="0"/>
              <a:t>ODS</a:t>
            </a:r>
            <a:r>
              <a:rPr lang="cs-CZ" dirty="0" smtClean="0"/>
              <a:t> [ó </a:t>
            </a:r>
            <a:r>
              <a:rPr lang="cs-CZ" dirty="0" err="1" smtClean="0"/>
              <a:t>dé</a:t>
            </a:r>
            <a:r>
              <a:rPr lang="cs-CZ" dirty="0" smtClean="0"/>
              <a:t> es] = Občanská demokratická strana.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58382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Chatovací </a:t>
            </a:r>
            <a:r>
              <a:rPr lang="cs-CZ" dirty="0" smtClean="0"/>
              <a:t>a jiné zkratky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https://www.zkratky.cz/</a:t>
            </a:r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www.zkratky.cz/zkratky/Chatovaci-zkratky</a:t>
            </a:r>
            <a:endParaRPr lang="cs-CZ" dirty="0" smtClean="0"/>
          </a:p>
          <a:p>
            <a:r>
              <a:rPr lang="cs-CZ" dirty="0"/>
              <a:t>https://cs.wikipedia.org/wiki/Seznam_zkratek_v_online_diskus%C3%ADch</a:t>
            </a:r>
          </a:p>
        </p:txBody>
      </p:sp>
    </p:spTree>
    <p:extLst>
      <p:ext uri="{BB962C8B-B14F-4D97-AF65-F5344CB8AC3E}">
        <p14:creationId xmlns:p14="http://schemas.microsoft.com/office/powerpoint/2010/main" val="2122455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Zkratky cizího původu</a:t>
            </a:r>
          </a:p>
          <a:p>
            <a:r>
              <a:rPr lang="cs-CZ" dirty="0" smtClean="0"/>
              <a:t>Hláskovacím způsobem se většinou čtou i iniciálové zkratky cizího původu, ale žádná obecná či striktní pravidla pro výslovnost cizích zkratek neexistují.</a:t>
            </a:r>
          </a:p>
          <a:p>
            <a:r>
              <a:rPr lang="cs-CZ" dirty="0"/>
              <a:t>U</a:t>
            </a:r>
            <a:r>
              <a:rPr lang="cs-CZ" dirty="0" smtClean="0"/>
              <a:t> zkratky </a:t>
            </a:r>
            <a:r>
              <a:rPr lang="cs-CZ" i="1" dirty="0" smtClean="0"/>
              <a:t>CD</a:t>
            </a:r>
            <a:r>
              <a:rPr lang="cs-CZ" dirty="0" smtClean="0"/>
              <a:t> [</a:t>
            </a:r>
            <a:r>
              <a:rPr lang="cs-CZ" dirty="0" err="1" smtClean="0"/>
              <a:t>cé</a:t>
            </a:r>
            <a:r>
              <a:rPr lang="cs-CZ" dirty="0" smtClean="0"/>
              <a:t> </a:t>
            </a:r>
            <a:r>
              <a:rPr lang="cs-CZ" dirty="0" err="1" smtClean="0"/>
              <a:t>dé</a:t>
            </a:r>
            <a:r>
              <a:rPr lang="cs-CZ" dirty="0" smtClean="0"/>
              <a:t>], hovorově </a:t>
            </a:r>
            <a:r>
              <a:rPr lang="cs-CZ" i="1" dirty="0" smtClean="0"/>
              <a:t>cédéčko</a:t>
            </a:r>
            <a:r>
              <a:rPr lang="cs-CZ" dirty="0" smtClean="0"/>
              <a:t>, se setkáváme také s anglickým hláskováním [</a:t>
            </a:r>
            <a:r>
              <a:rPr lang="cs-CZ" dirty="0" err="1" smtClean="0"/>
              <a:t>sí</a:t>
            </a:r>
            <a:r>
              <a:rPr lang="cs-CZ" dirty="0" smtClean="0"/>
              <a:t> </a:t>
            </a:r>
            <a:r>
              <a:rPr lang="cs-CZ" dirty="0" err="1" smtClean="0"/>
              <a:t>dý</a:t>
            </a:r>
            <a:r>
              <a:rPr lang="cs-CZ" dirty="0" smtClean="0"/>
              <a:t>], i když jen ojediněle.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7343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   Přece jenom</a:t>
            </a:r>
          </a:p>
          <a:p>
            <a:r>
              <a:rPr lang="cs-CZ" dirty="0" smtClean="0"/>
              <a:t>CV </a:t>
            </a:r>
            <a:r>
              <a:rPr lang="cs-CZ" dirty="0"/>
              <a:t>= </a:t>
            </a:r>
            <a:r>
              <a:rPr lang="cs-CZ" b="1" dirty="0"/>
              <a:t>curriculum vitae</a:t>
            </a:r>
            <a:r>
              <a:rPr lang="cs-CZ" dirty="0"/>
              <a:t> (latinsky „běh života“; tedy ne [</a:t>
            </a:r>
            <a:r>
              <a:rPr lang="cs-CZ" dirty="0" err="1"/>
              <a:t>sívíčko</a:t>
            </a:r>
            <a:r>
              <a:rPr lang="cs-CZ" dirty="0"/>
              <a:t>]; česky se říká [</a:t>
            </a:r>
            <a:r>
              <a:rPr lang="cs-CZ" dirty="0" err="1"/>
              <a:t>cévéčko</a:t>
            </a:r>
            <a:r>
              <a:rPr lang="cs-CZ" dirty="0"/>
              <a:t>]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9015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Např. zkratku televizní stanice </a:t>
            </a:r>
            <a:r>
              <a:rPr lang="cs-CZ" i="1" dirty="0" smtClean="0"/>
              <a:t>HBO</a:t>
            </a:r>
            <a:r>
              <a:rPr lang="cs-CZ" dirty="0" smtClean="0"/>
              <a:t> můžeme vyslovovat jako [</a:t>
            </a:r>
            <a:r>
              <a:rPr lang="cs-CZ" dirty="0" err="1" smtClean="0"/>
              <a:t>ejč</a:t>
            </a:r>
            <a:r>
              <a:rPr lang="cs-CZ" dirty="0" smtClean="0"/>
              <a:t> </a:t>
            </a:r>
            <a:r>
              <a:rPr lang="cs-CZ" dirty="0" err="1" smtClean="0"/>
              <a:t>bí</a:t>
            </a:r>
            <a:r>
              <a:rPr lang="cs-CZ" dirty="0" smtClean="0"/>
              <a:t> ou] i [</a:t>
            </a:r>
            <a:r>
              <a:rPr lang="cs-CZ" dirty="0" err="1" smtClean="0"/>
              <a:t>há</a:t>
            </a:r>
            <a:r>
              <a:rPr lang="cs-CZ" dirty="0" smtClean="0"/>
              <a:t> bé ó], zkratku pro čerpací stanice </a:t>
            </a:r>
            <a:r>
              <a:rPr lang="cs-CZ" i="1" dirty="0" smtClean="0"/>
              <a:t>OMV</a:t>
            </a:r>
            <a:r>
              <a:rPr lang="cs-CZ" dirty="0" smtClean="0"/>
              <a:t> lze hláskovat německy [ó </a:t>
            </a:r>
            <a:r>
              <a:rPr lang="cs-CZ" dirty="0" err="1" smtClean="0"/>
              <a:t>em</a:t>
            </a:r>
            <a:r>
              <a:rPr lang="cs-CZ" dirty="0" smtClean="0"/>
              <a:t> </a:t>
            </a:r>
            <a:r>
              <a:rPr lang="cs-CZ" dirty="0" err="1" smtClean="0"/>
              <a:t>fau</a:t>
            </a:r>
            <a:r>
              <a:rPr lang="cs-CZ" dirty="0" smtClean="0"/>
              <a:t>] i česky [ó </a:t>
            </a:r>
            <a:r>
              <a:rPr lang="cs-CZ" dirty="0" err="1" smtClean="0"/>
              <a:t>em</a:t>
            </a:r>
            <a:r>
              <a:rPr lang="cs-CZ" dirty="0" smtClean="0"/>
              <a:t> </a:t>
            </a:r>
            <a:r>
              <a:rPr lang="cs-CZ" dirty="0" err="1" smtClean="0"/>
              <a:t>vé</a:t>
            </a:r>
            <a:r>
              <a:rPr lang="cs-CZ" dirty="0" smtClean="0"/>
              <a:t>]; CBI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6094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Rod iniciálových zkratek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Rod domácích zkratek se zpravidla řídí základním jménem nezkráceného názvu </a:t>
            </a:r>
          </a:p>
          <a:p>
            <a:r>
              <a:rPr lang="cs-CZ" i="1" dirty="0" smtClean="0"/>
              <a:t>ÚJČ vydal nová PČP, ČT odvysílala  atd</a:t>
            </a:r>
            <a:r>
              <a:rPr lang="cs-CZ" dirty="0" smtClean="0"/>
              <a:t>.</a:t>
            </a:r>
          </a:p>
          <a:p>
            <a:r>
              <a:rPr lang="cs-CZ" dirty="0"/>
              <a:t>U</a:t>
            </a:r>
            <a:r>
              <a:rPr lang="cs-CZ" dirty="0" smtClean="0"/>
              <a:t> cizích zkratek platí pravidlo, že se prosazuje rod podstatného jména, které nahrazují, přičemž se obvykle vychází z přeloženého názvu (</a:t>
            </a:r>
            <a:r>
              <a:rPr lang="cs-CZ" i="1" dirty="0" smtClean="0"/>
              <a:t>přišla nová SMS</a:t>
            </a:r>
            <a:r>
              <a:rPr lang="cs-CZ" dirty="0" smtClean="0"/>
              <a:t> = krátká textová zpráva). Toto pravidlo však neplatí vždy. Původ cizích zkratek mnohdy uživatelé neznají, a proto jejich řazení k rodu kolísá – tyto zkratky se často přirozeně řadí k rodu střednímu, např. </a:t>
            </a:r>
            <a:r>
              <a:rPr lang="cs-CZ" i="1" dirty="0" smtClean="0"/>
              <a:t>KGB</a:t>
            </a:r>
            <a:r>
              <a:rPr lang="cs-CZ" dirty="0" smtClean="0"/>
              <a:t> (= Výbor národní bezpečnosti) </a:t>
            </a:r>
            <a:r>
              <a:rPr lang="cs-CZ" i="1" dirty="0" smtClean="0"/>
              <a:t>vyšetřovalo, vyšetřoval</a:t>
            </a:r>
            <a:r>
              <a:rPr lang="cs-CZ" dirty="0" smtClean="0"/>
              <a:t> (výbor).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5609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Skloňování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rosazuje se přidávání pádových koncovek psaných malými písmeny za iniciálovou zkratku (</a:t>
            </a:r>
            <a:r>
              <a:rPr lang="cs-CZ" i="1" dirty="0" smtClean="0"/>
              <a:t>koncert </a:t>
            </a:r>
            <a:r>
              <a:rPr lang="cs-CZ" i="1" dirty="0" err="1" smtClean="0"/>
              <a:t>FOKu</a:t>
            </a:r>
            <a:r>
              <a:rPr lang="cs-CZ" i="1" dirty="0" smtClean="0"/>
              <a:t>, členové </a:t>
            </a:r>
            <a:r>
              <a:rPr lang="cs-CZ" i="1" dirty="0" err="1" smtClean="0"/>
              <a:t>VONSu</a:t>
            </a:r>
            <a:r>
              <a:rPr lang="cs-CZ" dirty="0" smtClean="0"/>
              <a:t>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2024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Zakončená na samohlásku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Chybný by byl např. zápis </a:t>
            </a:r>
            <a:r>
              <a:rPr lang="cs-CZ" i="1" dirty="0" smtClean="0"/>
              <a:t>hlasovat pro</a:t>
            </a:r>
            <a:r>
              <a:rPr lang="cs-CZ" dirty="0" smtClean="0"/>
              <a:t> *</a:t>
            </a:r>
            <a:r>
              <a:rPr lang="cs-CZ" i="1" dirty="0" err="1" smtClean="0"/>
              <a:t>ODu</a:t>
            </a:r>
            <a:r>
              <a:rPr lang="cs-CZ" i="1" dirty="0" smtClean="0"/>
              <a:t>, vstoupit do</a:t>
            </a:r>
            <a:r>
              <a:rPr lang="cs-CZ" dirty="0" smtClean="0"/>
              <a:t> *</a:t>
            </a:r>
            <a:r>
              <a:rPr lang="cs-CZ" i="1" dirty="0" err="1" smtClean="0"/>
              <a:t>NATa</a:t>
            </a:r>
            <a:r>
              <a:rPr lang="cs-CZ" dirty="0" smtClean="0"/>
              <a:t>, protože samohlásky </a:t>
            </a:r>
            <a:r>
              <a:rPr lang="cs-CZ" i="1" dirty="0" smtClean="0"/>
              <a:t>-A</a:t>
            </a:r>
            <a:r>
              <a:rPr lang="cs-CZ" dirty="0" smtClean="0"/>
              <a:t> nebo </a:t>
            </a:r>
            <a:r>
              <a:rPr lang="cs-CZ" i="1" dirty="0" smtClean="0"/>
              <a:t>-O</a:t>
            </a:r>
            <a:r>
              <a:rPr lang="cs-CZ" dirty="0" smtClean="0"/>
              <a:t> nejsou jen koncovkou, ale součástí iniciálové zkratky. V takových případech pak nezbývá než ponechat </a:t>
            </a:r>
            <a:r>
              <a:rPr lang="cs-CZ" b="1" dirty="0" smtClean="0"/>
              <a:t>nesklonnou</a:t>
            </a:r>
            <a:r>
              <a:rPr lang="cs-CZ" dirty="0" smtClean="0"/>
              <a:t> </a:t>
            </a:r>
            <a:r>
              <a:rPr lang="cs-CZ" b="1" dirty="0" smtClean="0"/>
              <a:t>podobu</a:t>
            </a:r>
            <a:r>
              <a:rPr lang="cs-CZ" dirty="0" smtClean="0"/>
              <a:t> zkratky (</a:t>
            </a:r>
            <a:r>
              <a:rPr lang="cs-CZ" i="1" dirty="0" smtClean="0"/>
              <a:t>hlasovat pro ODA</a:t>
            </a:r>
            <a:r>
              <a:rPr lang="cs-CZ" dirty="0" smtClean="0"/>
              <a:t>), nebo vypsat celý název (</a:t>
            </a:r>
            <a:r>
              <a:rPr lang="cs-CZ" i="1" dirty="0" smtClean="0"/>
              <a:t>hlasovat pro Občanskou demokratickou alianci</a:t>
            </a:r>
            <a:r>
              <a:rPr lang="cs-CZ" dirty="0" smtClean="0"/>
              <a:t>), nebo použít tzv. nominativ jmenovací, který je vhodný i v plně spisovných projevech: </a:t>
            </a:r>
            <a:r>
              <a:rPr lang="cs-CZ" i="1" dirty="0" smtClean="0"/>
              <a:t>hlasovat pro stranu ODA.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3676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1481</Words>
  <Application>Microsoft Office PowerPoint</Application>
  <PresentationFormat>Předvádění na obrazovce (4:3)</PresentationFormat>
  <Paragraphs>112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3" baseType="lpstr">
      <vt:lpstr>Arial</vt:lpstr>
      <vt:lpstr>Calibri</vt:lpstr>
      <vt:lpstr>Motiv systému Office</vt:lpstr>
      <vt:lpstr>Zkratky  </vt:lpstr>
      <vt:lpstr>Zkratky iniciálové</vt:lpstr>
      <vt:lpstr>Výslovnost iniciálových zkratek </vt:lpstr>
      <vt:lpstr>Prezentace aplikace PowerPoint</vt:lpstr>
      <vt:lpstr>Prezentace aplikace PowerPoint</vt:lpstr>
      <vt:lpstr>Prezentace aplikace PowerPoint</vt:lpstr>
      <vt:lpstr>Rod iniciálových zkratek</vt:lpstr>
      <vt:lpstr>Skloňování</vt:lpstr>
      <vt:lpstr>Zakončená na samohlásku</vt:lpstr>
      <vt:lpstr>Psaní iniciálových zkratek a značek ve spojení s podstatnými jmény </vt:lpstr>
      <vt:lpstr>Zkratky čistě grafické  </vt:lpstr>
      <vt:lpstr>Prezentace aplikace PowerPoint</vt:lpstr>
      <vt:lpstr>Pořadí titulů vystopujte sled vzdělání (a zaměstnání) u pana Nováka </vt:lpstr>
      <vt:lpstr>Prezentace aplikace PowerPoint</vt:lpstr>
      <vt:lpstr>Prezentace aplikace PowerPoint</vt:lpstr>
      <vt:lpstr>Číslice</vt:lpstr>
      <vt:lpstr>Prezentace aplikace PowerPoint</vt:lpstr>
      <vt:lpstr>Datum</vt:lpstr>
      <vt:lpstr>Datum</vt:lpstr>
      <vt:lpstr>Prezentace aplikace PowerPoint</vt:lpstr>
      <vt:lpstr>Chybné jsou zápisy </vt:lpstr>
      <vt:lpstr>Peněžní částky</vt:lpstr>
      <vt:lpstr>Prezentace aplikace PowerPoint</vt:lpstr>
      <vt:lpstr>Členění číslic</vt:lpstr>
      <vt:lpstr>Telefonní a faxová čísla</vt:lpstr>
      <vt:lpstr>Dvojtečka</vt:lpstr>
      <vt:lpstr>Opravte</vt:lpstr>
      <vt:lpstr>Chybné nebo nadměrné užití</vt:lpstr>
      <vt:lpstr>Prezentace aplikace PowerPoint</vt:lpstr>
      <vt:lpstr>Chatovací a jiné zkratky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Zkratky iniciálové (ČR, DIČ, SMS, SÚKL, IKEA)</dc:title>
  <dc:creator>JmenoSiNepamatuju</dc:creator>
  <cp:lastModifiedBy>Sonja</cp:lastModifiedBy>
  <cp:revision>18</cp:revision>
  <dcterms:created xsi:type="dcterms:W3CDTF">2017-11-27T12:55:56Z</dcterms:created>
  <dcterms:modified xsi:type="dcterms:W3CDTF">2020-04-02T07:32:14Z</dcterms:modified>
</cp:coreProperties>
</file>