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8"/>
  </p:notesMasterIdLst>
  <p:sldIdLst>
    <p:sldId id="256" r:id="rId2"/>
    <p:sldId id="258" r:id="rId3"/>
    <p:sldId id="261" r:id="rId4"/>
    <p:sldId id="290" r:id="rId5"/>
    <p:sldId id="288" r:id="rId6"/>
    <p:sldId id="289" r:id="rId7"/>
    <p:sldId id="303" r:id="rId8"/>
    <p:sldId id="259" r:id="rId9"/>
    <p:sldId id="304" r:id="rId10"/>
    <p:sldId id="260" r:id="rId11"/>
    <p:sldId id="293" r:id="rId12"/>
    <p:sldId id="296" r:id="rId13"/>
    <p:sldId id="295" r:id="rId14"/>
    <p:sldId id="300" r:id="rId15"/>
    <p:sldId id="301" r:id="rId16"/>
    <p:sldId id="302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69" y="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9364BF-17AF-4891-9477-06CF68A9B8CC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00430FA3-F4F1-4B2E-8571-EE20460DBDF3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651C2F-6313-4131-86E6-909EFB8201BD}" type="slidenum">
              <a:rPr lang="en-US" altLang="cs-CZ"/>
              <a:pPr/>
              <a:t>1</a:t>
            </a:fld>
            <a:endParaRPr lang="en-US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3ACFAB-6B78-463F-9369-59A862D8CDA9}" type="slidenum">
              <a:rPr lang="en-US" altLang="cs-CZ"/>
              <a:pPr/>
              <a:t>16</a:t>
            </a:fld>
            <a:endParaRPr lang="en-US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E96499-9879-4B2D-AB66-5A6F0F75104E}" type="slidenum">
              <a:rPr lang="en-US" altLang="cs-CZ"/>
              <a:pPr/>
              <a:t>2</a:t>
            </a:fld>
            <a:endParaRPr lang="en-US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4BFA51B-414E-4ACA-A06D-ECACF8FB112E}" type="slidenum">
              <a:rPr lang="en-US" altLang="cs-CZ"/>
              <a:pPr/>
              <a:t>3</a:t>
            </a:fld>
            <a:endParaRPr lang="en-US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DA931F-86C1-42D8-BA36-BFA76FB8CBDA}" type="slidenum">
              <a:rPr lang="en-US" altLang="cs-CZ"/>
              <a:pPr/>
              <a:t>7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72067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AF2692C-B6CE-4AD2-8DDB-4C871777EBC9}" type="slidenum">
              <a:rPr lang="en-US" altLang="cs-CZ"/>
              <a:pPr/>
              <a:t>8</a:t>
            </a:fld>
            <a:endParaRPr lang="en-US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DA931F-86C1-42D8-BA36-BFA76FB8CBDA}" type="slidenum">
              <a:rPr lang="en-US" altLang="cs-CZ"/>
              <a:pPr/>
              <a:t>9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93517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08183C-BF9D-45B2-A35C-5977EB97DE70}" type="slidenum">
              <a:rPr lang="en-US" altLang="cs-CZ"/>
              <a:pPr/>
              <a:t>10</a:t>
            </a:fld>
            <a:endParaRPr lang="en-US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33AF8F-8978-4895-9961-184217C802EB}" type="slidenum">
              <a:rPr lang="en-US" altLang="cs-CZ"/>
              <a:pPr/>
              <a:t>14</a:t>
            </a:fld>
            <a:endParaRPr lang="en-US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D8C087-3678-4DB6-A620-E14FF6664661}" type="slidenum">
              <a:rPr lang="en-US" altLang="cs-CZ"/>
              <a:pPr/>
              <a:t>15</a:t>
            </a:fld>
            <a:endParaRPr lang="en-US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776861-729F-4D39-8444-0C469B779BB3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6F453-4612-489C-90B4-D3049B90F3B2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73826-1172-4411-AF6E-390310690212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F41EF-3CEB-4AFA-B3EA-7BF9290D5E14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00F5C-30F3-45A6-BE7E-190E88E26355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BAD16-3B69-404D-B749-7BC95563C637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36A5B-FD0F-48E3-B3B2-EF2C9B2003E3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8880-E0D6-4137-B56B-2F7B3BCFEEBF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7FCF5A-7E14-4714-87F3-017CC8CD2931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DE4B9-0082-4E56-8FDA-9ADDAC6E41E6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52960-147B-40A1-A5A0-9C375177EC11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53546-E373-457A-BDE8-EB49AFFD3233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A57B0-6B07-4E92-A489-F9400B3BB531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8E606-B90E-467F-9ECB-317C75D70EF1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84633-631C-4749-ADBC-72F78EFC78E3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63BB1-3800-4A70-B5A3-479B724539A7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32C576-DBF8-4494-95BF-F1CCE3727802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56CE9-69B8-4975-AED0-BE7220C5F32B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D7B97-F3DA-462B-9F39-EDF16DF747B2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82A94-F2DC-44FC-A5A4-1B7D61B4F5D7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36ECB6-4327-4AED-A9C7-D12AAC15D91F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D3494-C99F-4237-ADE5-84113C0522D5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73CE12C-6B26-4B5C-9E5F-D6BA9058839F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A7A399"/>
                </a:solidFill>
                <a:latin typeface="Verdana" pitchFamily="34" charset="0"/>
              </a:defRPr>
            </a:lvl1pPr>
          </a:lstStyle>
          <a:p>
            <a:fld id="{2CDC6971-F4E2-4546-87A6-1F7D7E74F446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099" r:id="rId2"/>
    <p:sldLayoutId id="2147484107" r:id="rId3"/>
    <p:sldLayoutId id="2147484100" r:id="rId4"/>
    <p:sldLayoutId id="2147484101" r:id="rId5"/>
    <p:sldLayoutId id="2147484102" r:id="rId6"/>
    <p:sldLayoutId id="2147484108" r:id="rId7"/>
    <p:sldLayoutId id="2147484103" r:id="rId8"/>
    <p:sldLayoutId id="2147484109" r:id="rId9"/>
    <p:sldLayoutId id="2147484104" r:id="rId10"/>
    <p:sldLayoutId id="21474841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2"/>
                </a:solidFill>
              </a:rPr>
              <a:t>Brežněv               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800" dirty="0" smtClean="0"/>
              <a:t>Normalizace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2"/>
                </a:solidFill>
              </a:rPr>
              <a:t>Stínová ekonomika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925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Šmelináři</a:t>
            </a:r>
            <a:r>
              <a:rPr lang="cs-CZ" dirty="0" smtClean="0"/>
              <a:t>, </a:t>
            </a:r>
            <a:r>
              <a:rPr lang="cs-CZ" dirty="0" err="1" smtClean="0"/>
              <a:t>meloucháři</a:t>
            </a:r>
            <a:r>
              <a:rPr lang="cs-CZ" dirty="0" smtClean="0"/>
              <a:t>, spekulanti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Тунеядец / тунеядство / мафия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Дефицитные продукты</a:t>
            </a:r>
            <a:endParaRPr lang="cs-CZ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accent2"/>
                </a:solidFill>
              </a:rPr>
              <a:t>Maloobchod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Džíny, boty technika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accent2"/>
                </a:solidFill>
              </a:rPr>
              <a:t>Velkoobchod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Nedostatkové náhradní díly pro státní podniky</a:t>
            </a:r>
            <a:endParaRPr lang="ru-RU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Čeština za protektorátu</a:t>
            </a:r>
            <a:endParaRPr 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cs-CZ" altLang="cs-CZ" dirty="0" smtClean="0"/>
          </a:p>
          <a:p>
            <a:r>
              <a:rPr lang="cs-CZ" altLang="cs-CZ" dirty="0" smtClean="0"/>
              <a:t>strojvůdce – strojvedoucí</a:t>
            </a:r>
          </a:p>
          <a:p>
            <a:r>
              <a:rPr lang="cs-CZ" altLang="cs-CZ" dirty="0" err="1" smtClean="0"/>
              <a:t>gleichschalten</a:t>
            </a:r>
            <a:r>
              <a:rPr lang="cs-CZ" altLang="cs-CZ" dirty="0" smtClean="0"/>
              <a:t> – zglajchšaltovat</a:t>
            </a:r>
          </a:p>
          <a:p>
            <a:r>
              <a:rPr lang="cs-CZ" altLang="cs-CZ" dirty="0" smtClean="0"/>
              <a:t>pracovat na plné obrátky (</a:t>
            </a:r>
            <a:r>
              <a:rPr lang="cs-CZ" altLang="cs-CZ" dirty="0" err="1" smtClean="0"/>
              <a:t>Goebbles</a:t>
            </a:r>
            <a:r>
              <a:rPr lang="cs-CZ" altLang="cs-CZ" dirty="0" smtClean="0"/>
              <a:t>) </a:t>
            </a:r>
          </a:p>
          <a:p>
            <a:r>
              <a:rPr lang="cs-CZ" altLang="cs-CZ" dirty="0" smtClean="0"/>
              <a:t>být plně vytížen (</a:t>
            </a:r>
            <a:r>
              <a:rPr lang="cs-CZ" altLang="cs-CZ" dirty="0" err="1" smtClean="0"/>
              <a:t>voll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ausgelastet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sein</a:t>
            </a:r>
            <a:r>
              <a:rPr lang="cs-CZ" altLang="cs-CZ" dirty="0" smtClean="0"/>
              <a:t>)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5373688"/>
            <a:ext cx="8183562" cy="10080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ČEŠTINA ZA NORMALIZACE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900113" y="333375"/>
            <a:ext cx="8183562" cy="3600450"/>
          </a:xfrm>
        </p:spPr>
        <p:txBody>
          <a:bodyPr/>
          <a:lstStyle/>
          <a:p>
            <a:r>
              <a:rPr lang="cs-CZ" altLang="cs-CZ" sz="2400" smtClean="0"/>
              <a:t>družba</a:t>
            </a:r>
          </a:p>
          <a:p>
            <a:r>
              <a:rPr lang="cs-CZ" altLang="cs-CZ" sz="2400" smtClean="0"/>
              <a:t>brigáda</a:t>
            </a:r>
          </a:p>
          <a:p>
            <a:r>
              <a:rPr lang="cs-CZ" altLang="cs-CZ" sz="2400" smtClean="0"/>
              <a:t>úderník</a:t>
            </a:r>
          </a:p>
          <a:p>
            <a:r>
              <a:rPr lang="cs-CZ" altLang="cs-CZ" sz="2400" smtClean="0"/>
              <a:t>pětiletka</a:t>
            </a:r>
          </a:p>
          <a:p>
            <a:r>
              <a:rPr lang="cs-CZ" altLang="cs-CZ" sz="2400" smtClean="0"/>
              <a:t>prověrka</a:t>
            </a:r>
          </a:p>
          <a:p>
            <a:r>
              <a:rPr lang="cs-CZ" altLang="cs-CZ" sz="2400" smtClean="0"/>
              <a:t>chozrasčot</a:t>
            </a:r>
          </a:p>
          <a:p>
            <a:r>
              <a:rPr lang="cs-CZ" altLang="cs-CZ" sz="2400" smtClean="0"/>
              <a:t>obezlička </a:t>
            </a:r>
            <a:r>
              <a:rPr lang="ru-RU" altLang="cs-CZ" sz="2400" smtClean="0"/>
              <a:t>(обезличка – </a:t>
            </a:r>
            <a:r>
              <a:rPr lang="cs-CZ" altLang="cs-CZ" sz="2400" smtClean="0"/>
              <a:t>nedostatek osobní odpovědnosti)</a:t>
            </a:r>
          </a:p>
          <a:p>
            <a:r>
              <a:rPr lang="cs-CZ" altLang="cs-CZ" sz="2400" smtClean="0"/>
              <a:t>požárník (</a:t>
            </a:r>
            <a:r>
              <a:rPr lang="ru-RU" altLang="cs-CZ" sz="2400" smtClean="0"/>
              <a:t>пожарник / пожарный)</a:t>
            </a:r>
          </a:p>
          <a:p>
            <a:r>
              <a:rPr lang="cs-CZ" altLang="cs-CZ" sz="2400" smtClean="0"/>
              <a:t>park kultury a oddechu</a:t>
            </a:r>
          </a:p>
          <a:p>
            <a:r>
              <a:rPr lang="cs-CZ" altLang="cs-CZ" sz="2400" smtClean="0"/>
              <a:t>lesopark</a:t>
            </a:r>
          </a:p>
          <a:p>
            <a:r>
              <a:rPr lang="cs-CZ" altLang="cs-CZ" sz="2400" smtClean="0"/>
              <a:t>dům kultury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18050"/>
            <a:ext cx="8183563" cy="936625"/>
          </a:xfrm>
        </p:spPr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rgbClr val="FF0000"/>
                </a:solidFill>
              </a:rPr>
              <a:t>ČEŠTINA ZA NORMALIZACE</a:t>
            </a:r>
            <a:endParaRPr lang="cs-CZ" dirty="0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827088" y="692150"/>
            <a:ext cx="8183562" cy="4187825"/>
          </a:xfrm>
        </p:spPr>
        <p:txBody>
          <a:bodyPr/>
          <a:lstStyle/>
          <a:p>
            <a:r>
              <a:rPr lang="cs-CZ" altLang="cs-CZ" smtClean="0"/>
              <a:t>rozvědka</a:t>
            </a:r>
          </a:p>
          <a:p>
            <a:r>
              <a:rPr lang="cs-CZ" altLang="cs-CZ" smtClean="0"/>
              <a:t>staršina</a:t>
            </a:r>
          </a:p>
          <a:p>
            <a:r>
              <a:rPr lang="cs-CZ" altLang="cs-CZ" smtClean="0"/>
              <a:t>rozborka / sborka</a:t>
            </a:r>
          </a:p>
          <a:p>
            <a:r>
              <a:rPr lang="cs-CZ" altLang="cs-CZ" smtClean="0"/>
              <a:t>autopark</a:t>
            </a:r>
          </a:p>
          <a:p>
            <a:r>
              <a:rPr lang="cs-CZ" altLang="cs-CZ" smtClean="0"/>
              <a:t>protivzdušný</a:t>
            </a:r>
          </a:p>
          <a:p>
            <a:r>
              <a:rPr lang="cs-CZ" altLang="cs-CZ" smtClean="0"/>
              <a:t>dokladovat</a:t>
            </a:r>
          </a:p>
          <a:p>
            <a:r>
              <a:rPr lang="cs-CZ" altLang="cs-CZ" smtClean="0"/>
              <a:t>bezpečnost (nový název pro policii)</a:t>
            </a:r>
          </a:p>
          <a:p>
            <a:r>
              <a:rPr lang="cs-CZ" altLang="cs-CZ" smtClean="0"/>
              <a:t>narušitel (narušit = trochu porušit!)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2"/>
                </a:solidFill>
              </a:rPr>
              <a:t>Nomenklatura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altLang="cs-CZ" smtClean="0"/>
              <a:t>Seznam funkcí řízených kádrovým oddělením ÚV KSSS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altLang="cs-CZ" smtClean="0"/>
              <a:t>Od </a:t>
            </a:r>
            <a:r>
              <a:rPr lang="cs-CZ" altLang="cs-CZ" b="1" smtClean="0">
                <a:solidFill>
                  <a:schemeClr val="accent1"/>
                </a:solidFill>
              </a:rPr>
              <a:t>ÚV</a:t>
            </a:r>
            <a:r>
              <a:rPr lang="cs-CZ" altLang="cs-CZ" smtClean="0"/>
              <a:t> po </a:t>
            </a:r>
            <a:r>
              <a:rPr lang="cs-CZ" altLang="cs-CZ" b="1" smtClean="0">
                <a:solidFill>
                  <a:schemeClr val="accent1"/>
                </a:solidFill>
              </a:rPr>
              <a:t>okresní výbor strany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altLang="cs-CZ" b="1" smtClean="0">
                <a:solidFill>
                  <a:schemeClr val="accent1"/>
                </a:solidFill>
              </a:rPr>
              <a:t>Cíl: </a:t>
            </a:r>
            <a:r>
              <a:rPr lang="cs-CZ" altLang="cs-CZ" smtClean="0"/>
              <a:t>moc a privilegia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altLang="cs-CZ" sz="2600" b="1" smtClean="0">
                <a:solidFill>
                  <a:schemeClr val="accent1"/>
                </a:solidFill>
              </a:rPr>
              <a:t>Výsledek: </a:t>
            </a:r>
            <a:r>
              <a:rPr lang="cs-CZ" altLang="cs-CZ" sz="2600" smtClean="0"/>
              <a:t>přestárlé politbyro a další orgány</a:t>
            </a:r>
            <a:endParaRPr lang="en-US" altLang="cs-CZ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accent2"/>
                </a:solidFill>
              </a:rPr>
              <a:t>Jurij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Andropov</a:t>
            </a:r>
            <a:r>
              <a:rPr lang="cs-CZ" dirty="0" smtClean="0">
                <a:solidFill>
                  <a:schemeClr val="accent2"/>
                </a:solidFill>
              </a:rPr>
              <a:t> (1982-1984)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27651" name="Zástupný symbol pro obsah 3" descr="Andropov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36913" y="530225"/>
            <a:ext cx="3192462" cy="4921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2"/>
                </a:solidFill>
              </a:rPr>
              <a:t>Konstantin </a:t>
            </a:r>
            <a:r>
              <a:rPr lang="cs-CZ" dirty="0" err="1" smtClean="0">
                <a:solidFill>
                  <a:schemeClr val="accent2"/>
                </a:solidFill>
              </a:rPr>
              <a:t>Černěnko</a:t>
            </a:r>
            <a:r>
              <a:rPr lang="cs-CZ" dirty="0" smtClean="0">
                <a:solidFill>
                  <a:schemeClr val="accent2"/>
                </a:solidFill>
              </a:rPr>
              <a:t> (1984-1985)</a:t>
            </a: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9699" name="Zástupný symbol pro obsah 3" descr="Chernenk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857500" y="468313"/>
            <a:ext cx="3594100" cy="4460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2"/>
                </a:solidFill>
              </a:rPr>
              <a:t>Od normalizace k tržní ekonomice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Brežněv (1964-1982)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Andropov</a:t>
            </a:r>
            <a:r>
              <a:rPr lang="cs-CZ" dirty="0" smtClean="0"/>
              <a:t> (1982-1984)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Černěnko</a:t>
            </a:r>
            <a:r>
              <a:rPr lang="cs-CZ" dirty="0" smtClean="0"/>
              <a:t> (1984-1985)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Gorbačov</a:t>
            </a:r>
            <a:r>
              <a:rPr lang="cs-CZ" dirty="0" smtClean="0"/>
              <a:t> (1985-1991)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Jelcin (1991-1999)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accent2"/>
                </a:solidFill>
              </a:rPr>
              <a:t>Leonid</a:t>
            </a:r>
            <a:r>
              <a:rPr lang="cs-CZ" dirty="0" smtClean="0">
                <a:solidFill>
                  <a:schemeClr val="accent2"/>
                </a:solidFill>
              </a:rPr>
              <a:t> I. Brežněv (1964-1982)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11267" name="Zástupný symbol pro obsah 3" descr="breznev_0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86063" y="642938"/>
            <a:ext cx="3919537" cy="4786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5732463"/>
            <a:ext cx="8183562" cy="576262"/>
          </a:xfrm>
        </p:spPr>
        <p:txBody>
          <a:bodyPr/>
          <a:lstStyle/>
          <a:p>
            <a:pPr>
              <a:defRPr/>
            </a:pPr>
            <a:r>
              <a:rPr lang="cs-CZ" sz="3000" dirty="0" smtClean="0"/>
              <a:t>Pod dozorem ochranky v Jaltě, 1982</a:t>
            </a:r>
            <a:endParaRPr lang="cs-CZ" sz="3000" dirty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476250"/>
            <a:ext cx="6626225" cy="53578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Sovětský disent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cs-CZ" altLang="cs-CZ" smtClean="0"/>
              <a:t>Od poloviny 60. let</a:t>
            </a:r>
          </a:p>
          <a:p>
            <a:r>
              <a:rPr lang="cs-CZ" altLang="cs-CZ" smtClean="0"/>
              <a:t>1965: Siňavskij a Daniel (proces)</a:t>
            </a:r>
          </a:p>
          <a:p>
            <a:r>
              <a:rPr lang="cs-CZ" altLang="cs-CZ" smtClean="0"/>
              <a:t>25. srpna 1968: 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	demonstrace „osmi statečných“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	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	(Bogorazovová, Bajevová, Gorbaněvská, Babickij, Delon, Dremljuga, Litvinov, Fajnberg)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Andrej </a:t>
            </a:r>
            <a:r>
              <a:rPr lang="cs-CZ" dirty="0" err="1" smtClean="0"/>
              <a:t>Sacharov</a:t>
            </a:r>
            <a:r>
              <a:rPr lang="cs-CZ" dirty="0" smtClean="0"/>
              <a:t> (1921-1989)</a:t>
            </a:r>
            <a:endParaRPr lang="cs-CZ" dirty="0"/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71775" y="396875"/>
            <a:ext cx="4105275" cy="50149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2"/>
                </a:solidFill>
              </a:rPr>
              <a:t>Centralizované hospodářství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br>
              <a:rPr lang="ru-RU" dirty="0" smtClean="0">
                <a:solidFill>
                  <a:schemeClr val="accent2"/>
                </a:solidFill>
              </a:rPr>
            </a:b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altLang="cs-CZ" smtClean="0"/>
          </a:p>
          <a:p>
            <a:pPr eaLnBrk="1" hangingPunct="1"/>
            <a:r>
              <a:rPr lang="ru-RU" altLang="cs-CZ" sz="2400" smtClean="0"/>
              <a:t>ГОСКОМЦЕН (Государственный комитет цен)</a:t>
            </a:r>
          </a:p>
          <a:p>
            <a:pPr eaLnBrk="1" hangingPunct="1"/>
            <a:endParaRPr lang="ru-RU" altLang="cs-CZ" sz="2400" smtClean="0"/>
          </a:p>
          <a:p>
            <a:pPr eaLnBrk="1" hangingPunct="1"/>
            <a:r>
              <a:rPr lang="ru-RU" altLang="cs-CZ" sz="2400" smtClean="0"/>
              <a:t>ГОСПЛАН (Государств. плановый комитет)</a:t>
            </a:r>
          </a:p>
          <a:p>
            <a:pPr eaLnBrk="1" hangingPunct="1"/>
            <a:endParaRPr lang="ru-RU" altLang="cs-CZ" sz="2400" smtClean="0"/>
          </a:p>
          <a:p>
            <a:pPr eaLnBrk="1" hangingPunct="1"/>
            <a:r>
              <a:rPr lang="ru-RU" altLang="cs-CZ" sz="2400" smtClean="0"/>
              <a:t>ГОСНАБ (Государств. снабженческий комитет)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9121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2"/>
                </a:solidFill>
              </a:rPr>
              <a:t>Nárůst byrokracie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altLang="cs-CZ" smtClean="0"/>
              <a:t>Počet průmyslových ministerstev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1965: celkem 45 </a:t>
            </a:r>
          </a:p>
          <a:p>
            <a:pPr eaLnBrk="1" hangingPunct="1"/>
            <a:r>
              <a:rPr lang="cs-CZ" altLang="cs-CZ" smtClean="0"/>
              <a:t>1985: víc než 70</a:t>
            </a: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/>
                </a:solidFill>
              </a:rPr>
              <a:t> ДОРОГИЕ ТОВАРИЩИ</a:t>
            </a:r>
            <a:r>
              <a:rPr lang="cs-CZ" dirty="0" smtClean="0">
                <a:solidFill>
                  <a:schemeClr val="accent2"/>
                </a:solidFill>
              </a:rPr>
              <a:t>!</a:t>
            </a:r>
            <a:r>
              <a:rPr lang="ru-RU" dirty="0" smtClean="0">
                <a:solidFill>
                  <a:schemeClr val="accent2"/>
                </a:solidFill>
              </a:rPr>
              <a:t/>
            </a:r>
            <a:br>
              <a:rPr lang="ru-RU" dirty="0" smtClean="0">
                <a:solidFill>
                  <a:schemeClr val="accent2"/>
                </a:solidFill>
              </a:rPr>
            </a:b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alt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altLang="cs-CZ" dirty="0" smtClean="0"/>
              <a:t>Ruský film (2020)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dirty="0" err="1" smtClean="0"/>
              <a:t>Novočerkassk</a:t>
            </a:r>
            <a:r>
              <a:rPr lang="cs-CZ" altLang="cs-CZ" dirty="0" smtClean="0"/>
              <a:t> (Rostovská oblast)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dirty="0" smtClean="0"/>
              <a:t>Masakr 1. června 1962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5138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657</TotalTime>
  <Words>301</Words>
  <Application>Microsoft Office PowerPoint</Application>
  <PresentationFormat>Předvádění na obrazovce (4:3)</PresentationFormat>
  <Paragraphs>97</Paragraphs>
  <Slides>16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Verdana</vt:lpstr>
      <vt:lpstr>Wingdings 2</vt:lpstr>
      <vt:lpstr>Aspekt</vt:lpstr>
      <vt:lpstr>Brežněv                </vt:lpstr>
      <vt:lpstr>Od normalizace k tržní ekonomice</vt:lpstr>
      <vt:lpstr>Leonid I. Brežněv (1964-1982)</vt:lpstr>
      <vt:lpstr>Pod dozorem ochranky v Jaltě, 1982</vt:lpstr>
      <vt:lpstr>Sovětský disent</vt:lpstr>
      <vt:lpstr>Andrej Sacharov (1921-1989)</vt:lpstr>
      <vt:lpstr>Centralizované hospodářství  </vt:lpstr>
      <vt:lpstr>Nárůst byrokracie</vt:lpstr>
      <vt:lpstr> ДОРОГИЕ ТОВАРИЩИ! </vt:lpstr>
      <vt:lpstr>Stínová ekonomika</vt:lpstr>
      <vt:lpstr>Čeština za protektorátu</vt:lpstr>
      <vt:lpstr>ČEŠTINA ZA NORMALIZACE </vt:lpstr>
      <vt:lpstr>ČEŠTINA ZA NORMALIZACE</vt:lpstr>
      <vt:lpstr>Nomenklatura</vt:lpstr>
      <vt:lpstr>Jurij Andropov (1982-1984)</vt:lpstr>
      <vt:lpstr>Konstantin Černěnko (1984-1985)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Windows User</dc:creator>
  <cp:lastModifiedBy>FFUK</cp:lastModifiedBy>
  <cp:revision>125</cp:revision>
  <dcterms:created xsi:type="dcterms:W3CDTF">2011-01-04T19:16:05Z</dcterms:created>
  <dcterms:modified xsi:type="dcterms:W3CDTF">2021-05-06T15:31:23Z</dcterms:modified>
</cp:coreProperties>
</file>