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1"/>
  </p:handoutMasterIdLst>
  <p:sldIdLst>
    <p:sldId id="256" r:id="rId2"/>
    <p:sldId id="269" r:id="rId3"/>
    <p:sldId id="264" r:id="rId4"/>
    <p:sldId id="268" r:id="rId5"/>
    <p:sldId id="294" r:id="rId6"/>
    <p:sldId id="272" r:id="rId7"/>
    <p:sldId id="273" r:id="rId8"/>
    <p:sldId id="293" r:id="rId9"/>
    <p:sldId id="276" r:id="rId10"/>
    <p:sldId id="301" r:id="rId11"/>
    <p:sldId id="302" r:id="rId12"/>
    <p:sldId id="296" r:id="rId13"/>
    <p:sldId id="303" r:id="rId14"/>
    <p:sldId id="297" r:id="rId15"/>
    <p:sldId id="298" r:id="rId16"/>
    <p:sldId id="304" r:id="rId17"/>
    <p:sldId id="300" r:id="rId18"/>
    <p:sldId id="295" r:id="rId19"/>
    <p:sldId id="284" r:id="rId20"/>
    <p:sldId id="262" r:id="rId21"/>
    <p:sldId id="283" r:id="rId22"/>
    <p:sldId id="258" r:id="rId23"/>
    <p:sldId id="286" r:id="rId24"/>
    <p:sldId id="259" r:id="rId25"/>
    <p:sldId id="290" r:id="rId26"/>
    <p:sldId id="289" r:id="rId27"/>
    <p:sldId id="287" r:id="rId28"/>
    <p:sldId id="299" r:id="rId29"/>
    <p:sldId id="278"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55" d="100"/>
          <a:sy n="55" d="100"/>
        </p:scale>
        <p:origin x="279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29DDEA0-3F8B-46B5-BEB0-D2D2C0ABA340}" type="datetimeFigureOut">
              <a:rPr lang="cs-CZ" smtClean="0"/>
              <a:t>06.04.2021</a:t>
            </a:fld>
            <a:endParaRPr lang="cs-CZ"/>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A9D5664-3FC0-49E5-9322-B89B661BB904}" type="slidenum">
              <a:rPr lang="cs-CZ" smtClean="0"/>
              <a:t>‹#›</a:t>
            </a:fld>
            <a:endParaRPr lang="cs-CZ"/>
          </a:p>
        </p:txBody>
      </p:sp>
    </p:spTree>
    <p:extLst>
      <p:ext uri="{BB962C8B-B14F-4D97-AF65-F5344CB8AC3E}">
        <p14:creationId xmlns:p14="http://schemas.microsoft.com/office/powerpoint/2010/main" val="14825316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E5A41918-53B4-41AD-8E3A-39EC5CFA77E9}" type="datetimeFigureOut">
              <a:rPr lang="cs-CZ" smtClean="0"/>
              <a:t>06.04.2021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378CFE-4935-4B20-9CF9-60DE49C2C5FE}" type="slidenum">
              <a:rPr lang="cs-CZ" smtClean="0"/>
              <a:t>‹#›</a:t>
            </a:fld>
            <a:endParaRPr lang="cs-CZ"/>
          </a:p>
        </p:txBody>
      </p:sp>
    </p:spTree>
    <p:extLst>
      <p:ext uri="{BB962C8B-B14F-4D97-AF65-F5344CB8AC3E}">
        <p14:creationId xmlns:p14="http://schemas.microsoft.com/office/powerpoint/2010/main" val="3064126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5A41918-53B4-41AD-8E3A-39EC5CFA77E9}" type="datetimeFigureOut">
              <a:rPr lang="cs-CZ" smtClean="0"/>
              <a:t>06.04.2021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378CFE-4935-4B20-9CF9-60DE49C2C5FE}" type="slidenum">
              <a:rPr lang="cs-CZ" smtClean="0"/>
              <a:t>‹#›</a:t>
            </a:fld>
            <a:endParaRPr lang="cs-CZ"/>
          </a:p>
        </p:txBody>
      </p:sp>
    </p:spTree>
    <p:extLst>
      <p:ext uri="{BB962C8B-B14F-4D97-AF65-F5344CB8AC3E}">
        <p14:creationId xmlns:p14="http://schemas.microsoft.com/office/powerpoint/2010/main" val="261608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5A41918-53B4-41AD-8E3A-39EC5CFA77E9}" type="datetimeFigureOut">
              <a:rPr lang="cs-CZ" smtClean="0"/>
              <a:t>06.04.2021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378CFE-4935-4B20-9CF9-60DE49C2C5FE}" type="slidenum">
              <a:rPr lang="cs-CZ" smtClean="0"/>
              <a:t>‹#›</a:t>
            </a:fld>
            <a:endParaRPr lang="cs-CZ"/>
          </a:p>
        </p:txBody>
      </p:sp>
    </p:spTree>
    <p:extLst>
      <p:ext uri="{BB962C8B-B14F-4D97-AF65-F5344CB8AC3E}">
        <p14:creationId xmlns:p14="http://schemas.microsoft.com/office/powerpoint/2010/main" val="675111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5A41918-53B4-41AD-8E3A-39EC5CFA77E9}" type="datetimeFigureOut">
              <a:rPr lang="cs-CZ" smtClean="0"/>
              <a:t>06.04.2021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378CFE-4935-4B20-9CF9-60DE49C2C5FE}" type="slidenum">
              <a:rPr lang="cs-CZ" smtClean="0"/>
              <a:t>‹#›</a:t>
            </a:fld>
            <a:endParaRPr lang="cs-CZ"/>
          </a:p>
        </p:txBody>
      </p:sp>
    </p:spTree>
    <p:extLst>
      <p:ext uri="{BB962C8B-B14F-4D97-AF65-F5344CB8AC3E}">
        <p14:creationId xmlns:p14="http://schemas.microsoft.com/office/powerpoint/2010/main" val="3546409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E5A41918-53B4-41AD-8E3A-39EC5CFA77E9}" type="datetimeFigureOut">
              <a:rPr lang="cs-CZ" smtClean="0"/>
              <a:t>06.04.2021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378CFE-4935-4B20-9CF9-60DE49C2C5FE}" type="slidenum">
              <a:rPr lang="cs-CZ" smtClean="0"/>
              <a:t>‹#›</a:t>
            </a:fld>
            <a:endParaRPr lang="cs-CZ"/>
          </a:p>
        </p:txBody>
      </p:sp>
    </p:spTree>
    <p:extLst>
      <p:ext uri="{BB962C8B-B14F-4D97-AF65-F5344CB8AC3E}">
        <p14:creationId xmlns:p14="http://schemas.microsoft.com/office/powerpoint/2010/main" val="324354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E5A41918-53B4-41AD-8E3A-39EC5CFA77E9}" type="datetimeFigureOut">
              <a:rPr lang="cs-CZ" smtClean="0"/>
              <a:t>06.04.2021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B378CFE-4935-4B20-9CF9-60DE49C2C5FE}" type="slidenum">
              <a:rPr lang="cs-CZ" smtClean="0"/>
              <a:t>‹#›</a:t>
            </a:fld>
            <a:endParaRPr lang="cs-CZ"/>
          </a:p>
        </p:txBody>
      </p:sp>
    </p:spTree>
    <p:extLst>
      <p:ext uri="{BB962C8B-B14F-4D97-AF65-F5344CB8AC3E}">
        <p14:creationId xmlns:p14="http://schemas.microsoft.com/office/powerpoint/2010/main" val="2835391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E5A41918-53B4-41AD-8E3A-39EC5CFA77E9}" type="datetimeFigureOut">
              <a:rPr lang="cs-CZ" smtClean="0"/>
              <a:t>06.04.2021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B378CFE-4935-4B20-9CF9-60DE49C2C5FE}" type="slidenum">
              <a:rPr lang="cs-CZ" smtClean="0"/>
              <a:t>‹#›</a:t>
            </a:fld>
            <a:endParaRPr lang="cs-CZ"/>
          </a:p>
        </p:txBody>
      </p:sp>
    </p:spTree>
    <p:extLst>
      <p:ext uri="{BB962C8B-B14F-4D97-AF65-F5344CB8AC3E}">
        <p14:creationId xmlns:p14="http://schemas.microsoft.com/office/powerpoint/2010/main" val="1009065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E5A41918-53B4-41AD-8E3A-39EC5CFA77E9}" type="datetimeFigureOut">
              <a:rPr lang="cs-CZ" smtClean="0"/>
              <a:t>06.04.2021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B378CFE-4935-4B20-9CF9-60DE49C2C5FE}" type="slidenum">
              <a:rPr lang="cs-CZ" smtClean="0"/>
              <a:t>‹#›</a:t>
            </a:fld>
            <a:endParaRPr lang="cs-CZ"/>
          </a:p>
        </p:txBody>
      </p:sp>
    </p:spTree>
    <p:extLst>
      <p:ext uri="{BB962C8B-B14F-4D97-AF65-F5344CB8AC3E}">
        <p14:creationId xmlns:p14="http://schemas.microsoft.com/office/powerpoint/2010/main" val="2289629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5A41918-53B4-41AD-8E3A-39EC5CFA77E9}" type="datetimeFigureOut">
              <a:rPr lang="cs-CZ" smtClean="0"/>
              <a:t>06.04.2021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B378CFE-4935-4B20-9CF9-60DE49C2C5FE}" type="slidenum">
              <a:rPr lang="cs-CZ" smtClean="0"/>
              <a:t>‹#›</a:t>
            </a:fld>
            <a:endParaRPr lang="cs-CZ"/>
          </a:p>
        </p:txBody>
      </p:sp>
    </p:spTree>
    <p:extLst>
      <p:ext uri="{BB962C8B-B14F-4D97-AF65-F5344CB8AC3E}">
        <p14:creationId xmlns:p14="http://schemas.microsoft.com/office/powerpoint/2010/main" val="1019438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E5A41918-53B4-41AD-8E3A-39EC5CFA77E9}" type="datetimeFigureOut">
              <a:rPr lang="cs-CZ" smtClean="0"/>
              <a:t>06.04.2021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B378CFE-4935-4B20-9CF9-60DE49C2C5FE}" type="slidenum">
              <a:rPr lang="cs-CZ" smtClean="0"/>
              <a:t>‹#›</a:t>
            </a:fld>
            <a:endParaRPr lang="cs-CZ"/>
          </a:p>
        </p:txBody>
      </p:sp>
    </p:spTree>
    <p:extLst>
      <p:ext uri="{BB962C8B-B14F-4D97-AF65-F5344CB8AC3E}">
        <p14:creationId xmlns:p14="http://schemas.microsoft.com/office/powerpoint/2010/main" val="2184406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E5A41918-53B4-41AD-8E3A-39EC5CFA77E9}" type="datetimeFigureOut">
              <a:rPr lang="cs-CZ" smtClean="0"/>
              <a:t>06.04.2021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B378CFE-4935-4B20-9CF9-60DE49C2C5FE}" type="slidenum">
              <a:rPr lang="cs-CZ" smtClean="0"/>
              <a:t>‹#›</a:t>
            </a:fld>
            <a:endParaRPr lang="cs-CZ"/>
          </a:p>
        </p:txBody>
      </p:sp>
    </p:spTree>
    <p:extLst>
      <p:ext uri="{BB962C8B-B14F-4D97-AF65-F5344CB8AC3E}">
        <p14:creationId xmlns:p14="http://schemas.microsoft.com/office/powerpoint/2010/main" val="323840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A41918-53B4-41AD-8E3A-39EC5CFA77E9}" type="datetimeFigureOut">
              <a:rPr lang="cs-CZ" smtClean="0"/>
              <a:t>06.04.2021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378CFE-4935-4B20-9CF9-60DE49C2C5FE}" type="slidenum">
              <a:rPr lang="cs-CZ" smtClean="0"/>
              <a:t>‹#›</a:t>
            </a:fld>
            <a:endParaRPr lang="cs-CZ"/>
          </a:p>
        </p:txBody>
      </p:sp>
    </p:spTree>
    <p:extLst>
      <p:ext uri="{BB962C8B-B14F-4D97-AF65-F5344CB8AC3E}">
        <p14:creationId xmlns:p14="http://schemas.microsoft.com/office/powerpoint/2010/main" val="94905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www.youtube.com/watch?v=_nqbhuUSsoo" TargetMode="External"/><Relationship Id="rId2" Type="http://schemas.openxmlformats.org/officeDocument/2006/relationships/hyperlink" Target="https://www.youtube.com/watch?v=HmgJmg5vc2c" TargetMode="External"/><Relationship Id="rId1" Type="http://schemas.openxmlformats.org/officeDocument/2006/relationships/slideLayout" Target="../slideLayouts/slideLayout2.xml"/><Relationship Id="rId4" Type="http://schemas.openxmlformats.org/officeDocument/2006/relationships/hyperlink" Target="https://www.youtube.com/watch?v=M8xp_a_Jzck"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6482" y="0"/>
            <a:ext cx="10932460" cy="4383741"/>
          </a:xfrm>
        </p:spPr>
        <p:txBody>
          <a:bodyPr>
            <a:normAutofit/>
          </a:bodyPr>
          <a:lstStyle/>
          <a:p>
            <a:r>
              <a:rPr lang="cs-CZ" sz="4400" dirty="0"/>
              <a:t>6. prezentace</a:t>
            </a:r>
            <a:br>
              <a:rPr lang="cs-CZ" sz="4400" dirty="0"/>
            </a:br>
            <a:r>
              <a:rPr lang="cs-CZ" sz="4400" dirty="0"/>
              <a:t>Poslušnost. Očekávání. Přesvědčování.</a:t>
            </a:r>
            <a:br>
              <a:rPr lang="cs-CZ" sz="4400" dirty="0"/>
            </a:br>
            <a:br>
              <a:rPr lang="cs-CZ" sz="4400" dirty="0"/>
            </a:br>
            <a:endParaRPr lang="cs-CZ" sz="4400" dirty="0"/>
          </a:p>
        </p:txBody>
      </p:sp>
      <p:sp>
        <p:nvSpPr>
          <p:cNvPr id="3" name="Podnadpis 2"/>
          <p:cNvSpPr>
            <a:spLocks noGrp="1"/>
          </p:cNvSpPr>
          <p:nvPr>
            <p:ph type="subTitle" idx="1"/>
          </p:nvPr>
        </p:nvSpPr>
        <p:spPr>
          <a:xfrm>
            <a:off x="1376082" y="4328179"/>
            <a:ext cx="9144000" cy="2529821"/>
          </a:xfrm>
        </p:spPr>
        <p:txBody>
          <a:bodyPr>
            <a:normAutofit fontScale="85000" lnSpcReduction="20000"/>
          </a:bodyPr>
          <a:lstStyle/>
          <a:p>
            <a:r>
              <a:rPr lang="cs-CZ" dirty="0"/>
              <a:t> 30. 3. 2021</a:t>
            </a:r>
          </a:p>
          <a:p>
            <a:endParaRPr lang="cs-CZ" dirty="0"/>
          </a:p>
          <a:p>
            <a:r>
              <a:rPr lang="cs-CZ" b="1" dirty="0"/>
              <a:t>Sociální psychologie pro pedagogy</a:t>
            </a:r>
          </a:p>
          <a:p>
            <a:r>
              <a:rPr lang="cs-CZ" dirty="0"/>
              <a:t>Katedra pedagogiky, Pedagogická fakulta UK</a:t>
            </a:r>
          </a:p>
          <a:p>
            <a:endParaRPr lang="cs-CZ" dirty="0"/>
          </a:p>
          <a:p>
            <a:r>
              <a:rPr lang="cs-CZ" dirty="0"/>
              <a:t>PhDr. Lenka Kollerová, </a:t>
            </a:r>
            <a:r>
              <a:rPr lang="cs-CZ" dirty="0" err="1"/>
              <a:t>Ph.D</a:t>
            </a:r>
            <a:endParaRPr lang="cs-CZ" dirty="0"/>
          </a:p>
          <a:p>
            <a:r>
              <a:rPr lang="cs-CZ" dirty="0"/>
              <a:t>lenka.kollerova@pedf.cuni.cz</a:t>
            </a:r>
          </a:p>
          <a:p>
            <a:endParaRPr lang="cs-CZ" dirty="0"/>
          </a:p>
          <a:p>
            <a:endParaRPr lang="cs-CZ" dirty="0"/>
          </a:p>
        </p:txBody>
      </p:sp>
    </p:spTree>
    <p:extLst>
      <p:ext uri="{BB962C8B-B14F-4D97-AF65-F5344CB8AC3E}">
        <p14:creationId xmlns:p14="http://schemas.microsoft.com/office/powerpoint/2010/main" val="2476553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CB510A-EBC3-4B5E-848A-6D0FCE0F438A}"/>
              </a:ext>
            </a:extLst>
          </p:cNvPr>
          <p:cNvSpPr>
            <a:spLocks noGrp="1"/>
          </p:cNvSpPr>
          <p:nvPr>
            <p:ph type="title"/>
          </p:nvPr>
        </p:nvSpPr>
        <p:spPr/>
        <p:txBody>
          <a:bodyPr/>
          <a:lstStyle/>
          <a:p>
            <a:r>
              <a:rPr lang="cs-CZ" dirty="0"/>
              <a:t>Očekávání.</a:t>
            </a:r>
            <a:endParaRPr lang="en-US" dirty="0"/>
          </a:p>
        </p:txBody>
      </p:sp>
      <p:sp>
        <p:nvSpPr>
          <p:cNvPr id="3" name="Zástupný symbol pro text 2">
            <a:extLst>
              <a:ext uri="{FF2B5EF4-FFF2-40B4-BE49-F238E27FC236}">
                <a16:creationId xmlns:a16="http://schemas.microsoft.com/office/drawing/2014/main" id="{B2AA4514-3C08-4BC1-A7DF-0138B8D88641}"/>
              </a:ext>
            </a:extLst>
          </p:cNvPr>
          <p:cNvSpPr>
            <a:spLocks noGrp="1"/>
          </p:cNvSpPr>
          <p:nvPr>
            <p:ph type="body" idx="1"/>
          </p:nvPr>
        </p:nvSpPr>
        <p:spPr/>
        <p:txBody>
          <a:bodyPr/>
          <a:lstStyle/>
          <a:p>
            <a:r>
              <a:rPr lang="cs-CZ" dirty="0"/>
              <a:t>Jak je jedinec (bezděčně) ovlivňován očekáváními ze strany druhých.</a:t>
            </a:r>
            <a:endParaRPr lang="en-US" dirty="0"/>
          </a:p>
        </p:txBody>
      </p:sp>
    </p:spTree>
    <p:extLst>
      <p:ext uri="{BB962C8B-B14F-4D97-AF65-F5344CB8AC3E}">
        <p14:creationId xmlns:p14="http://schemas.microsoft.com/office/powerpoint/2010/main" val="1835946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B11BE3-8781-4A4B-BC6A-F6C3BEAA7728}"/>
              </a:ext>
            </a:extLst>
          </p:cNvPr>
          <p:cNvSpPr>
            <a:spLocks noGrp="1"/>
          </p:cNvSpPr>
          <p:nvPr>
            <p:ph type="title"/>
          </p:nvPr>
        </p:nvSpPr>
        <p:spPr/>
        <p:txBody>
          <a:bodyPr/>
          <a:lstStyle/>
          <a:p>
            <a:r>
              <a:rPr lang="cs-CZ" dirty="0"/>
              <a:t>Tzv. </a:t>
            </a:r>
            <a:r>
              <a:rPr lang="cs-CZ" dirty="0" err="1"/>
              <a:t>Pygmalion</a:t>
            </a:r>
            <a:r>
              <a:rPr lang="cs-CZ" dirty="0"/>
              <a:t> vs. Golem efekt</a:t>
            </a:r>
            <a:endParaRPr lang="en-US" dirty="0"/>
          </a:p>
        </p:txBody>
      </p:sp>
      <p:sp>
        <p:nvSpPr>
          <p:cNvPr id="3" name="Zástupný symbol pro obsah 2">
            <a:extLst>
              <a:ext uri="{FF2B5EF4-FFF2-40B4-BE49-F238E27FC236}">
                <a16:creationId xmlns:a16="http://schemas.microsoft.com/office/drawing/2014/main" id="{3AB50371-2E29-4AF5-979A-476929C6CCE3}"/>
              </a:ext>
            </a:extLst>
          </p:cNvPr>
          <p:cNvSpPr>
            <a:spLocks noGrp="1"/>
          </p:cNvSpPr>
          <p:nvPr>
            <p:ph idx="1"/>
          </p:nvPr>
        </p:nvSpPr>
        <p:spPr/>
        <p:txBody>
          <a:bodyPr/>
          <a:lstStyle/>
          <a:p>
            <a:pPr marL="0" indent="0">
              <a:buNone/>
            </a:pPr>
            <a:endParaRPr lang="cs-CZ" dirty="0"/>
          </a:p>
          <a:p>
            <a:pPr marL="0" indent="0">
              <a:buNone/>
            </a:pPr>
            <a:r>
              <a:rPr lang="cs-CZ" dirty="0"/>
              <a:t>Pozitivní očekávání učitele mohou zvýšit pravděpodobnost, že žák zvýší svůj výkon. </a:t>
            </a:r>
          </a:p>
          <a:p>
            <a:pPr marL="0" indent="0">
              <a:buNone/>
            </a:pPr>
            <a:endParaRPr lang="cs-CZ" dirty="0"/>
          </a:p>
          <a:p>
            <a:pPr marL="0" indent="0">
              <a:buNone/>
            </a:pPr>
            <a:r>
              <a:rPr lang="cs-CZ" dirty="0"/>
              <a:t>Naopak negativní očekávání učitele mohou zvýšit pravděpodobnost, že žák sníží svůj výkon.</a:t>
            </a:r>
          </a:p>
          <a:p>
            <a:pPr marL="0" indent="0">
              <a:buNone/>
            </a:pPr>
            <a:endParaRPr lang="cs-CZ" dirty="0"/>
          </a:p>
          <a:p>
            <a:pPr marL="0" indent="0" algn="ctr">
              <a:buNone/>
            </a:pPr>
            <a:r>
              <a:rPr lang="cs-CZ" dirty="0"/>
              <a:t>Proč???</a:t>
            </a:r>
            <a:endParaRPr lang="en-US" dirty="0"/>
          </a:p>
        </p:txBody>
      </p:sp>
    </p:spTree>
    <p:extLst>
      <p:ext uri="{BB962C8B-B14F-4D97-AF65-F5344CB8AC3E}">
        <p14:creationId xmlns:p14="http://schemas.microsoft.com/office/powerpoint/2010/main" val="630807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7A9BDC-F7D9-421D-9530-BF37ACF779A9}"/>
              </a:ext>
            </a:extLst>
          </p:cNvPr>
          <p:cNvSpPr>
            <a:spLocks noGrp="1"/>
          </p:cNvSpPr>
          <p:nvPr>
            <p:ph type="title"/>
          </p:nvPr>
        </p:nvSpPr>
        <p:spPr/>
        <p:txBody>
          <a:bodyPr/>
          <a:lstStyle/>
          <a:p>
            <a:r>
              <a:rPr lang="cs-CZ" dirty="0"/>
              <a:t>1. mechanismus působení očekávání druhých</a:t>
            </a:r>
            <a:endParaRPr lang="en-US" dirty="0"/>
          </a:p>
        </p:txBody>
      </p:sp>
      <p:sp>
        <p:nvSpPr>
          <p:cNvPr id="3" name="Zástupný symbol pro obsah 2">
            <a:extLst>
              <a:ext uri="{FF2B5EF4-FFF2-40B4-BE49-F238E27FC236}">
                <a16:creationId xmlns:a16="http://schemas.microsoft.com/office/drawing/2014/main" id="{17E46CAC-14F5-442B-9CAC-A329930B3449}"/>
              </a:ext>
            </a:extLst>
          </p:cNvPr>
          <p:cNvSpPr>
            <a:spLocks noGrp="1"/>
          </p:cNvSpPr>
          <p:nvPr>
            <p:ph idx="1"/>
          </p:nvPr>
        </p:nvSpPr>
        <p:spPr/>
        <p:txBody>
          <a:bodyPr>
            <a:normAutofit/>
          </a:bodyPr>
          <a:lstStyle/>
          <a:p>
            <a:pPr marL="0" indent="0">
              <a:buNone/>
            </a:pPr>
            <a:r>
              <a:rPr lang="cs-CZ" dirty="0"/>
              <a:t>Očekávání druhých mohou mít vliv na chování a výsledky jedince. Vliv se uplatňuje dvěma hlavními cestami, tím, ...</a:t>
            </a:r>
          </a:p>
          <a:p>
            <a:pPr>
              <a:buFontTx/>
              <a:buChar char="-"/>
            </a:pPr>
            <a:endParaRPr lang="cs-CZ" dirty="0"/>
          </a:p>
          <a:p>
            <a:pPr marL="381000" indent="0">
              <a:buNone/>
              <a:tabLst>
                <a:tab pos="989013" algn="l"/>
              </a:tabLst>
            </a:pPr>
            <a:r>
              <a:rPr lang="cs-CZ" dirty="0"/>
              <a:t>... že druzí se k jedinci chovají </a:t>
            </a:r>
            <a:r>
              <a:rPr lang="cs-CZ" b="1" dirty="0"/>
              <a:t>podle svých očekávání. </a:t>
            </a:r>
            <a:r>
              <a:rPr lang="cs-CZ" dirty="0"/>
              <a:t>Např. Učitel  při neúspěchu/překážce více povzbuzuje dítě, u které očekává rozvoj. Vyjadřuje také větší ocenění úspěchů a více dítě </a:t>
            </a:r>
            <a:r>
              <a:rPr lang="cs-CZ" u="sng" dirty="0"/>
              <a:t>zapojuje do výukových aktivit</a:t>
            </a:r>
            <a:r>
              <a:rPr lang="cs-CZ" dirty="0"/>
              <a:t> (tj. dítě má více příležitostí se něco naučit).</a:t>
            </a:r>
          </a:p>
          <a:p>
            <a:pPr marL="381000" indent="0">
              <a:buNone/>
              <a:tabLst>
                <a:tab pos="989013" algn="l"/>
              </a:tabLst>
            </a:pPr>
            <a:endParaRPr lang="cs-CZ" dirty="0"/>
          </a:p>
          <a:p>
            <a:pPr marL="381000" indent="0">
              <a:buNone/>
              <a:tabLst>
                <a:tab pos="989013" algn="l"/>
              </a:tabLst>
            </a:pPr>
            <a:r>
              <a:rPr lang="cs-CZ" dirty="0"/>
              <a:t>! Jde vlastně o určitou ukázku sebenaplňujícího se proroctví.</a:t>
            </a:r>
          </a:p>
          <a:p>
            <a:pPr marL="381000" indent="0">
              <a:buNone/>
              <a:tabLst>
                <a:tab pos="989013" algn="l"/>
              </a:tabLst>
            </a:pPr>
            <a:endParaRPr lang="cs-CZ" dirty="0"/>
          </a:p>
        </p:txBody>
      </p:sp>
    </p:spTree>
    <p:extLst>
      <p:ext uri="{BB962C8B-B14F-4D97-AF65-F5344CB8AC3E}">
        <p14:creationId xmlns:p14="http://schemas.microsoft.com/office/powerpoint/2010/main" val="3053343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7A9BDC-F7D9-421D-9530-BF37ACF779A9}"/>
              </a:ext>
            </a:extLst>
          </p:cNvPr>
          <p:cNvSpPr>
            <a:spLocks noGrp="1"/>
          </p:cNvSpPr>
          <p:nvPr>
            <p:ph type="title"/>
          </p:nvPr>
        </p:nvSpPr>
        <p:spPr/>
        <p:txBody>
          <a:bodyPr/>
          <a:lstStyle/>
          <a:p>
            <a:r>
              <a:rPr lang="cs-CZ" dirty="0"/>
              <a:t>2. mechanismus působení očekávání druhých</a:t>
            </a:r>
            <a:endParaRPr lang="en-US" dirty="0"/>
          </a:p>
        </p:txBody>
      </p:sp>
      <p:sp>
        <p:nvSpPr>
          <p:cNvPr id="3" name="Zástupný symbol pro obsah 2">
            <a:extLst>
              <a:ext uri="{FF2B5EF4-FFF2-40B4-BE49-F238E27FC236}">
                <a16:creationId xmlns:a16="http://schemas.microsoft.com/office/drawing/2014/main" id="{17E46CAC-14F5-442B-9CAC-A329930B3449}"/>
              </a:ext>
            </a:extLst>
          </p:cNvPr>
          <p:cNvSpPr>
            <a:spLocks noGrp="1"/>
          </p:cNvSpPr>
          <p:nvPr>
            <p:ph idx="1"/>
          </p:nvPr>
        </p:nvSpPr>
        <p:spPr/>
        <p:txBody>
          <a:bodyPr>
            <a:normAutofit fontScale="92500" lnSpcReduction="10000"/>
          </a:bodyPr>
          <a:lstStyle/>
          <a:p>
            <a:pPr marL="0" indent="0">
              <a:buNone/>
            </a:pPr>
            <a:r>
              <a:rPr lang="cs-CZ" dirty="0"/>
              <a:t>Dále se vliv očekávání může uplatňovat tím, ...</a:t>
            </a:r>
          </a:p>
          <a:p>
            <a:pPr marL="381000" indent="0">
              <a:buNone/>
              <a:tabLst>
                <a:tab pos="989013" algn="l"/>
              </a:tabLst>
            </a:pPr>
            <a:endParaRPr lang="cs-CZ" dirty="0"/>
          </a:p>
          <a:p>
            <a:pPr marL="381000" indent="0">
              <a:buNone/>
              <a:tabLst>
                <a:tab pos="989013" algn="l"/>
              </a:tabLst>
            </a:pPr>
            <a:r>
              <a:rPr lang="cs-CZ" dirty="0"/>
              <a:t>... že jedinec pozitivní, nebo negativní, očekávání druhých </a:t>
            </a:r>
            <a:r>
              <a:rPr lang="cs-CZ" b="1" dirty="0"/>
              <a:t>vycítí/odhadne</a:t>
            </a:r>
            <a:r>
              <a:rPr lang="cs-CZ" dirty="0"/>
              <a:t>, a to ho povzbudí, nebo znervózní. (Např. Žákovi dodá odvahu učit se něco těžkého, když cítí, že učitel mu důvěřuje, že se to může naučit.) Zde je důležité, jak očekávání druhých jedinec subjektivně vnímá (Např. Učitel může mít pozitivní očekávání, ale žák to neví.)</a:t>
            </a:r>
          </a:p>
          <a:p>
            <a:pPr marL="381000" indent="0">
              <a:buNone/>
              <a:tabLst>
                <a:tab pos="989013" algn="l"/>
              </a:tabLst>
            </a:pPr>
            <a:endParaRPr lang="cs-CZ" dirty="0"/>
          </a:p>
          <a:p>
            <a:pPr marL="381000" indent="0">
              <a:buNone/>
              <a:tabLst>
                <a:tab pos="989013" algn="l"/>
              </a:tabLst>
            </a:pPr>
            <a:r>
              <a:rPr lang="cs-CZ" dirty="0"/>
              <a:t>! Lidé očekávání druhých vnímají nejen z obsahu jejich slov, ale z neverbálních signálů - výrazu jejich tváře, tónu hlasu, tělesných pohybů (např. Pohyb učitele po třídě může evokovat nezájem o určitou část třídy.)</a:t>
            </a:r>
            <a:endParaRPr lang="en-US" dirty="0"/>
          </a:p>
        </p:txBody>
      </p:sp>
    </p:spTree>
    <p:extLst>
      <p:ext uri="{BB962C8B-B14F-4D97-AF65-F5344CB8AC3E}">
        <p14:creationId xmlns:p14="http://schemas.microsoft.com/office/powerpoint/2010/main" val="3089752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85F248-1955-41B9-B03E-8657418778FE}"/>
              </a:ext>
            </a:extLst>
          </p:cNvPr>
          <p:cNvSpPr>
            <a:spLocks noGrp="1"/>
          </p:cNvSpPr>
          <p:nvPr>
            <p:ph type="title"/>
          </p:nvPr>
        </p:nvSpPr>
        <p:spPr/>
        <p:txBody>
          <a:bodyPr/>
          <a:lstStyle/>
          <a:p>
            <a:r>
              <a:rPr lang="cs-CZ" dirty="0"/>
              <a:t>Hrozba stereotypu</a:t>
            </a:r>
            <a:endParaRPr lang="en-US" dirty="0"/>
          </a:p>
        </p:txBody>
      </p:sp>
      <p:sp>
        <p:nvSpPr>
          <p:cNvPr id="3" name="Zástupný symbol pro obsah 2">
            <a:extLst>
              <a:ext uri="{FF2B5EF4-FFF2-40B4-BE49-F238E27FC236}">
                <a16:creationId xmlns:a16="http://schemas.microsoft.com/office/drawing/2014/main" id="{0C91AC14-3500-4F61-9BA4-2652E0E0A402}"/>
              </a:ext>
            </a:extLst>
          </p:cNvPr>
          <p:cNvSpPr>
            <a:spLocks noGrp="1"/>
          </p:cNvSpPr>
          <p:nvPr>
            <p:ph idx="1"/>
          </p:nvPr>
        </p:nvSpPr>
        <p:spPr/>
        <p:txBody>
          <a:bodyPr/>
          <a:lstStyle/>
          <a:p>
            <a:pPr marL="0" indent="0">
              <a:buNone/>
            </a:pPr>
            <a:r>
              <a:rPr lang="cs-CZ" dirty="0"/>
              <a:t>Specifický příklad negativního vlivu očekávání je tzv. hrozba stereotypu.</a:t>
            </a:r>
          </a:p>
          <a:p>
            <a:pPr marL="0" indent="0">
              <a:buNone/>
            </a:pPr>
            <a:endParaRPr lang="cs-CZ" dirty="0"/>
          </a:p>
          <a:p>
            <a:pPr marL="0" indent="0">
              <a:buNone/>
            </a:pPr>
            <a:r>
              <a:rPr lang="cs-CZ" dirty="0"/>
              <a:t>Když člověk vnímá nějaké negativní očekávání ve vztahu k sobě na základě důležité složky identity, např. pohlaví, může </a:t>
            </a:r>
            <a:r>
              <a:rPr lang="cs-CZ" b="1" dirty="0"/>
              <a:t>znervóznět</a:t>
            </a:r>
            <a:r>
              <a:rPr lang="cs-CZ" dirty="0"/>
              <a:t>, a tím má práci se zvládáním emocí a věnuje méně pozornosti výkonu, což může jeho výkon snížit.</a:t>
            </a:r>
          </a:p>
          <a:p>
            <a:pPr marL="0" indent="0">
              <a:buNone/>
            </a:pPr>
            <a:endParaRPr lang="cs-CZ" dirty="0"/>
          </a:p>
          <a:p>
            <a:pPr marL="442913" indent="0">
              <a:buNone/>
            </a:pPr>
            <a:r>
              <a:rPr lang="cs-CZ" dirty="0"/>
              <a:t>Např. Když dívka vnímá, že učitel považuje chlapce za schopnější v matematice, může to mít negativní vliv na její výkon.</a:t>
            </a:r>
          </a:p>
        </p:txBody>
      </p:sp>
    </p:spTree>
    <p:extLst>
      <p:ext uri="{BB962C8B-B14F-4D97-AF65-F5344CB8AC3E}">
        <p14:creationId xmlns:p14="http://schemas.microsoft.com/office/powerpoint/2010/main" val="3665882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EC5CC9-ABA0-4E78-849C-3678567A9523}"/>
              </a:ext>
            </a:extLst>
          </p:cNvPr>
          <p:cNvSpPr>
            <a:spLocks noGrp="1"/>
          </p:cNvSpPr>
          <p:nvPr>
            <p:ph type="title"/>
          </p:nvPr>
        </p:nvSpPr>
        <p:spPr/>
        <p:txBody>
          <a:bodyPr/>
          <a:lstStyle/>
          <a:p>
            <a:r>
              <a:rPr lang="cs-CZ" dirty="0"/>
              <a:t>Vaše reflexe a otázky k očekávání</a:t>
            </a:r>
            <a:endParaRPr lang="en-US" dirty="0"/>
          </a:p>
        </p:txBody>
      </p:sp>
      <p:sp>
        <p:nvSpPr>
          <p:cNvPr id="3" name="Zástupný symbol pro obsah 2">
            <a:extLst>
              <a:ext uri="{FF2B5EF4-FFF2-40B4-BE49-F238E27FC236}">
                <a16:creationId xmlns:a16="http://schemas.microsoft.com/office/drawing/2014/main" id="{9B21583F-8C38-4BF8-AFC2-09D6CBADA174}"/>
              </a:ext>
            </a:extLst>
          </p:cNvPr>
          <p:cNvSpPr>
            <a:spLocks noGrp="1"/>
          </p:cNvSpPr>
          <p:nvPr>
            <p:ph idx="1"/>
          </p:nvPr>
        </p:nvSpPr>
        <p:spPr/>
        <p:txBody>
          <a:bodyPr/>
          <a:lstStyle/>
          <a:p>
            <a:pPr marL="0" indent="0">
              <a:buNone/>
            </a:pPr>
            <a:endParaRPr lang="cs-CZ" dirty="0"/>
          </a:p>
          <a:p>
            <a:pPr marL="0" indent="0">
              <a:buNone/>
            </a:pPr>
            <a:endParaRPr lang="cs-CZ" dirty="0"/>
          </a:p>
          <a:p>
            <a:pPr marL="514350" indent="-514350">
              <a:buAutoNum type="arabicPeriod"/>
            </a:pPr>
            <a:r>
              <a:rPr lang="cs-CZ" dirty="0"/>
              <a:t>Co vás k textu napadalo?</a:t>
            </a:r>
          </a:p>
          <a:p>
            <a:pPr marL="514350" indent="-514350">
              <a:buAutoNum type="arabicPeriod"/>
            </a:pPr>
            <a:endParaRPr lang="cs-CZ" dirty="0"/>
          </a:p>
          <a:p>
            <a:pPr marL="514350" indent="-514350">
              <a:buAutoNum type="arabicPeriod"/>
            </a:pPr>
            <a:r>
              <a:rPr lang="cs-CZ" dirty="0"/>
              <a:t>Co si z látky vzít jako inspiraci pro práci učitele?</a:t>
            </a:r>
            <a:endParaRPr lang="en-US" dirty="0"/>
          </a:p>
        </p:txBody>
      </p:sp>
    </p:spTree>
    <p:extLst>
      <p:ext uri="{BB962C8B-B14F-4D97-AF65-F5344CB8AC3E}">
        <p14:creationId xmlns:p14="http://schemas.microsoft.com/office/powerpoint/2010/main" val="2744426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578C2C-AD5F-48C9-A01C-7A3020A6A830}"/>
              </a:ext>
            </a:extLst>
          </p:cNvPr>
          <p:cNvSpPr>
            <a:spLocks noGrp="1"/>
          </p:cNvSpPr>
          <p:nvPr>
            <p:ph type="title"/>
          </p:nvPr>
        </p:nvSpPr>
        <p:spPr/>
        <p:txBody>
          <a:bodyPr/>
          <a:lstStyle/>
          <a:p>
            <a:r>
              <a:rPr lang="cs-CZ" dirty="0"/>
              <a:t>Co může učitel dělat, aby byl spravedlivý?</a:t>
            </a:r>
            <a:endParaRPr lang="en-US" dirty="0"/>
          </a:p>
        </p:txBody>
      </p:sp>
      <p:sp>
        <p:nvSpPr>
          <p:cNvPr id="3" name="Zástupný symbol pro obsah 2">
            <a:extLst>
              <a:ext uri="{FF2B5EF4-FFF2-40B4-BE49-F238E27FC236}">
                <a16:creationId xmlns:a16="http://schemas.microsoft.com/office/drawing/2014/main" id="{4F8BFEA2-F09F-4B3E-86FD-123B67C7EC20}"/>
              </a:ext>
            </a:extLst>
          </p:cNvPr>
          <p:cNvSpPr>
            <a:spLocks noGrp="1"/>
          </p:cNvSpPr>
          <p:nvPr>
            <p:ph idx="1"/>
          </p:nvPr>
        </p:nvSpPr>
        <p:spPr>
          <a:xfrm>
            <a:off x="838200" y="1825625"/>
            <a:ext cx="10515600" cy="4667250"/>
          </a:xfrm>
        </p:spPr>
        <p:txBody>
          <a:bodyPr>
            <a:normAutofit lnSpcReduction="10000"/>
          </a:bodyPr>
          <a:lstStyle/>
          <a:p>
            <a:pPr marL="0" indent="0">
              <a:buNone/>
            </a:pPr>
            <a:r>
              <a:rPr lang="cs-CZ" dirty="0"/>
              <a:t>Otázka studentů:</a:t>
            </a:r>
          </a:p>
          <a:p>
            <a:pPr marL="0" indent="0">
              <a:buNone/>
            </a:pPr>
            <a:r>
              <a:rPr lang="cs-CZ" dirty="0"/>
              <a:t>Jak se vyvarovat upřednostňování dětí učitelem?</a:t>
            </a:r>
          </a:p>
          <a:p>
            <a:pPr marL="0" indent="0">
              <a:buNone/>
            </a:pPr>
            <a:endParaRPr lang="cs-CZ" dirty="0"/>
          </a:p>
          <a:p>
            <a:pPr marL="0" indent="0">
              <a:buNone/>
            </a:pPr>
            <a:r>
              <a:rPr lang="cs-CZ" dirty="0"/>
              <a:t>Odpověď: </a:t>
            </a:r>
          </a:p>
          <a:p>
            <a:pPr marL="0" indent="0">
              <a:buNone/>
            </a:pPr>
            <a:r>
              <a:rPr lang="cs-CZ" dirty="0"/>
              <a:t>Cíleně </a:t>
            </a:r>
            <a:r>
              <a:rPr lang="cs-CZ" b="1" dirty="0"/>
              <a:t>se snažit o spravedlivý přístup </a:t>
            </a:r>
            <a:r>
              <a:rPr lang="cs-CZ" dirty="0"/>
              <a:t>(a nebát se příp. chyb), a to dvěma hlavními způsoby:</a:t>
            </a:r>
          </a:p>
          <a:p>
            <a:pPr marL="803275" indent="-514350">
              <a:buAutoNum type="alphaLcParenR"/>
            </a:pPr>
            <a:r>
              <a:rPr lang="cs-CZ" b="1" dirty="0"/>
              <a:t>Přesvědčit sám sebe</a:t>
            </a:r>
            <a:r>
              <a:rPr lang="cs-CZ" dirty="0"/>
              <a:t>, že každé dítě má potenciál a zaslouží si  podporu. (Pak bude i neverbální složka v pořádku.)</a:t>
            </a:r>
          </a:p>
          <a:p>
            <a:pPr marL="803275" indent="-514350">
              <a:buAutoNum type="alphaLcParenR"/>
            </a:pPr>
            <a:r>
              <a:rPr lang="cs-CZ" b="1" dirty="0"/>
              <a:t>Rozdělovat ve třídě spravedlivě ZDROJE</a:t>
            </a:r>
            <a:r>
              <a:rPr lang="cs-CZ" dirty="0"/>
              <a:t>, tj. svou </a:t>
            </a:r>
            <a:r>
              <a:rPr lang="cs-CZ" u="sng" dirty="0"/>
              <a:t>pozornost</a:t>
            </a:r>
            <a:r>
              <a:rPr lang="cs-CZ" dirty="0"/>
              <a:t> (pohyb po třídě, vyvolávání), </a:t>
            </a:r>
            <a:r>
              <a:rPr lang="cs-CZ" u="sng" dirty="0"/>
              <a:t>příležitosti učit</a:t>
            </a:r>
            <a:r>
              <a:rPr lang="cs-CZ" dirty="0"/>
              <a:t> (aktivizovat všechny) se a zažívat </a:t>
            </a:r>
            <a:r>
              <a:rPr lang="cs-CZ" u="sng" dirty="0"/>
              <a:t>úspěch</a:t>
            </a:r>
            <a:r>
              <a:rPr lang="cs-CZ" dirty="0"/>
              <a:t> (oceňovat malá vítězství, snahu, námahu).</a:t>
            </a:r>
          </a:p>
        </p:txBody>
      </p:sp>
    </p:spTree>
    <p:extLst>
      <p:ext uri="{BB962C8B-B14F-4D97-AF65-F5344CB8AC3E}">
        <p14:creationId xmlns:p14="http://schemas.microsoft.com/office/powerpoint/2010/main" val="1797590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4F5310-29E3-401B-BC29-688095225D5A}"/>
              </a:ext>
            </a:extLst>
          </p:cNvPr>
          <p:cNvSpPr>
            <a:spLocks noGrp="1"/>
          </p:cNvSpPr>
          <p:nvPr>
            <p:ph type="title"/>
          </p:nvPr>
        </p:nvSpPr>
        <p:spPr/>
        <p:txBody>
          <a:bodyPr/>
          <a:lstStyle/>
          <a:p>
            <a:r>
              <a:rPr lang="cs-CZ" dirty="0"/>
              <a:t>Přesvědčivost.</a:t>
            </a:r>
            <a:endParaRPr lang="en-US" dirty="0"/>
          </a:p>
        </p:txBody>
      </p:sp>
      <p:sp>
        <p:nvSpPr>
          <p:cNvPr id="3" name="Zástupný symbol pro text 2">
            <a:extLst>
              <a:ext uri="{FF2B5EF4-FFF2-40B4-BE49-F238E27FC236}">
                <a16:creationId xmlns:a16="http://schemas.microsoft.com/office/drawing/2014/main" id="{AB6B07F1-213D-4BE7-9924-A62021F75E2A}"/>
              </a:ext>
            </a:extLst>
          </p:cNvPr>
          <p:cNvSpPr>
            <a:spLocks noGrp="1"/>
          </p:cNvSpPr>
          <p:nvPr>
            <p:ph type="body" idx="1"/>
          </p:nvPr>
        </p:nvSpPr>
        <p:spPr/>
        <p:txBody>
          <a:bodyPr/>
          <a:lstStyle/>
          <a:p>
            <a:r>
              <a:rPr lang="cs-CZ" dirty="0"/>
              <a:t>Kdo a jak jedince snáze přesvědčí, aby změnil svůj postoj?</a:t>
            </a:r>
            <a:endParaRPr lang="en-US" dirty="0"/>
          </a:p>
        </p:txBody>
      </p:sp>
    </p:spTree>
    <p:extLst>
      <p:ext uri="{BB962C8B-B14F-4D97-AF65-F5344CB8AC3E}">
        <p14:creationId xmlns:p14="http://schemas.microsoft.com/office/powerpoint/2010/main" val="3262677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836517-0F0C-4309-B408-E14CCBFD91D7}"/>
              </a:ext>
            </a:extLst>
          </p:cNvPr>
          <p:cNvSpPr>
            <a:spLocks noGrp="1"/>
          </p:cNvSpPr>
          <p:nvPr>
            <p:ph type="title"/>
          </p:nvPr>
        </p:nvSpPr>
        <p:spPr/>
        <p:txBody>
          <a:bodyPr/>
          <a:lstStyle/>
          <a:p>
            <a:r>
              <a:rPr lang="cs-CZ" dirty="0"/>
              <a:t>Přesvědčivost – vnímání podobnosti</a:t>
            </a:r>
            <a:endParaRPr lang="en-US" dirty="0"/>
          </a:p>
        </p:txBody>
      </p:sp>
      <p:sp>
        <p:nvSpPr>
          <p:cNvPr id="3" name="Zástupný symbol pro obsah 2">
            <a:extLst>
              <a:ext uri="{FF2B5EF4-FFF2-40B4-BE49-F238E27FC236}">
                <a16:creationId xmlns:a16="http://schemas.microsoft.com/office/drawing/2014/main" id="{D250F725-6AAD-4442-8CE2-5D4ADDFDB7D0}"/>
              </a:ext>
            </a:extLst>
          </p:cNvPr>
          <p:cNvSpPr>
            <a:spLocks noGrp="1"/>
          </p:cNvSpPr>
          <p:nvPr>
            <p:ph idx="1"/>
          </p:nvPr>
        </p:nvSpPr>
        <p:spPr/>
        <p:txBody>
          <a:bodyPr/>
          <a:lstStyle/>
          <a:p>
            <a:pPr marL="0" indent="0">
              <a:buNone/>
            </a:pPr>
            <a:r>
              <a:rPr lang="cs-CZ" dirty="0"/>
              <a:t>Pokud někoho vnímáme jako sobě podobného, byť v drobnostech (např. „také se dnes stejně jako já nevyspal“), pokud máme pocit, že s ním něco sdílíme, s vyšší pravděpodobností se nám bude líbit, bude nám </a:t>
            </a:r>
            <a:r>
              <a:rPr lang="cs-CZ" u="sng" dirty="0"/>
              <a:t>sympatický</a:t>
            </a:r>
            <a:r>
              <a:rPr lang="cs-CZ" dirty="0"/>
              <a:t>, a proto:</a:t>
            </a:r>
          </a:p>
          <a:p>
            <a:pPr marL="0" indent="0">
              <a:buNone/>
            </a:pPr>
            <a:endParaRPr lang="cs-CZ" dirty="0"/>
          </a:p>
          <a:p>
            <a:pPr marL="982663">
              <a:buFontTx/>
              <a:buChar char="-"/>
            </a:pPr>
            <a:r>
              <a:rPr lang="cs-CZ" dirty="0"/>
              <a:t>budeme s ním chtít být více v kontaktu a naslouchat mu;</a:t>
            </a:r>
          </a:p>
          <a:p>
            <a:pPr marL="982663">
              <a:buFontTx/>
              <a:buChar char="-"/>
            </a:pPr>
            <a:r>
              <a:rPr lang="cs-CZ" dirty="0"/>
              <a:t>budeme ochotnější mu pomoci;</a:t>
            </a:r>
          </a:p>
          <a:p>
            <a:pPr marL="982663">
              <a:buFontTx/>
              <a:buChar char="-"/>
            </a:pPr>
            <a:r>
              <a:rPr lang="cs-CZ" dirty="0"/>
              <a:t>a budeme více otevření jejich sdělení.</a:t>
            </a:r>
          </a:p>
          <a:p>
            <a:pPr marL="0" indent="0">
              <a:buNone/>
            </a:pPr>
            <a:endParaRPr lang="en-US" dirty="0"/>
          </a:p>
        </p:txBody>
      </p:sp>
    </p:spTree>
    <p:extLst>
      <p:ext uri="{BB962C8B-B14F-4D97-AF65-F5344CB8AC3E}">
        <p14:creationId xmlns:p14="http://schemas.microsoft.com/office/powerpoint/2010/main" val="1405002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 čem může podobnost spočívat ....</a:t>
            </a:r>
          </a:p>
        </p:txBody>
      </p:sp>
      <p:sp>
        <p:nvSpPr>
          <p:cNvPr id="3" name="Zástupný symbol pro obsah 2"/>
          <p:cNvSpPr>
            <a:spLocks noGrp="1"/>
          </p:cNvSpPr>
          <p:nvPr>
            <p:ph idx="1"/>
          </p:nvPr>
        </p:nvSpPr>
        <p:spPr>
          <a:xfrm>
            <a:off x="838200" y="1825624"/>
            <a:ext cx="10659034" cy="5032375"/>
          </a:xfrm>
        </p:spPr>
        <p:txBody>
          <a:bodyPr>
            <a:normAutofit fontScale="92500" lnSpcReduction="10000"/>
          </a:bodyPr>
          <a:lstStyle/>
          <a:p>
            <a:pPr>
              <a:buFontTx/>
              <a:buChar char="-"/>
            </a:pPr>
            <a:endParaRPr lang="cs-CZ" dirty="0"/>
          </a:p>
          <a:p>
            <a:pPr>
              <a:buFontTx/>
              <a:buChar char="-"/>
            </a:pPr>
            <a:r>
              <a:rPr lang="cs-CZ" dirty="0"/>
              <a:t>Podobnost typicky spočívá v postojích (např. zájmech), chování, věku, pohlaví, etnicitě, vzhledu, pocitech, ale i ve sdílených zkušenostech(např. počasí) a  v komunikaci.</a:t>
            </a:r>
          </a:p>
          <a:p>
            <a:pPr>
              <a:buFontTx/>
              <a:buChar char="-"/>
            </a:pPr>
            <a:endParaRPr lang="cs-CZ" dirty="0"/>
          </a:p>
          <a:p>
            <a:pPr marL="811213" indent="-90488">
              <a:buNone/>
            </a:pPr>
            <a:r>
              <a:rPr lang="cs-CZ" dirty="0"/>
              <a:t> Proto se např. obchodní prodejci učí </a:t>
            </a:r>
            <a:r>
              <a:rPr lang="cs-CZ" b="1" dirty="0"/>
              <a:t>zrcadlit</a:t>
            </a:r>
            <a:r>
              <a:rPr lang="cs-CZ" dirty="0"/>
              <a:t> neverbální komunikaci klientů. Usmívat se, pokud se klient usmívá. Křížit ruce, pokud klient kříží ruce, apod. Snaží se jim tím přiblížit v komunikaci.</a:t>
            </a:r>
          </a:p>
          <a:p>
            <a:pPr marL="811213" indent="-90488">
              <a:buNone/>
            </a:pPr>
            <a:endParaRPr lang="cs-CZ" dirty="0"/>
          </a:p>
          <a:p>
            <a:pPr marL="811213" indent="0">
              <a:buNone/>
            </a:pPr>
            <a:r>
              <a:rPr lang="cs-CZ" dirty="0"/>
              <a:t>Proto se také mluvčí často snaží na začátku projevů najít nějakou drobnost, která ho spojuje s publikem – brzké vstávání, cesta na setkání, dřívější společné setkání atd. Snaží se tím publiku přiblížit sdílenou zkušeností.</a:t>
            </a:r>
          </a:p>
        </p:txBody>
      </p:sp>
    </p:spTree>
    <p:extLst>
      <p:ext uri="{BB962C8B-B14F-4D97-AF65-F5344CB8AC3E}">
        <p14:creationId xmlns:p14="http://schemas.microsoft.com/office/powerpoint/2010/main" val="2858120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(Ne)konformita a (ne)poslušnost jako souhra vnějších a vnitřních vlivů</a:t>
            </a:r>
          </a:p>
        </p:txBody>
      </p:sp>
      <p:sp>
        <p:nvSpPr>
          <p:cNvPr id="3" name="Zástupný symbol pro text 2"/>
          <p:cNvSpPr>
            <a:spLocks noGrp="1"/>
          </p:cNvSpPr>
          <p:nvPr>
            <p:ph type="body" idx="1"/>
          </p:nvPr>
        </p:nvSpPr>
        <p:spPr/>
        <p:txBody>
          <a:bodyPr/>
          <a:lstStyle/>
          <a:p>
            <a:endParaRPr lang="cs-CZ" dirty="0">
              <a:solidFill>
                <a:srgbClr val="FF0000"/>
              </a:solidFill>
            </a:endParaRPr>
          </a:p>
        </p:txBody>
      </p:sp>
    </p:spTree>
    <p:extLst>
      <p:ext uri="{BB962C8B-B14F-4D97-AF65-F5344CB8AC3E}">
        <p14:creationId xmlns:p14="http://schemas.microsoft.com/office/powerpoint/2010/main" val="40563371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Video k přesvědčivosti díky vnímání podobnosti</a:t>
            </a:r>
          </a:p>
        </p:txBody>
      </p:sp>
      <p:sp>
        <p:nvSpPr>
          <p:cNvPr id="3" name="Zástupný symbol pro obsah 2"/>
          <p:cNvSpPr>
            <a:spLocks noGrp="1"/>
          </p:cNvSpPr>
          <p:nvPr>
            <p:ph idx="1"/>
          </p:nvPr>
        </p:nvSpPr>
        <p:spPr>
          <a:xfrm>
            <a:off x="838200" y="1825624"/>
            <a:ext cx="10659034" cy="5032375"/>
          </a:xfrm>
        </p:spPr>
        <p:txBody>
          <a:bodyPr>
            <a:normAutofit/>
          </a:bodyPr>
          <a:lstStyle/>
          <a:p>
            <a:pPr marL="0" indent="0">
              <a:buNone/>
            </a:pPr>
            <a:endParaRPr lang="cs-CZ" dirty="0"/>
          </a:p>
          <a:p>
            <a:pPr marL="0" indent="0">
              <a:buNone/>
            </a:pPr>
            <a:endParaRPr lang="cs-CZ" dirty="0"/>
          </a:p>
          <a:p>
            <a:pPr marL="0" indent="0">
              <a:buNone/>
            </a:pPr>
            <a:r>
              <a:rPr lang="cs-CZ" dirty="0"/>
              <a:t>https://www.youtube.com/watch?v=47l34eJ8eq4&amp;list=PLSwrDP9GGIGgHXouRNJ7bEuVXR3IPDjvn&amp;index=1</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543066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xfrm>
            <a:off x="838199" y="1825625"/>
            <a:ext cx="10659035" cy="4736540"/>
          </a:xfrm>
        </p:spPr>
        <p:txBody>
          <a:bodyPr>
            <a:normAutofit/>
          </a:bodyPr>
          <a:lstStyle/>
          <a:p>
            <a:pPr marL="514350" indent="-514350">
              <a:buAutoNum type="arabicPeriod"/>
            </a:pPr>
            <a:endParaRPr lang="cs-CZ" dirty="0"/>
          </a:p>
          <a:p>
            <a:pPr marL="514350" indent="-514350">
              <a:buAutoNum type="arabicPeriod"/>
            </a:pPr>
            <a:endParaRPr lang="cs-CZ" dirty="0"/>
          </a:p>
          <a:p>
            <a:pPr marL="0" indent="0">
              <a:buNone/>
            </a:pPr>
            <a:endParaRPr lang="cs-CZ" dirty="0"/>
          </a:p>
          <a:p>
            <a:pPr marL="0" indent="0">
              <a:buNone/>
            </a:pPr>
            <a:endParaRPr lang="cs-CZ" dirty="0"/>
          </a:p>
          <a:p>
            <a:pPr marL="712788" indent="0" algn="ctr">
              <a:buNone/>
            </a:pPr>
            <a:r>
              <a:rPr lang="cs-CZ" b="1" i="1" dirty="0"/>
              <a:t>Jak může učitel na střední škole nenuceně podpořit ve studentech pocit, že je jim v něčem podobný?</a:t>
            </a:r>
            <a:endParaRPr lang="cs-CZ" b="1" dirty="0"/>
          </a:p>
        </p:txBody>
      </p:sp>
    </p:spTree>
    <p:extLst>
      <p:ext uri="{BB962C8B-B14F-4D97-AF65-F5344CB8AC3E}">
        <p14:creationId xmlns:p14="http://schemas.microsoft.com/office/powerpoint/2010/main" val="3769428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Přesvědčivost – vnímání věrohodnosti</a:t>
            </a:r>
          </a:p>
        </p:txBody>
      </p:sp>
      <p:sp>
        <p:nvSpPr>
          <p:cNvPr id="3" name="Zástupný symbol pro obsah 2"/>
          <p:cNvSpPr>
            <a:spLocks noGrp="1"/>
          </p:cNvSpPr>
          <p:nvPr>
            <p:ph idx="1"/>
          </p:nvPr>
        </p:nvSpPr>
        <p:spPr>
          <a:xfrm>
            <a:off x="6096000" y="1690688"/>
            <a:ext cx="5840730" cy="5018722"/>
          </a:xfrm>
        </p:spPr>
        <p:txBody>
          <a:bodyPr>
            <a:normAutofit lnSpcReduction="10000"/>
          </a:bodyPr>
          <a:lstStyle/>
          <a:p>
            <a:pPr marL="0" indent="0">
              <a:buNone/>
            </a:pPr>
            <a:endParaRPr lang="cs-CZ" dirty="0"/>
          </a:p>
          <a:p>
            <a:pPr marL="0" indent="0">
              <a:buNone/>
            </a:pPr>
            <a:r>
              <a:rPr lang="cs-CZ" dirty="0"/>
              <a:t>... </a:t>
            </a:r>
            <a:r>
              <a:rPr lang="cs-CZ" b="1" dirty="0"/>
              <a:t>věrohodného</a:t>
            </a:r>
            <a:r>
              <a:rPr lang="cs-CZ" dirty="0"/>
              <a:t>, tzn. působí jako </a:t>
            </a:r>
            <a:r>
              <a:rPr lang="cs-CZ" u="sng" dirty="0"/>
              <a:t>autorita</a:t>
            </a:r>
            <a:r>
              <a:rPr lang="cs-CZ" dirty="0"/>
              <a:t> - chytře a sebevědomě, jako člověk hodný důvěry. Klasická důvěra v odborníky. Věrohodnost je zvyšována:</a:t>
            </a:r>
          </a:p>
          <a:p>
            <a:pPr marL="984250">
              <a:buFontTx/>
              <a:buChar char="-"/>
            </a:pPr>
            <a:r>
              <a:rPr lang="cs-CZ" dirty="0"/>
              <a:t>přímočarostí a věcností (např. věci jasné pojmenování věcí) </a:t>
            </a:r>
          </a:p>
          <a:p>
            <a:pPr marL="984250">
              <a:buFontTx/>
              <a:buChar char="-"/>
            </a:pPr>
            <a:r>
              <a:rPr lang="cs-CZ" dirty="0"/>
              <a:t>díváním se do očí (Vyvolává pocit, že člověk mluví pravdu a je si jist.)</a:t>
            </a:r>
          </a:p>
          <a:p>
            <a:pPr marL="984250">
              <a:buFontTx/>
              <a:buChar char="-"/>
            </a:pPr>
            <a:r>
              <a:rPr lang="cs-CZ" dirty="0"/>
              <a:t>sebevědomým projevem (např. rychlou řečí, absencí váhání)</a:t>
            </a:r>
          </a:p>
          <a:p>
            <a:pPr marL="755650" indent="0">
              <a:buNone/>
            </a:pPr>
            <a:endParaRPr lang="cs-CZ" dirty="0"/>
          </a:p>
          <a:p>
            <a:pPr marL="0" indent="0">
              <a:buNone/>
            </a:pP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62" y="3016251"/>
            <a:ext cx="5745938" cy="3777954"/>
          </a:xfrm>
          <a:prstGeom prst="rect">
            <a:avLst/>
          </a:prstGeom>
        </p:spPr>
      </p:pic>
    </p:spTree>
    <p:extLst>
      <p:ext uri="{BB962C8B-B14F-4D97-AF65-F5344CB8AC3E}">
        <p14:creationId xmlns:p14="http://schemas.microsoft.com/office/powerpoint/2010/main" val="2811783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Přesvědčivost – vnímání atraktivity</a:t>
            </a:r>
          </a:p>
        </p:txBody>
      </p:sp>
      <p:pic>
        <p:nvPicPr>
          <p:cNvPr id="6" name="Zástupný symbol pro obrázek 5"/>
          <p:cNvPicPr>
            <a:picLocks noGrp="1" noChangeAspect="1"/>
          </p:cNvPicPr>
          <p:nvPr>
            <p:ph type="pic" idx="1"/>
          </p:nvPr>
        </p:nvPicPr>
        <p:blipFill>
          <a:blip r:embed="rId2">
            <a:extLst>
              <a:ext uri="{28A0092B-C50C-407E-A947-70E740481C1C}">
                <a14:useLocalDpi xmlns:a14="http://schemas.microsoft.com/office/drawing/2010/main" val="0"/>
              </a:ext>
            </a:extLst>
          </a:blip>
          <a:srcRect l="16756" r="16756"/>
          <a:stretch>
            <a:fillRect/>
          </a:stretch>
        </p:blipFill>
        <p:spPr/>
      </p:pic>
      <p:sp>
        <p:nvSpPr>
          <p:cNvPr id="4" name="Zástupný symbol pro text 3"/>
          <p:cNvSpPr>
            <a:spLocks noGrp="1"/>
          </p:cNvSpPr>
          <p:nvPr>
            <p:ph type="body" sz="half" idx="2"/>
          </p:nvPr>
        </p:nvSpPr>
        <p:spPr/>
        <p:txBody>
          <a:bodyPr>
            <a:normAutofit fontScale="92500" lnSpcReduction="20000"/>
          </a:bodyPr>
          <a:lstStyle/>
          <a:p>
            <a:endParaRPr lang="cs-CZ" sz="2400" b="1" dirty="0"/>
          </a:p>
          <a:p>
            <a:r>
              <a:rPr lang="cs-CZ" sz="2400" b="1" dirty="0"/>
              <a:t>… atraktivního, </a:t>
            </a:r>
            <a:r>
              <a:rPr lang="cs-CZ" sz="2400" dirty="0"/>
              <a:t>tj. přitažlivého svým vzhledem, </a:t>
            </a:r>
            <a:r>
              <a:rPr lang="cs-CZ" sz="2400" u="sng" dirty="0"/>
              <a:t>postavením, tím, co dokázal</a:t>
            </a:r>
            <a:r>
              <a:rPr lang="cs-CZ" sz="2400" dirty="0"/>
              <a:t>, apod. </a:t>
            </a:r>
          </a:p>
          <a:p>
            <a:endParaRPr lang="cs-CZ" sz="2400" b="1" dirty="0"/>
          </a:p>
          <a:p>
            <a:r>
              <a:rPr lang="cs-CZ" sz="2400" dirty="0"/>
              <a:t>V čem spočívá atraktivita mluvčího závisí na kontextu a konkrétním posluchači. Mluvčí může být přitažlivý např. tím, že UMÍ něco, co by si posluchač přál také umět, nebo tím, že má nějakou VLASTNOST, kterou by si přál mít (krásu, odvahu, nadhled...).</a:t>
            </a:r>
          </a:p>
          <a:p>
            <a:endParaRPr lang="cs-CZ" sz="2400" dirty="0"/>
          </a:p>
        </p:txBody>
      </p:sp>
    </p:spTree>
    <p:extLst>
      <p:ext uri="{BB962C8B-B14F-4D97-AF65-F5344CB8AC3E}">
        <p14:creationId xmlns:p14="http://schemas.microsoft.com/office/powerpoint/2010/main" val="1512215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Přesvědčivost souvisí i s tím, JAK něco sdělujeme</a:t>
            </a:r>
          </a:p>
        </p:txBody>
      </p:sp>
      <p:sp>
        <p:nvSpPr>
          <p:cNvPr id="3" name="Zástupný symbol pro obsah 2"/>
          <p:cNvSpPr>
            <a:spLocks noGrp="1"/>
          </p:cNvSpPr>
          <p:nvPr>
            <p:ph idx="1"/>
          </p:nvPr>
        </p:nvSpPr>
        <p:spPr/>
        <p:txBody>
          <a:bodyPr/>
          <a:lstStyle/>
          <a:p>
            <a:pPr>
              <a:buFontTx/>
              <a:buChar char="-"/>
            </a:pPr>
            <a:endParaRPr lang="cs-CZ" dirty="0"/>
          </a:p>
          <a:p>
            <a:pPr>
              <a:buFontTx/>
              <a:buChar char="-"/>
            </a:pPr>
            <a:r>
              <a:rPr lang="cs-CZ" dirty="0"/>
              <a:t>Otázkou je, do jaké míry apelovat argumenty na rozum, a do jaké míry přesvědčovat druhé podprahově tím, že se snažíme vyvolat automatické úsudky  a emoce.</a:t>
            </a:r>
          </a:p>
          <a:p>
            <a:pPr>
              <a:buFontTx/>
              <a:buChar char="-"/>
            </a:pPr>
            <a:endParaRPr lang="cs-CZ" dirty="0"/>
          </a:p>
          <a:p>
            <a:pPr>
              <a:buFontTx/>
              <a:buChar char="-"/>
            </a:pPr>
            <a:r>
              <a:rPr lang="cs-CZ" dirty="0"/>
              <a:t>Záleží to především na situaci, publiku, účelu komunikace a normách.</a:t>
            </a:r>
          </a:p>
          <a:p>
            <a:pPr>
              <a:buFontTx/>
              <a:buChar char="-"/>
            </a:pPr>
            <a:endParaRPr lang="cs-CZ" dirty="0"/>
          </a:p>
          <a:p>
            <a:pPr marL="0" indent="0">
              <a:buNone/>
            </a:pPr>
            <a:r>
              <a:rPr lang="cs-CZ" dirty="0"/>
              <a:t>- Většina mediálních sdělení oba způsoby kombinuje.</a:t>
            </a:r>
          </a:p>
          <a:p>
            <a:pPr>
              <a:buFontTx/>
              <a:buChar char="-"/>
            </a:pPr>
            <a:endParaRPr lang="cs-CZ" dirty="0"/>
          </a:p>
          <a:p>
            <a:pPr marL="0" indent="0">
              <a:buNone/>
            </a:pPr>
            <a:endParaRPr lang="cs-CZ" dirty="0"/>
          </a:p>
        </p:txBody>
      </p:sp>
    </p:spTree>
    <p:extLst>
      <p:ext uri="{BB962C8B-B14F-4D97-AF65-F5344CB8AC3E}">
        <p14:creationId xmlns:p14="http://schemas.microsoft.com/office/powerpoint/2010/main" val="17747551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2880" y="365125"/>
            <a:ext cx="11727180" cy="1325563"/>
          </a:xfrm>
        </p:spPr>
        <p:txBody>
          <a:bodyPr>
            <a:normAutofit fontScale="90000"/>
          </a:bodyPr>
          <a:lstStyle/>
          <a:p>
            <a:r>
              <a:rPr lang="cs-CZ" dirty="0"/>
              <a:t>Periferní cesta: Spojení značky s úspěšným sportovcem vede k automatickému přijetí bez argumentů</a:t>
            </a:r>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18610" y="1690688"/>
            <a:ext cx="9142584" cy="5119846"/>
          </a:xfrm>
        </p:spPr>
      </p:pic>
    </p:spTree>
    <p:extLst>
      <p:ext uri="{BB962C8B-B14F-4D97-AF65-F5344CB8AC3E}">
        <p14:creationId xmlns:p14="http://schemas.microsoft.com/office/powerpoint/2010/main" val="34051244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Kombinace: Centrální cesta (argument) doplněná o periferní (obrázek, modrá barva)</a:t>
            </a:r>
          </a:p>
        </p:txBody>
      </p:sp>
      <p:pic>
        <p:nvPicPr>
          <p:cNvPr id="4" name="Zástupný symbol pro obsah 3"/>
          <p:cNvPicPr>
            <a:picLocks noGrp="1" noChangeAspect="1"/>
          </p:cNvPicPr>
          <p:nvPr>
            <p:ph idx="1"/>
          </p:nvPr>
        </p:nvPicPr>
        <p:blipFill>
          <a:blip r:embed="rId2"/>
          <a:stretch>
            <a:fillRect/>
          </a:stretch>
        </p:blipFill>
        <p:spPr>
          <a:xfrm>
            <a:off x="1210354" y="1825624"/>
            <a:ext cx="9465265" cy="5113738"/>
          </a:xfrm>
          <a:prstGeom prst="rect">
            <a:avLst/>
          </a:prstGeom>
        </p:spPr>
      </p:pic>
    </p:spTree>
    <p:extLst>
      <p:ext uri="{BB962C8B-B14F-4D97-AF65-F5344CB8AC3E}">
        <p14:creationId xmlns:p14="http://schemas.microsoft.com/office/powerpoint/2010/main" val="25913936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cesty k přesvědčování druhého člověka</a:t>
            </a:r>
          </a:p>
        </p:txBody>
      </p:sp>
      <p:sp>
        <p:nvSpPr>
          <p:cNvPr id="3" name="Zástupný symbol pro text 2"/>
          <p:cNvSpPr>
            <a:spLocks noGrp="1"/>
          </p:cNvSpPr>
          <p:nvPr>
            <p:ph type="body" idx="1"/>
          </p:nvPr>
        </p:nvSpPr>
        <p:spPr/>
        <p:txBody>
          <a:bodyPr/>
          <a:lstStyle/>
          <a:p>
            <a:r>
              <a:rPr lang="cs-CZ" dirty="0"/>
              <a:t>CENTRÁLNÍ cesta přes silné argumenty</a:t>
            </a:r>
          </a:p>
          <a:p>
            <a:endParaRPr lang="cs-CZ" dirty="0"/>
          </a:p>
        </p:txBody>
      </p:sp>
      <p:sp>
        <p:nvSpPr>
          <p:cNvPr id="4" name="Zástupný symbol pro obsah 3"/>
          <p:cNvSpPr>
            <a:spLocks noGrp="1"/>
          </p:cNvSpPr>
          <p:nvPr>
            <p:ph sz="half" idx="2"/>
          </p:nvPr>
        </p:nvSpPr>
        <p:spPr/>
        <p:txBody>
          <a:bodyPr>
            <a:normAutofit fontScale="70000" lnSpcReduction="20000"/>
          </a:bodyPr>
          <a:lstStyle/>
          <a:p>
            <a:pPr marL="0" indent="0">
              <a:buNone/>
            </a:pPr>
            <a:r>
              <a:rPr lang="cs-CZ" dirty="0"/>
              <a:t>Např. Vysvětlení, jak kouření škodí zdraví, v TV pořadu.</a:t>
            </a:r>
          </a:p>
          <a:p>
            <a:pPr marL="0" indent="0">
              <a:buNone/>
            </a:pPr>
            <a:endParaRPr lang="cs-CZ" dirty="0"/>
          </a:p>
          <a:p>
            <a:pPr>
              <a:buFontTx/>
              <a:buChar char="-"/>
            </a:pPr>
            <a:r>
              <a:rPr lang="cs-CZ" dirty="0"/>
              <a:t>Vhodné pro publikum, které chce přemýšlet.</a:t>
            </a:r>
          </a:p>
          <a:p>
            <a:pPr marL="0" indent="0">
              <a:buNone/>
            </a:pPr>
            <a:endParaRPr lang="cs-CZ" dirty="0"/>
          </a:p>
          <a:p>
            <a:pPr>
              <a:buFontTx/>
              <a:buChar char="-"/>
            </a:pPr>
            <a:r>
              <a:rPr lang="cs-CZ" dirty="0"/>
              <a:t>Vhodné </a:t>
            </a:r>
            <a:r>
              <a:rPr lang="cs-CZ" u="sng" dirty="0"/>
              <a:t>pouze v případě, že posluchač dává pozor.</a:t>
            </a:r>
          </a:p>
          <a:p>
            <a:pPr>
              <a:buFontTx/>
              <a:buChar char="-"/>
            </a:pPr>
            <a:endParaRPr lang="cs-CZ" dirty="0"/>
          </a:p>
          <a:p>
            <a:pPr>
              <a:buFontTx/>
              <a:buChar char="-"/>
            </a:pPr>
            <a:r>
              <a:rPr lang="cs-CZ" dirty="0"/>
              <a:t>Výsledkem je často dlouhodobé ovlivnění druhé osoby.</a:t>
            </a:r>
          </a:p>
        </p:txBody>
      </p:sp>
      <p:sp>
        <p:nvSpPr>
          <p:cNvPr id="5" name="Zástupný symbol pro text 4"/>
          <p:cNvSpPr>
            <a:spLocks noGrp="1"/>
          </p:cNvSpPr>
          <p:nvPr>
            <p:ph type="body" sz="quarter" idx="3"/>
          </p:nvPr>
        </p:nvSpPr>
        <p:spPr>
          <a:xfrm>
            <a:off x="6097588" y="1475423"/>
            <a:ext cx="5183188" cy="823912"/>
          </a:xfrm>
        </p:spPr>
        <p:txBody>
          <a:bodyPr>
            <a:normAutofit fontScale="92500"/>
          </a:bodyPr>
          <a:lstStyle/>
          <a:p>
            <a:r>
              <a:rPr lang="cs-CZ" dirty="0"/>
              <a:t>PERIFERNÍ cesta přes </a:t>
            </a:r>
            <a:r>
              <a:rPr lang="cs-CZ" dirty="0" err="1"/>
              <a:t>priming</a:t>
            </a:r>
            <a:r>
              <a:rPr lang="cs-CZ" dirty="0"/>
              <a:t>, tj. spojení s podněty, které automaticky vedou k přijetí </a:t>
            </a:r>
          </a:p>
        </p:txBody>
      </p:sp>
      <p:sp>
        <p:nvSpPr>
          <p:cNvPr id="6" name="Zástupný symbol pro obsah 5"/>
          <p:cNvSpPr>
            <a:spLocks noGrp="1"/>
          </p:cNvSpPr>
          <p:nvPr>
            <p:ph sz="quarter" idx="4"/>
          </p:nvPr>
        </p:nvSpPr>
        <p:spPr/>
        <p:txBody>
          <a:bodyPr>
            <a:normAutofit fontScale="70000" lnSpcReduction="20000"/>
          </a:bodyPr>
          <a:lstStyle/>
          <a:p>
            <a:pPr marL="0" indent="0">
              <a:buNone/>
            </a:pPr>
            <a:r>
              <a:rPr lang="cs-CZ" dirty="0"/>
              <a:t>Např. Spojení kouření s krásou a potěšením v reklamě (hudbou, obrazem, atraktivními herci).</a:t>
            </a:r>
          </a:p>
          <a:p>
            <a:pPr marL="0" indent="0">
              <a:buNone/>
            </a:pPr>
            <a:endParaRPr lang="cs-CZ" dirty="0"/>
          </a:p>
          <a:p>
            <a:pPr>
              <a:buFontTx/>
              <a:buChar char="-"/>
            </a:pPr>
            <a:r>
              <a:rPr lang="cs-CZ" dirty="0"/>
              <a:t>Vhodné pro publikum, které se nechce namáhat analyzováním (rychlá cesta postavená na automatismech).</a:t>
            </a:r>
          </a:p>
          <a:p>
            <a:pPr>
              <a:buFontTx/>
              <a:buChar char="-"/>
            </a:pPr>
            <a:endParaRPr lang="cs-CZ" dirty="0"/>
          </a:p>
          <a:p>
            <a:pPr>
              <a:buFontTx/>
              <a:buChar char="-"/>
            </a:pPr>
            <a:r>
              <a:rPr lang="cs-CZ" dirty="0"/>
              <a:t>Vhodné k vyvolání pozornosti publika, probuzení zájmu.</a:t>
            </a:r>
          </a:p>
          <a:p>
            <a:pPr>
              <a:buFontTx/>
              <a:buChar char="-"/>
            </a:pPr>
            <a:endParaRPr lang="cs-CZ" dirty="0"/>
          </a:p>
          <a:p>
            <a:pPr>
              <a:buFontTx/>
              <a:buChar char="-"/>
            </a:pPr>
            <a:r>
              <a:rPr lang="cs-CZ" dirty="0"/>
              <a:t>Výsledkem je často jen dočasné přesvědčení druhé osoby.</a:t>
            </a:r>
          </a:p>
        </p:txBody>
      </p:sp>
    </p:spTree>
    <p:extLst>
      <p:ext uri="{BB962C8B-B14F-4D97-AF65-F5344CB8AC3E}">
        <p14:creationId xmlns:p14="http://schemas.microsoft.com/office/powerpoint/2010/main" val="22806883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0257D2-F34E-4250-BF2C-97977A27B839}"/>
              </a:ext>
            </a:extLst>
          </p:cNvPr>
          <p:cNvSpPr>
            <a:spLocks noGrp="1"/>
          </p:cNvSpPr>
          <p:nvPr>
            <p:ph type="title"/>
          </p:nvPr>
        </p:nvSpPr>
        <p:spPr/>
        <p:txBody>
          <a:bodyPr/>
          <a:lstStyle/>
          <a:p>
            <a:r>
              <a:rPr lang="cs-CZ" dirty="0"/>
              <a:t>Aktivita: Rozbor </a:t>
            </a:r>
            <a:r>
              <a:rPr lang="cs-CZ"/>
              <a:t>přesvědčivosti sdělení</a:t>
            </a:r>
            <a:endParaRPr lang="en-US" dirty="0"/>
          </a:p>
        </p:txBody>
      </p:sp>
      <p:sp>
        <p:nvSpPr>
          <p:cNvPr id="3" name="Zástupný symbol pro obsah 2">
            <a:extLst>
              <a:ext uri="{FF2B5EF4-FFF2-40B4-BE49-F238E27FC236}">
                <a16:creationId xmlns:a16="http://schemas.microsoft.com/office/drawing/2014/main" id="{B86E9EEC-2B1F-490B-B926-106C852C6CCF}"/>
              </a:ext>
            </a:extLst>
          </p:cNvPr>
          <p:cNvSpPr>
            <a:spLocks noGrp="1"/>
          </p:cNvSpPr>
          <p:nvPr>
            <p:ph idx="1"/>
          </p:nvPr>
        </p:nvSpPr>
        <p:spPr/>
        <p:txBody>
          <a:bodyPr>
            <a:normAutofit fontScale="40000" lnSpcReduction="20000"/>
          </a:bodyPr>
          <a:lstStyle/>
          <a:p>
            <a:pPr marL="0" indent="0">
              <a:buNone/>
            </a:pPr>
            <a:r>
              <a:rPr lang="cs-CZ" dirty="0"/>
              <a:t>- Pusťte si první 3 min následujících videí. Které na vás osobně působí nejpřesvědčivěji? Proč? </a:t>
            </a:r>
          </a:p>
          <a:p>
            <a:pPr>
              <a:buFontTx/>
              <a:buChar char="-"/>
            </a:pPr>
            <a:r>
              <a:rPr lang="cs-CZ" dirty="0"/>
              <a:t>Které vlastnosti mluvčího jsou pro vás přesvědčivé? Podobnost, atraktivita, odbornost, něco dalšího?</a:t>
            </a:r>
          </a:p>
          <a:p>
            <a:pPr>
              <a:buFontTx/>
              <a:buChar char="-"/>
            </a:pPr>
            <a:r>
              <a:rPr lang="cs-CZ" dirty="0"/>
              <a:t>Které charakteristiky projevu (obsahu či formy) na vás působí přesvědčivě? Jaké argumenty, jaké periferní signály?</a:t>
            </a:r>
          </a:p>
          <a:p>
            <a:pPr marL="0" indent="0">
              <a:buNone/>
            </a:pPr>
            <a:endParaRPr lang="cs-CZ" dirty="0"/>
          </a:p>
          <a:p>
            <a:pPr marL="0" indent="0">
              <a:buNone/>
            </a:pPr>
            <a:r>
              <a:rPr lang="cs-CZ" dirty="0"/>
              <a:t>a) Petr Mára (139 tis. odběratelů)</a:t>
            </a:r>
          </a:p>
          <a:p>
            <a:pPr marL="0" indent="0">
              <a:buNone/>
            </a:pPr>
            <a:r>
              <a:rPr lang="cs-CZ" dirty="0"/>
              <a:t>J</a:t>
            </a:r>
            <a:r>
              <a:rPr lang="en-US" dirty="0" err="1"/>
              <a:t>aký</a:t>
            </a:r>
            <a:r>
              <a:rPr lang="en-US" dirty="0"/>
              <a:t> iPhone </a:t>
            </a:r>
            <a:r>
              <a:rPr lang="en-US" dirty="0" err="1"/>
              <a:t>si</a:t>
            </a:r>
            <a:r>
              <a:rPr lang="en-US" dirty="0"/>
              <a:t> </a:t>
            </a:r>
            <a:r>
              <a:rPr lang="en-US" dirty="0" err="1"/>
              <a:t>vybrat</a:t>
            </a:r>
            <a:r>
              <a:rPr lang="en-US" dirty="0"/>
              <a:t>? XS? Nebo XR? Nebo </a:t>
            </a:r>
            <a:r>
              <a:rPr lang="en-US" dirty="0" err="1"/>
              <a:t>ušetřit</a:t>
            </a:r>
            <a:r>
              <a:rPr lang="en-US" dirty="0"/>
              <a:t> a </a:t>
            </a:r>
            <a:r>
              <a:rPr lang="en-US" dirty="0" err="1"/>
              <a:t>koupit</a:t>
            </a:r>
            <a:r>
              <a:rPr lang="en-US" dirty="0"/>
              <a:t> X?</a:t>
            </a:r>
            <a:endParaRPr lang="cs-CZ" dirty="0"/>
          </a:p>
          <a:p>
            <a:pPr marL="0" indent="0">
              <a:buNone/>
            </a:pPr>
            <a:r>
              <a:rPr lang="en-US" dirty="0">
                <a:hlinkClick r:id="rId2"/>
              </a:rPr>
              <a:t>https://www.youtube.com/watch?v=HmgJmg5vc2c</a:t>
            </a:r>
            <a:endParaRPr lang="cs-CZ" dirty="0"/>
          </a:p>
          <a:p>
            <a:pPr marL="0" indent="0">
              <a:buNone/>
            </a:pPr>
            <a:endParaRPr lang="cs-CZ" dirty="0"/>
          </a:p>
          <a:p>
            <a:pPr marL="0" indent="0">
              <a:buNone/>
            </a:pPr>
            <a:endParaRPr lang="en-US" dirty="0"/>
          </a:p>
          <a:p>
            <a:pPr marL="0" indent="0">
              <a:buNone/>
            </a:pPr>
            <a:r>
              <a:rPr lang="cs-CZ" dirty="0"/>
              <a:t>b) Matěj </a:t>
            </a:r>
            <a:r>
              <a:rPr lang="cs-CZ" dirty="0" err="1"/>
              <a:t>Švancer</a:t>
            </a:r>
            <a:r>
              <a:rPr lang="cs-CZ" dirty="0"/>
              <a:t> (14,5 tis. odběratelů)</a:t>
            </a:r>
          </a:p>
          <a:p>
            <a:pPr marL="0" indent="0">
              <a:buNone/>
            </a:pPr>
            <a:r>
              <a:rPr lang="en-US" dirty="0"/>
              <a:t>SROVNÁNÍ iPhone XS </a:t>
            </a:r>
            <a:r>
              <a:rPr lang="en-US" dirty="0" err="1"/>
              <a:t>XS</a:t>
            </a:r>
            <a:r>
              <a:rPr lang="en-US" dirty="0"/>
              <a:t> MAX XR X </a:t>
            </a:r>
            <a:r>
              <a:rPr lang="en-US" dirty="0" err="1"/>
              <a:t>který</a:t>
            </a:r>
            <a:r>
              <a:rPr lang="en-US" dirty="0"/>
              <a:t> je </a:t>
            </a:r>
            <a:r>
              <a:rPr lang="en-US" dirty="0" err="1"/>
              <a:t>určený</a:t>
            </a:r>
            <a:r>
              <a:rPr lang="en-US" dirty="0"/>
              <a:t> pro </a:t>
            </a:r>
            <a:r>
              <a:rPr lang="en-US" dirty="0" err="1"/>
              <a:t>koho</a:t>
            </a:r>
            <a:r>
              <a:rPr lang="en-US" dirty="0"/>
              <a:t> a </a:t>
            </a:r>
            <a:r>
              <a:rPr lang="en-US" dirty="0" err="1"/>
              <a:t>jaký</a:t>
            </a:r>
            <a:r>
              <a:rPr lang="en-US" dirty="0"/>
              <a:t> </a:t>
            </a:r>
            <a:r>
              <a:rPr lang="en-US" dirty="0" err="1"/>
              <a:t>jsem</a:t>
            </a:r>
            <a:r>
              <a:rPr lang="en-US" dirty="0"/>
              <a:t> </a:t>
            </a:r>
            <a:r>
              <a:rPr lang="en-US" dirty="0" err="1"/>
              <a:t>si</a:t>
            </a:r>
            <a:r>
              <a:rPr lang="en-US" dirty="0"/>
              <a:t> </a:t>
            </a:r>
            <a:r>
              <a:rPr lang="en-US" dirty="0" err="1"/>
              <a:t>vybral</a:t>
            </a:r>
            <a:r>
              <a:rPr lang="en-US" dirty="0"/>
              <a:t> </a:t>
            </a:r>
            <a:r>
              <a:rPr lang="en-US" dirty="0" err="1"/>
              <a:t>já</a:t>
            </a:r>
            <a:r>
              <a:rPr lang="en-US" dirty="0"/>
              <a:t>?</a:t>
            </a:r>
          </a:p>
          <a:p>
            <a:pPr marL="0" indent="0">
              <a:buNone/>
            </a:pPr>
            <a:r>
              <a:rPr lang="en-US" dirty="0">
                <a:hlinkClick r:id="rId3"/>
              </a:rPr>
              <a:t>https://www.youtube.com/watch?v=_nqbhuUSsoo</a:t>
            </a:r>
            <a:endParaRPr lang="cs-CZ" dirty="0"/>
          </a:p>
          <a:p>
            <a:pPr marL="0" indent="0">
              <a:buNone/>
            </a:pPr>
            <a:endParaRPr lang="cs-CZ" dirty="0"/>
          </a:p>
          <a:p>
            <a:pPr marL="0" indent="0">
              <a:buNone/>
            </a:pPr>
            <a:endParaRPr lang="cs-CZ" dirty="0"/>
          </a:p>
          <a:p>
            <a:pPr marL="0" indent="0">
              <a:buNone/>
            </a:pPr>
            <a:r>
              <a:rPr lang="cs-CZ" dirty="0"/>
              <a:t>c) Lukáš </a:t>
            </a:r>
            <a:r>
              <a:rPr lang="cs-CZ" dirty="0" err="1"/>
              <a:t>Fronk</a:t>
            </a:r>
            <a:r>
              <a:rPr lang="cs-CZ" dirty="0"/>
              <a:t> (12,9 tis. odběratelů)</a:t>
            </a:r>
          </a:p>
          <a:p>
            <a:pPr marL="0" indent="0">
              <a:buNone/>
            </a:pPr>
            <a:r>
              <a:rPr lang="en-US" dirty="0" err="1"/>
              <a:t>Rozhodujete</a:t>
            </a:r>
            <a:r>
              <a:rPr lang="en-US" dirty="0"/>
              <a:t> se </a:t>
            </a:r>
            <a:r>
              <a:rPr lang="en-US" dirty="0" err="1"/>
              <a:t>mezi</a:t>
            </a:r>
            <a:r>
              <a:rPr lang="en-US" dirty="0"/>
              <a:t> iPhone XR a XS Max?</a:t>
            </a:r>
            <a:endParaRPr lang="cs-CZ" dirty="0"/>
          </a:p>
          <a:p>
            <a:pPr marL="0" indent="0">
              <a:buNone/>
            </a:pPr>
            <a:r>
              <a:rPr lang="en-US" dirty="0">
                <a:hlinkClick r:id="rId4"/>
              </a:rPr>
              <a:t>https://www.youtube.com/watch?v=M8xp_a_Jzck</a:t>
            </a:r>
            <a:endParaRPr lang="cs-CZ"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1298630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Literatura:</a:t>
            </a:r>
          </a:p>
        </p:txBody>
      </p:sp>
      <p:sp>
        <p:nvSpPr>
          <p:cNvPr id="3" name="Zástupný symbol pro obsah 2"/>
          <p:cNvSpPr>
            <a:spLocks noGrp="1"/>
          </p:cNvSpPr>
          <p:nvPr>
            <p:ph idx="1"/>
          </p:nvPr>
        </p:nvSpPr>
        <p:spPr/>
        <p:txBody>
          <a:bodyPr/>
          <a:lstStyle/>
          <a:p>
            <a:pPr marL="0" indent="0">
              <a:buNone/>
            </a:pPr>
            <a:r>
              <a:rPr lang="cs-CZ" dirty="0"/>
              <a:t>Kapitola </a:t>
            </a:r>
            <a:r>
              <a:rPr lang="cs-CZ" i="1" dirty="0" err="1"/>
              <a:t>Persvaze</a:t>
            </a:r>
            <a:r>
              <a:rPr lang="cs-CZ" i="1" dirty="0"/>
              <a:t> </a:t>
            </a:r>
            <a:r>
              <a:rPr lang="cs-CZ" dirty="0"/>
              <a:t>in </a:t>
            </a:r>
            <a:r>
              <a:rPr lang="nl-NL" dirty="0"/>
              <a:t>Myers, D.G. (2016). Sociální psychologie. Brno: Edika</a:t>
            </a:r>
            <a:r>
              <a:rPr lang="cs-CZ" dirty="0"/>
              <a:t>, </a:t>
            </a:r>
            <a:r>
              <a:rPr lang="cs-CZ" b="1" dirty="0"/>
              <a:t>s. 204-235.</a:t>
            </a:r>
          </a:p>
          <a:p>
            <a:pPr marL="0" indent="0">
              <a:buNone/>
            </a:pPr>
            <a:endParaRPr lang="cs-CZ" b="1" dirty="0"/>
          </a:p>
          <a:p>
            <a:pPr marL="0" indent="0">
              <a:buNone/>
            </a:pPr>
            <a:r>
              <a:rPr lang="cs-CZ" dirty="0"/>
              <a:t>Kapitola </a:t>
            </a:r>
            <a:r>
              <a:rPr lang="cs-CZ" i="1" dirty="0"/>
              <a:t>Sociální vliv </a:t>
            </a:r>
            <a:r>
              <a:rPr lang="cs-CZ" dirty="0"/>
              <a:t>in </a:t>
            </a:r>
            <a:r>
              <a:rPr lang="nl-NL" dirty="0"/>
              <a:t>Myers, D.G. (2016). Sociální psychologie. Brno: Edika</a:t>
            </a:r>
            <a:r>
              <a:rPr lang="cs-CZ" dirty="0"/>
              <a:t>, </a:t>
            </a:r>
            <a:r>
              <a:rPr lang="cs-CZ" b="1" dirty="0"/>
              <a:t>s. 140-201.</a:t>
            </a:r>
          </a:p>
          <a:p>
            <a:pPr marL="0" indent="0">
              <a:buNone/>
            </a:pPr>
            <a:endParaRPr lang="cs-CZ" b="1" dirty="0"/>
          </a:p>
          <a:p>
            <a:pPr marL="0" indent="0">
              <a:buNone/>
            </a:pPr>
            <a:endParaRPr lang="cs-CZ" dirty="0"/>
          </a:p>
        </p:txBody>
      </p:sp>
    </p:spTree>
    <p:extLst>
      <p:ext uri="{BB962C8B-B14F-4D97-AF65-F5344CB8AC3E}">
        <p14:creationId xmlns:p14="http://schemas.microsoft.com/office/powerpoint/2010/main" val="1196376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Vnější vlivy na poslušnost a konformitu: Kulturní normy</a:t>
            </a:r>
          </a:p>
        </p:txBody>
      </p:sp>
      <p:sp>
        <p:nvSpPr>
          <p:cNvPr id="3" name="Zástupný symbol pro obsah 2"/>
          <p:cNvSpPr>
            <a:spLocks noGrp="1"/>
          </p:cNvSpPr>
          <p:nvPr>
            <p:ph idx="1"/>
          </p:nvPr>
        </p:nvSpPr>
        <p:spPr/>
        <p:txBody>
          <a:bodyPr>
            <a:normAutofit lnSpcReduction="10000"/>
          </a:bodyPr>
          <a:lstStyle/>
          <a:p>
            <a:pPr>
              <a:buFontTx/>
              <a:buChar char="-"/>
            </a:pPr>
            <a:r>
              <a:rPr lang="cs-CZ" dirty="0"/>
              <a:t>Kultury nás odlišně socializují, abychom byli více či méně konformní a poslušní. Záleží na tom, co je v dané kultuře ceněno, a co naopak sankcionováno. </a:t>
            </a:r>
          </a:p>
          <a:p>
            <a:pPr marL="752475" indent="0">
              <a:buNone/>
            </a:pPr>
            <a:r>
              <a:rPr lang="cs-CZ" dirty="0"/>
              <a:t>Např. ve Franci, kde je velmi ceněna individuální svoboda, jsou tyto jevy nižší. Naproti tomu např. v Zimbabwe u kmene </a:t>
            </a:r>
            <a:r>
              <a:rPr lang="cs-CZ" dirty="0" err="1"/>
              <a:t>Buntuů</a:t>
            </a:r>
            <a:r>
              <a:rPr lang="cs-CZ" dirty="0"/>
              <a:t>, kde je nepřizpůsobivost postihována, jsou tyto jevy vyšší. </a:t>
            </a:r>
          </a:p>
          <a:p>
            <a:pPr>
              <a:buFontTx/>
              <a:buChar char="-"/>
            </a:pPr>
            <a:endParaRPr lang="cs-CZ" dirty="0"/>
          </a:p>
          <a:p>
            <a:pPr>
              <a:buFontTx/>
              <a:buChar char="-"/>
            </a:pPr>
            <a:r>
              <a:rPr lang="cs-CZ" dirty="0"/>
              <a:t>Kultury se mění nejen </a:t>
            </a:r>
            <a:r>
              <a:rPr lang="cs-CZ" u="sng" dirty="0"/>
              <a:t>napříč regiony, ale i v čase</a:t>
            </a:r>
            <a:r>
              <a:rPr lang="cs-CZ" dirty="0"/>
              <a:t>. </a:t>
            </a:r>
          </a:p>
          <a:p>
            <a:pPr marL="806450" indent="0">
              <a:buNone/>
            </a:pPr>
            <a:r>
              <a:rPr lang="cs-CZ" dirty="0"/>
              <a:t>Např. Novodobá opakování Aschových experimentů s konformitou v USA replikovala nález konformity v nižších procentech.</a:t>
            </a:r>
          </a:p>
        </p:txBody>
      </p:sp>
    </p:spTree>
    <p:extLst>
      <p:ext uri="{BB962C8B-B14F-4D97-AF65-F5344CB8AC3E}">
        <p14:creationId xmlns:p14="http://schemas.microsoft.com/office/powerpoint/2010/main" val="4285564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endParaRPr lang="cs-CZ" dirty="0"/>
          </a:p>
        </p:txBody>
      </p:sp>
      <p:sp>
        <p:nvSpPr>
          <p:cNvPr id="3" name="Zástupný symbol pro obsah 2"/>
          <p:cNvSpPr>
            <a:spLocks noGrp="1"/>
          </p:cNvSpPr>
          <p:nvPr>
            <p:ph idx="1"/>
          </p:nvPr>
        </p:nvSpPr>
        <p:spPr/>
        <p:txBody>
          <a:bodyPr>
            <a:normAutofit/>
          </a:bodyPr>
          <a:lstStyle/>
          <a:p>
            <a:pPr marL="0" indent="0" algn="ctr">
              <a:buNone/>
            </a:pPr>
            <a:endParaRPr lang="cs-CZ" sz="3200" dirty="0"/>
          </a:p>
          <a:p>
            <a:pPr marL="0" indent="0" algn="ctr">
              <a:buNone/>
            </a:pPr>
            <a:r>
              <a:rPr lang="cs-CZ" sz="3200" dirty="0"/>
              <a:t>Problém: </a:t>
            </a:r>
          </a:p>
          <a:p>
            <a:pPr marL="0" indent="0" algn="ctr">
              <a:buNone/>
            </a:pPr>
            <a:endParaRPr lang="cs-CZ" sz="3200" dirty="0"/>
          </a:p>
          <a:p>
            <a:pPr marL="0" indent="0" algn="ctr">
              <a:buNone/>
            </a:pPr>
            <a:r>
              <a:rPr lang="cs-CZ" sz="3200" dirty="0"/>
              <a:t>Za jakých </a:t>
            </a:r>
            <a:r>
              <a:rPr lang="cs-CZ" sz="3200" u="sng" dirty="0"/>
              <a:t>situačních podmínek </a:t>
            </a:r>
            <a:r>
              <a:rPr lang="cs-CZ" sz="3200" dirty="0"/>
              <a:t>plní lidé (vojáci, zaměstnanci, studenti) pochybné příkazy autorit?</a:t>
            </a:r>
          </a:p>
        </p:txBody>
      </p:sp>
    </p:spTree>
    <p:extLst>
      <p:ext uri="{BB962C8B-B14F-4D97-AF65-F5344CB8AC3E}">
        <p14:creationId xmlns:p14="http://schemas.microsoft.com/office/powerpoint/2010/main" val="3705280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C49515-AF29-461B-A6BB-E277FAC7F7C6}"/>
              </a:ext>
            </a:extLst>
          </p:cNvPr>
          <p:cNvSpPr>
            <a:spLocks noGrp="1"/>
          </p:cNvSpPr>
          <p:nvPr>
            <p:ph type="title"/>
          </p:nvPr>
        </p:nvSpPr>
        <p:spPr/>
        <p:txBody>
          <a:bodyPr>
            <a:normAutofit fontScale="90000"/>
          </a:bodyPr>
          <a:lstStyle/>
          <a:p>
            <a:r>
              <a:rPr lang="cs-CZ" sz="4000" dirty="0"/>
              <a:t>???</a:t>
            </a:r>
            <a:br>
              <a:rPr lang="cs-CZ" sz="4000" dirty="0"/>
            </a:br>
            <a:r>
              <a:rPr lang="cs-CZ" sz="4000" dirty="0"/>
              <a:t>Vzpomeňte si na ZŠ/SŠ na nějaký případ, kdy jste poslechli nesprávný pokyn autority učitele. </a:t>
            </a:r>
            <a:br>
              <a:rPr lang="cs-CZ" sz="4000" dirty="0"/>
            </a:br>
            <a:br>
              <a:rPr lang="cs-CZ" sz="4000" dirty="0"/>
            </a:br>
            <a:r>
              <a:rPr lang="cs-CZ" sz="4000" dirty="0"/>
              <a:t>Co hrálo roli ve vašem rozhodnutí uposlechnout? Jaké situace takové poslušnosti nahrávají? </a:t>
            </a:r>
            <a:endParaRPr lang="en-US" sz="4000" dirty="0"/>
          </a:p>
        </p:txBody>
      </p:sp>
      <p:sp>
        <p:nvSpPr>
          <p:cNvPr id="3" name="Zástupný symbol pro text 2">
            <a:extLst>
              <a:ext uri="{FF2B5EF4-FFF2-40B4-BE49-F238E27FC236}">
                <a16:creationId xmlns:a16="http://schemas.microsoft.com/office/drawing/2014/main" id="{B7C6BC08-434A-4173-A46A-06157435A3B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549293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„Na základě svého pozorování tisíce lidí bych řekl…, že kdyby se ve Spojených státech vytvořil systém táborů smrti podobný tomu, jaký jsme viděli v nacistickém Německu, člověk by byl schopný najít dostatečné množství personálu pro takové tábory v jakémkoliv americkém městě střední velikosti.“ </a:t>
            </a:r>
            <a:r>
              <a:rPr lang="cs-CZ" sz="2800" dirty="0" err="1"/>
              <a:t>Stanley</a:t>
            </a:r>
            <a:r>
              <a:rPr lang="cs-CZ" sz="2800" dirty="0"/>
              <a:t> </a:t>
            </a:r>
            <a:r>
              <a:rPr lang="cs-CZ" sz="2800" dirty="0" err="1"/>
              <a:t>Milgram</a:t>
            </a:r>
            <a:r>
              <a:rPr lang="cs-CZ" sz="2800" dirty="0"/>
              <a:t>, CBS, 1979 (dle </a:t>
            </a:r>
            <a:r>
              <a:rPr lang="cs-CZ" sz="2800" dirty="0" err="1"/>
              <a:t>Myers</a:t>
            </a:r>
            <a:r>
              <a:rPr lang="cs-CZ" sz="2800" dirty="0"/>
              <a:t>, 2016, s. 185)</a:t>
            </a:r>
          </a:p>
        </p:txBody>
      </p:sp>
      <p:sp>
        <p:nvSpPr>
          <p:cNvPr id="3" name="Zástupný symbol pro text 2"/>
          <p:cNvSpPr>
            <a:spLocks noGrp="1"/>
          </p:cNvSpPr>
          <p:nvPr>
            <p:ph type="body" idx="1"/>
          </p:nvPr>
        </p:nvSpPr>
        <p:spPr>
          <a:xfrm>
            <a:off x="831850" y="4925639"/>
            <a:ext cx="10515600" cy="1500187"/>
          </a:xfrm>
        </p:spPr>
        <p:txBody>
          <a:bodyPr>
            <a:normAutofit/>
          </a:bodyPr>
          <a:lstStyle/>
          <a:p>
            <a:pPr algn="ctr"/>
            <a:endParaRPr lang="cs-CZ" sz="4000" dirty="0">
              <a:solidFill>
                <a:schemeClr val="tx1"/>
              </a:solidFill>
              <a:latin typeface="+mj-lt"/>
            </a:endParaRPr>
          </a:p>
          <a:p>
            <a:pPr algn="ctr"/>
            <a:r>
              <a:rPr lang="cs-CZ" sz="4000" dirty="0">
                <a:solidFill>
                  <a:schemeClr val="tx1"/>
                </a:solidFill>
                <a:latin typeface="+mj-lt"/>
              </a:rPr>
              <a:t>V čem spočívá síla situace?</a:t>
            </a:r>
          </a:p>
        </p:txBody>
      </p:sp>
      <p:sp>
        <p:nvSpPr>
          <p:cNvPr id="4" name="AutoShape 2" descr="Stanley Milgram | Department of Psychology"/>
          <p:cNvSpPr>
            <a:spLocks noChangeAspect="1" noChangeArrowheads="1"/>
          </p:cNvSpPr>
          <p:nvPr/>
        </p:nvSpPr>
        <p:spPr bwMode="auto">
          <a:xfrm>
            <a:off x="155575" y="-898525"/>
            <a:ext cx="1876425" cy="1876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0519" y="39687"/>
            <a:ext cx="2513198" cy="2524674"/>
          </a:xfrm>
          <a:prstGeom prst="rect">
            <a:avLst/>
          </a:prstGeom>
        </p:spPr>
      </p:pic>
    </p:spTree>
    <p:extLst>
      <p:ext uri="{BB962C8B-B14F-4D97-AF65-F5344CB8AC3E}">
        <p14:creationId xmlns:p14="http://schemas.microsoft.com/office/powerpoint/2010/main" val="3591784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Klasický experiment s poslušností – </a:t>
            </a:r>
            <a:r>
              <a:rPr lang="cs-CZ" dirty="0" err="1"/>
              <a:t>Stanley</a:t>
            </a:r>
            <a:r>
              <a:rPr lang="cs-CZ" dirty="0"/>
              <a:t> </a:t>
            </a:r>
            <a:r>
              <a:rPr lang="cs-CZ" dirty="0" err="1"/>
              <a:t>Milgram</a:t>
            </a:r>
            <a:r>
              <a:rPr lang="cs-CZ" dirty="0"/>
              <a:t> (60. léta)</a:t>
            </a:r>
          </a:p>
        </p:txBody>
      </p:sp>
      <p:pic>
        <p:nvPicPr>
          <p:cNvPr id="5" name="Zástupný symbol pro obsah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95340" y="457200"/>
            <a:ext cx="4502648" cy="5714167"/>
          </a:xfrm>
        </p:spPr>
      </p:pic>
      <p:sp>
        <p:nvSpPr>
          <p:cNvPr id="4" name="Zástupný symbol pro text 3"/>
          <p:cNvSpPr>
            <a:spLocks noGrp="1"/>
          </p:cNvSpPr>
          <p:nvPr>
            <p:ph type="body" sz="half" idx="2"/>
          </p:nvPr>
        </p:nvSpPr>
        <p:spPr>
          <a:xfrm>
            <a:off x="839788" y="2057400"/>
            <a:ext cx="4969341" cy="3811588"/>
          </a:xfrm>
        </p:spPr>
        <p:txBody>
          <a:bodyPr>
            <a:normAutofit fontScale="70000" lnSpcReduction="20000"/>
          </a:bodyPr>
          <a:lstStyle/>
          <a:p>
            <a:endParaRPr lang="cs-CZ" dirty="0"/>
          </a:p>
          <a:p>
            <a:r>
              <a:rPr lang="cs-CZ" sz="3200" dirty="0"/>
              <a:t>- Lidé v extrémně silné experimentální situaci v roli učitele (</a:t>
            </a:r>
            <a:r>
              <a:rPr lang="cs-CZ" sz="3200" dirty="0" err="1"/>
              <a:t>teacher</a:t>
            </a:r>
            <a:r>
              <a:rPr lang="cs-CZ" sz="3200" dirty="0"/>
              <a:t>- na obr. T) často poslechli pokyn experimentátora (na obr. E) dát druhému člověku (</a:t>
            </a:r>
            <a:r>
              <a:rPr lang="cs-CZ" sz="3200" dirty="0" err="1"/>
              <a:t>learner</a:t>
            </a:r>
            <a:r>
              <a:rPr lang="cs-CZ" sz="3200" dirty="0"/>
              <a:t> – na obr. L) ve vedlejší místnosti elektrický šok. </a:t>
            </a:r>
          </a:p>
          <a:p>
            <a:endParaRPr lang="cs-CZ" sz="3200" dirty="0"/>
          </a:p>
          <a:p>
            <a:r>
              <a:rPr lang="cs-CZ" sz="3200" dirty="0"/>
              <a:t>- Pokyny postupně požadovaly zvyšující se intenzitu šoků. 65 % pokusných osob dalo druhému člověku šok intenzity, která mohla být pro druhého člověka nebezpečná (na spínači stálo: 375 voltů „vážné nebezpečí“). </a:t>
            </a:r>
          </a:p>
        </p:txBody>
      </p:sp>
    </p:spTree>
    <p:extLst>
      <p:ext uri="{BB962C8B-B14F-4D97-AF65-F5344CB8AC3E}">
        <p14:creationId xmlns:p14="http://schemas.microsoft.com/office/powerpoint/2010/main" val="334300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Síla </a:t>
            </a:r>
            <a:r>
              <a:rPr lang="cs-CZ" dirty="0" err="1"/>
              <a:t>Milgramovy</a:t>
            </a:r>
            <a:r>
              <a:rPr lang="cs-CZ" dirty="0"/>
              <a:t> situace spočívala v:</a:t>
            </a:r>
          </a:p>
        </p:txBody>
      </p:sp>
      <p:sp>
        <p:nvSpPr>
          <p:cNvPr id="3" name="Zástupný symbol pro obsah 2"/>
          <p:cNvSpPr>
            <a:spLocks noGrp="1"/>
          </p:cNvSpPr>
          <p:nvPr>
            <p:ph idx="1"/>
          </p:nvPr>
        </p:nvSpPr>
        <p:spPr/>
        <p:txBody>
          <a:bodyPr>
            <a:normAutofit lnSpcReduction="10000"/>
          </a:bodyPr>
          <a:lstStyle/>
          <a:p>
            <a:pPr marL="514350" indent="-514350">
              <a:buAutoNum type="arabicParenR"/>
            </a:pPr>
            <a:r>
              <a:rPr lang="cs-CZ" dirty="0"/>
              <a:t>(Emoční) vzdálenosti oběti (Pokusné osoby oběť neznaly a byla v jiné místnosti.)</a:t>
            </a:r>
          </a:p>
          <a:p>
            <a:pPr marL="514350" indent="-514350">
              <a:buAutoNum type="arabicParenR"/>
            </a:pPr>
            <a:endParaRPr lang="cs-CZ" dirty="0"/>
          </a:p>
          <a:p>
            <a:pPr marL="514350" indent="-514350">
              <a:buAutoNum type="arabicParenR"/>
            </a:pPr>
            <a:r>
              <a:rPr lang="cs-CZ" dirty="0"/>
              <a:t>Blízkosti a legitimitě autority experimentátora, který na sebe bral odpovědnost.</a:t>
            </a:r>
          </a:p>
          <a:p>
            <a:pPr marL="514350" indent="-514350">
              <a:buAutoNum type="arabicParenR"/>
            </a:pPr>
            <a:endParaRPr lang="cs-CZ" dirty="0"/>
          </a:p>
          <a:p>
            <a:pPr marL="514350" indent="-514350">
              <a:buAutoNum type="arabicParenR"/>
            </a:pPr>
            <a:r>
              <a:rPr lang="cs-CZ" u="sng" dirty="0"/>
              <a:t>Institucionální autoritě </a:t>
            </a:r>
            <a:r>
              <a:rPr lang="cs-CZ" dirty="0" err="1"/>
              <a:t>Yalovy</a:t>
            </a:r>
            <a:r>
              <a:rPr lang="cs-CZ" dirty="0"/>
              <a:t> univerzity, kde experiment probíhal.</a:t>
            </a:r>
          </a:p>
          <a:p>
            <a:pPr marL="514350" indent="-514350">
              <a:buAutoNum type="arabicParenR"/>
            </a:pPr>
            <a:endParaRPr lang="cs-CZ" dirty="0"/>
          </a:p>
          <a:p>
            <a:pPr marL="514350" indent="-514350">
              <a:buAutoNum type="arabicParenR"/>
            </a:pPr>
            <a:r>
              <a:rPr lang="cs-CZ" dirty="0"/>
              <a:t>Izolováním od vnějšího světa, především od jiných lidí, kteří by mohli pokusnou osobu </a:t>
            </a:r>
            <a:r>
              <a:rPr lang="cs-CZ" u="sng" dirty="0"/>
              <a:t>v neposlušnosti podpořit.</a:t>
            </a:r>
          </a:p>
        </p:txBody>
      </p:sp>
    </p:spTree>
    <p:extLst>
      <p:ext uri="{BB962C8B-B14F-4D97-AF65-F5344CB8AC3E}">
        <p14:creationId xmlns:p14="http://schemas.microsoft.com/office/powerpoint/2010/main" val="2082532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 Velitel popravčí čety nepociťuje osobní odpovědnost ani lítost </a:t>
            </a:r>
          </a:p>
        </p:txBody>
      </p:sp>
      <p:sp>
        <p:nvSpPr>
          <p:cNvPr id="3" name="Zástupný symbol pro obsah 2"/>
          <p:cNvSpPr>
            <a:spLocks noGrp="1"/>
          </p:cNvSpPr>
          <p:nvPr>
            <p:ph idx="1"/>
          </p:nvPr>
        </p:nvSpPr>
        <p:spPr>
          <a:xfrm>
            <a:off x="838200" y="1825624"/>
            <a:ext cx="10515600" cy="4609465"/>
          </a:xfrm>
        </p:spPr>
        <p:txBody>
          <a:bodyPr>
            <a:normAutofit fontScale="85000" lnSpcReduction="20000"/>
          </a:bodyPr>
          <a:lstStyle/>
          <a:p>
            <a:pPr marL="0" indent="0">
              <a:buNone/>
            </a:pPr>
            <a:endParaRPr lang="cs-CZ" b="1" dirty="0"/>
          </a:p>
          <a:p>
            <a:pPr marL="0" indent="0">
              <a:buNone/>
            </a:pPr>
            <a:endParaRPr lang="cs-CZ" b="1" dirty="0"/>
          </a:p>
          <a:p>
            <a:pPr marL="0" indent="0">
              <a:buNone/>
            </a:pPr>
            <a:r>
              <a:rPr lang="cs-CZ" b="1" dirty="0"/>
              <a:t>„… Litoval jste někdy osudu odsouzených?</a:t>
            </a:r>
          </a:p>
          <a:p>
            <a:pPr marL="0" indent="0">
              <a:buNone/>
            </a:pPr>
            <a:r>
              <a:rPr lang="cs-CZ" dirty="0"/>
              <a:t>Já tu nejsem od toho, abych něčeho litoval nebo nelitoval. Lékař také nelituje toho, že někomu uřízne nohu. </a:t>
            </a:r>
            <a:r>
              <a:rPr lang="cs-CZ" u="sng" dirty="0"/>
              <a:t>Já jsem pouze plnil rozkazy. Dělal jsem to podle zákonů, které přijal běloruský lid. </a:t>
            </a:r>
            <a:r>
              <a:rPr lang="cs-CZ" dirty="0"/>
              <a:t>V Bělorusku bylo pro trest smrti osmdesát dva procent obyvatel země. Tak dopadlo referendum. Nejde o to, jestli to chci nebo nechci. Přijde další a udělá to místo mě. Nebude v tom rozdíl. Zákon je zákon a je třeba ho dodržovat v každém případě. …“</a:t>
            </a:r>
          </a:p>
          <a:p>
            <a:pPr marL="0" indent="0">
              <a:buNone/>
            </a:pPr>
            <a:endParaRPr lang="cs-CZ" dirty="0"/>
          </a:p>
          <a:p>
            <a:pPr marL="0" indent="0">
              <a:buNone/>
            </a:pPr>
            <a:r>
              <a:rPr lang="cs-CZ" dirty="0"/>
              <a:t>Přejato z </a:t>
            </a:r>
            <a:r>
              <a:rPr lang="cs-CZ" dirty="0" err="1"/>
              <a:t>Ocknecht</a:t>
            </a:r>
            <a:r>
              <a:rPr lang="cs-CZ" dirty="0"/>
              <a:t>, M. (2019): Práce je práce. Viděl jsem hrozné věci, ale postupně jsem si zvykl, říká bývalý šéf běloruských katů. </a:t>
            </a:r>
            <a:r>
              <a:rPr lang="cs-CZ" dirty="0" err="1"/>
              <a:t>Radio</a:t>
            </a:r>
            <a:r>
              <a:rPr lang="cs-CZ" dirty="0"/>
              <a:t> </a:t>
            </a:r>
            <a:r>
              <a:rPr lang="cs-CZ" dirty="0" err="1"/>
              <a:t>Wave</a:t>
            </a:r>
            <a:r>
              <a:rPr lang="cs-CZ" dirty="0"/>
              <a:t>. https://wave.rozhlas.cz/prace-je-prace-videl-jsem-hrozne-veci-ale-postupne-jsem-si-zvykl-rika-byvaly-sef-7847409</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10016" y="1027906"/>
            <a:ext cx="3681984" cy="1840992"/>
          </a:xfrm>
          <a:prstGeom prst="rect">
            <a:avLst/>
          </a:prstGeom>
        </p:spPr>
      </p:pic>
    </p:spTree>
    <p:extLst>
      <p:ext uri="{BB962C8B-B14F-4D97-AF65-F5344CB8AC3E}">
        <p14:creationId xmlns:p14="http://schemas.microsoft.com/office/powerpoint/2010/main" val="199065651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593</TotalTime>
  <Words>1893</Words>
  <Application>Microsoft Office PowerPoint</Application>
  <PresentationFormat>Širokoúhlá obrazovka</PresentationFormat>
  <Paragraphs>167</Paragraphs>
  <Slides>29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29</vt:i4>
      </vt:variant>
    </vt:vector>
  </HeadingPairs>
  <TitlesOfParts>
    <vt:vector size="33" baseType="lpstr">
      <vt:lpstr>Arial</vt:lpstr>
      <vt:lpstr>Calibri</vt:lpstr>
      <vt:lpstr>Calibri Light</vt:lpstr>
      <vt:lpstr>Motiv Office</vt:lpstr>
      <vt:lpstr>6. prezentace Poslušnost. Očekávání. Přesvědčování.  </vt:lpstr>
      <vt:lpstr>(Ne)konformita a (ne)poslušnost jako souhra vnějších a vnitřních vlivů</vt:lpstr>
      <vt:lpstr>Vnější vlivy na poslušnost a konformitu: Kulturní normy</vt:lpstr>
      <vt:lpstr>Prezentace aplikace PowerPoint</vt:lpstr>
      <vt:lpstr>??? Vzpomeňte si na ZŠ/SŠ na nějaký případ, kdy jste poslechli nesprávný pokyn autority učitele.   Co hrálo roli ve vašem rozhodnutí uposlechnout? Jaké situace takové poslušnosti nahrávají? </vt:lpstr>
      <vt:lpstr>„Na základě svého pozorování tisíce lidí bych řekl…, že kdyby se ve Spojených státech vytvořil systém táborů smrti podobný tomu, jaký jsme viděli v nacistickém Německu, člověk by byl schopný najít dostatečné množství personálu pro takové tábory v jakémkoliv americkém městě střední velikosti.“ Stanley Milgram, CBS, 1979 (dle Myers, 2016, s. 185)</vt:lpstr>
      <vt:lpstr>Klasický experiment s poslušností – Stanley Milgram (60. léta)</vt:lpstr>
      <vt:lpstr>Síla Milgramovy situace spočívala v:</vt:lpstr>
      <vt:lpstr>Př. Velitel popravčí čety nepociťuje osobní odpovědnost ani lítost </vt:lpstr>
      <vt:lpstr>Očekávání.</vt:lpstr>
      <vt:lpstr>Tzv. Pygmalion vs. Golem efekt</vt:lpstr>
      <vt:lpstr>1. mechanismus působení očekávání druhých</vt:lpstr>
      <vt:lpstr>2. mechanismus působení očekávání druhých</vt:lpstr>
      <vt:lpstr>Hrozba stereotypu</vt:lpstr>
      <vt:lpstr>Vaše reflexe a otázky k očekávání</vt:lpstr>
      <vt:lpstr>Co může učitel dělat, aby byl spravedlivý?</vt:lpstr>
      <vt:lpstr>Přesvědčivost.</vt:lpstr>
      <vt:lpstr>Přesvědčivost – vnímání podobnosti</vt:lpstr>
      <vt:lpstr>V čem může podobnost spočívat ....</vt:lpstr>
      <vt:lpstr>Video k přesvědčivosti díky vnímání podobnosti</vt:lpstr>
      <vt:lpstr>Prezentace aplikace PowerPoint</vt:lpstr>
      <vt:lpstr>Přesvědčivost – vnímání věrohodnosti</vt:lpstr>
      <vt:lpstr>Přesvědčivost – vnímání atraktivity</vt:lpstr>
      <vt:lpstr>Přesvědčivost souvisí i s tím, JAK něco sdělujeme</vt:lpstr>
      <vt:lpstr>Periferní cesta: Spojení značky s úspěšným sportovcem vede k automatickému přijetí bez argumentů</vt:lpstr>
      <vt:lpstr>Kombinace: Centrální cesta (argument) doplněná o periferní (obrázek, modrá barva)</vt:lpstr>
      <vt:lpstr>2 cesty k přesvědčování druhého člověka</vt:lpstr>
      <vt:lpstr>Aktivita: Rozbor přesvědčivosti sdělení</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sociální psychologie: historie, osobnosti, metody</dc:title>
  <dc:creator>Kollerova Lenka</dc:creator>
  <cp:lastModifiedBy>Lenka Kollerová</cp:lastModifiedBy>
  <cp:revision>80</cp:revision>
  <dcterms:created xsi:type="dcterms:W3CDTF">2020-09-08T14:30:27Z</dcterms:created>
  <dcterms:modified xsi:type="dcterms:W3CDTF">2021-04-06T12:18:08Z</dcterms:modified>
</cp:coreProperties>
</file>