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7" r:id="rId3"/>
    <p:sldId id="330" r:id="rId4"/>
    <p:sldId id="331" r:id="rId5"/>
    <p:sldId id="332" r:id="rId6"/>
    <p:sldId id="276" r:id="rId7"/>
    <p:sldId id="328" r:id="rId8"/>
    <p:sldId id="308" r:id="rId9"/>
    <p:sldId id="309" r:id="rId10"/>
    <p:sldId id="313" r:id="rId11"/>
    <p:sldId id="310" r:id="rId12"/>
    <p:sldId id="312" r:id="rId13"/>
    <p:sldId id="284" r:id="rId14"/>
    <p:sldId id="314" r:id="rId15"/>
    <p:sldId id="311" r:id="rId16"/>
    <p:sldId id="315" r:id="rId17"/>
    <p:sldId id="265" r:id="rId18"/>
    <p:sldId id="329" r:id="rId19"/>
    <p:sldId id="316" r:id="rId20"/>
    <p:sldId id="340" r:id="rId21"/>
    <p:sldId id="317" r:id="rId22"/>
    <p:sldId id="261" r:id="rId23"/>
    <p:sldId id="270" r:id="rId24"/>
    <p:sldId id="283" r:id="rId25"/>
    <p:sldId id="271" r:id="rId26"/>
    <p:sldId id="282" r:id="rId27"/>
    <p:sldId id="281" r:id="rId28"/>
    <p:sldId id="266" r:id="rId29"/>
    <p:sldId id="278" r:id="rId30"/>
    <p:sldId id="262" r:id="rId31"/>
    <p:sldId id="296" r:id="rId32"/>
    <p:sldId id="273" r:id="rId33"/>
    <p:sldId id="318" r:id="rId34"/>
    <p:sldId id="264" r:id="rId35"/>
    <p:sldId id="285" r:id="rId36"/>
    <p:sldId id="291" r:id="rId37"/>
    <p:sldId id="289" r:id="rId38"/>
    <p:sldId id="287" r:id="rId39"/>
    <p:sldId id="294" r:id="rId40"/>
    <p:sldId id="306" r:id="rId41"/>
    <p:sldId id="307" r:id="rId42"/>
    <p:sldId id="323" r:id="rId43"/>
    <p:sldId id="324" r:id="rId44"/>
    <p:sldId id="268" r:id="rId45"/>
    <p:sldId id="295" r:id="rId46"/>
    <p:sldId id="334" r:id="rId47"/>
    <p:sldId id="337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87" autoAdjust="0"/>
  </p:normalViewPr>
  <p:slideViewPr>
    <p:cSldViewPr snapToGrid="0" showGuides="1">
      <p:cViewPr varScale="1">
        <p:scale>
          <a:sx n="211" d="100"/>
          <a:sy n="211" d="100"/>
        </p:scale>
        <p:origin x="1656" y="1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6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57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2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9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2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86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17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0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08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6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01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35323A-BB9A-4DF8-A00A-129C5CB3FBEA}" type="datetimeFigureOut">
              <a:rPr lang="cs-CZ" smtClean="0"/>
              <a:t>04.03.2024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7CBC75-AAB5-4842-8EA6-D782E1FF813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86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5kmKi8RLGX_8JoHP2YrTmAYL4Dw2Abo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2TQI3SUoCUX1biTVHSDbtZe24Sx_4b2pCnl0P14G6Po/edi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Pohádka jako literární žánr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Literatura pro děti I</a:t>
            </a:r>
          </a:p>
          <a:p>
            <a:r>
              <a:rPr lang="cs-CZ" dirty="0"/>
              <a:t>PRVNÍ</a:t>
            </a:r>
            <a:r>
              <a:rPr lang="cs-CZ" sz="2400" dirty="0"/>
              <a:t> přednáška</a:t>
            </a:r>
          </a:p>
          <a:p>
            <a:r>
              <a:rPr lang="cs-CZ" dirty="0"/>
              <a:t>26</a:t>
            </a:r>
            <a:r>
              <a:rPr lang="cs-CZ" sz="2400" dirty="0"/>
              <a:t>. 2. 2024</a:t>
            </a:r>
          </a:p>
        </p:txBody>
      </p:sp>
    </p:spTree>
    <p:extLst>
      <p:ext uri="{BB962C8B-B14F-4D97-AF65-F5344CB8AC3E}">
        <p14:creationId xmlns:p14="http://schemas.microsoft.com/office/powerpoint/2010/main" val="26140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Lidová pohádka má jasně danou vnitřní strukturu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V. J. </a:t>
            </a:r>
            <a:r>
              <a:rPr lang="cs-CZ" dirty="0" err="1"/>
              <a:t>Propp</a:t>
            </a:r>
            <a:r>
              <a:rPr lang="cs-CZ" dirty="0"/>
              <a:t>: Morfologie pohádky (1928, česky 1999)</a:t>
            </a:r>
          </a:p>
          <a:p>
            <a:r>
              <a:rPr lang="cs-CZ" dirty="0"/>
              <a:t>- 31 funkcí pohádek </a:t>
            </a:r>
          </a:p>
          <a:p>
            <a:r>
              <a:rPr lang="cs-CZ" dirty="0"/>
              <a:t>- každá klasická pohádka musí mít pět částí </a:t>
            </a:r>
          </a:p>
          <a:p>
            <a:pPr lvl="1"/>
            <a:r>
              <a:rPr lang="cs-CZ" dirty="0"/>
              <a:t>výchozí situace, </a:t>
            </a:r>
          </a:p>
          <a:p>
            <a:pPr lvl="1"/>
            <a:r>
              <a:rPr lang="cs-CZ" dirty="0"/>
              <a:t>přípravná fáze, </a:t>
            </a:r>
          </a:p>
          <a:p>
            <a:pPr lvl="1"/>
            <a:r>
              <a:rPr lang="cs-CZ" dirty="0"/>
              <a:t>expozice, </a:t>
            </a:r>
          </a:p>
          <a:p>
            <a:pPr lvl="1"/>
            <a:r>
              <a:rPr lang="cs-CZ" dirty="0"/>
              <a:t>vyvrcholení, </a:t>
            </a:r>
          </a:p>
          <a:p>
            <a:pPr lvl="1"/>
            <a:r>
              <a:rPr lang="cs-CZ" dirty="0"/>
              <a:t>šťastný konec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Sedm typických postav: dárce, škůdce, pomocník, uchazeč, posel, hrdina, falešný hrdina  </a:t>
            </a:r>
          </a:p>
        </p:txBody>
      </p:sp>
    </p:spTree>
    <p:extLst>
      <p:ext uri="{BB962C8B-B14F-4D97-AF65-F5344CB8AC3E}">
        <p14:creationId xmlns:p14="http://schemas.microsoft.com/office/powerpoint/2010/main" val="307217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staly pohádky dětským žánrem?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Charles </a:t>
            </a:r>
            <a:r>
              <a:rPr lang="cs-CZ" dirty="0" err="1"/>
              <a:t>Perrault</a:t>
            </a:r>
            <a:r>
              <a:rPr lang="cs-CZ" dirty="0"/>
              <a:t> – Pohádky matky husy (1697)</a:t>
            </a:r>
          </a:p>
          <a:p>
            <a:r>
              <a:rPr lang="cs-CZ" dirty="0"/>
              <a:t>- literárně přepracované verze notoricky známých pohádek (Popelka, Červená karkulka, Šípková Růženka, Kocour v botách)</a:t>
            </a:r>
          </a:p>
          <a:p>
            <a:r>
              <a:rPr lang="cs-CZ" dirty="0"/>
              <a:t>- jako první označil pohádky za vyprávění chův dětem </a:t>
            </a:r>
          </a:p>
          <a:p>
            <a:r>
              <a:rPr lang="cs-CZ" dirty="0"/>
              <a:t>- představa, že pohádky jsou jakýmsi dětským světem pak definitivně převážila v 19. století </a:t>
            </a:r>
          </a:p>
        </p:txBody>
      </p:sp>
    </p:spTree>
    <p:extLst>
      <p:ext uri="{BB962C8B-B14F-4D97-AF65-F5344CB8AC3E}">
        <p14:creationId xmlns:p14="http://schemas.microsoft.com/office/powerpoint/2010/main" val="296442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pohádka?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Ryze české národní pohádky neexistují. Stejné příběhy se vyskytovaly i u jiných národů.</a:t>
            </a:r>
          </a:p>
          <a:p>
            <a:r>
              <a:rPr lang="cs-CZ" dirty="0"/>
              <a:t>Božena Němcová a Karel Jaromír Erben </a:t>
            </a:r>
          </a:p>
          <a:p>
            <a:r>
              <a:rPr lang="cs-CZ" dirty="0"/>
              <a:t>Pohádky těchto autorů tvoří v očích veřejnosti jakýsi kánon českých lidových pohádek. </a:t>
            </a:r>
          </a:p>
          <a:p>
            <a:r>
              <a:rPr lang="cs-CZ" dirty="0"/>
              <a:t>- Bez ohledu na to, že zachycují pouhý zlomek našeho pohádkového bohatství. Navíc často v podobě na hony vzdálené původním podáním. </a:t>
            </a:r>
          </a:p>
          <a:p>
            <a:r>
              <a:rPr lang="cs-CZ" dirty="0"/>
              <a:t>Oba autoři vlastní autorské zásahy přiznávali. </a:t>
            </a:r>
          </a:p>
          <a:p>
            <a:r>
              <a:rPr lang="cs-CZ" dirty="0"/>
              <a:t>B. Němcová – připodobnění pohádek tehdejšímu pohledu na svět a morálce, množství vedlejších zápletek, postav a dialogů (prodloužení)</a:t>
            </a:r>
          </a:p>
          <a:p>
            <a:r>
              <a:rPr lang="cs-CZ" dirty="0"/>
              <a:t>K. J. Erben – teorie o mytickém původu pohádek, např. mýtus o slunečním božstvu (Tři vlasy děda Vševěda)  </a:t>
            </a:r>
          </a:p>
        </p:txBody>
      </p:sp>
    </p:spTree>
    <p:extLst>
      <p:ext uri="{BB962C8B-B14F-4D97-AF65-F5344CB8AC3E}">
        <p14:creationId xmlns:p14="http://schemas.microsoft.com/office/powerpoint/2010/main" val="237665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Autorská adaptace folkloru/ autorská pohádka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81201"/>
            <a:ext cx="8863584" cy="4550228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V 19. století se začali zabývat pohádkami první sběratelé lidové slovesnosti. </a:t>
            </a:r>
          </a:p>
          <a:p>
            <a:r>
              <a:rPr lang="cs-CZ" sz="2800" dirty="0"/>
              <a:t>Vliv romantismu – pohádky měly vyjadřovat národního ducha.</a:t>
            </a:r>
          </a:p>
          <a:p>
            <a:r>
              <a:rPr lang="cs-CZ" sz="2800" dirty="0"/>
              <a:t>Materiál podrobovali cenzuře a úpravám. Přepis do spisovného jazyka a úpravy podle dobové morálky. (Tato tendence se neprosadila např. na Balkáně a ve východní Evropě – zde příběhy zůstaly drsné, vtipné a vulgární.)</a:t>
            </a:r>
            <a:endParaRPr lang="cs-CZ" sz="2600" dirty="0"/>
          </a:p>
          <a:p>
            <a:r>
              <a:rPr lang="cs-CZ" sz="2600" dirty="0"/>
              <a:t>Autorské adaptace folklorních pohádek </a:t>
            </a:r>
          </a:p>
          <a:p>
            <a:pPr lvl="1"/>
            <a:r>
              <a:rPr lang="cs-CZ" sz="1800" dirty="0"/>
              <a:t>K. J. Erben: Zlatovláska, Tři zlaté vlasy děda Vševěda, Dlouhý, Široký a Bystrozraký, Dvojčata, Boháč a chudák, Jabloňová panna, Hrnečku, vař!, Pták Ohnivák a liška Ryška, </a:t>
            </a:r>
            <a:r>
              <a:rPr lang="cs-CZ" sz="1800" dirty="0" err="1"/>
              <a:t>Otesánek</a:t>
            </a:r>
            <a:r>
              <a:rPr lang="cs-CZ" sz="1800" dirty="0"/>
              <a:t>…</a:t>
            </a:r>
          </a:p>
          <a:p>
            <a:pPr lvl="1"/>
            <a:r>
              <a:rPr lang="cs-CZ" sz="1800" dirty="0"/>
              <a:t>B. Němcová: Čert a Káča, Chytrá horákyně, Potrestaná pýcha, Princ Bajaja, Sedmero krkavců, Sůl nad zlato…</a:t>
            </a:r>
            <a:r>
              <a:rPr lang="cs-CZ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546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pohádka?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- O Smolíčkovi </a:t>
            </a:r>
          </a:p>
          <a:p>
            <a:pPr>
              <a:buFontTx/>
              <a:buChar char="-"/>
            </a:pPr>
            <a:r>
              <a:rPr lang="cs-CZ" dirty="0"/>
              <a:t>Prototypem pohádkového hrdiny z českého prostředí je hloupý Honza </a:t>
            </a:r>
          </a:p>
          <a:p>
            <a:pPr>
              <a:buFontTx/>
              <a:buChar char="-"/>
            </a:pPr>
            <a:r>
              <a:rPr lang="cs-CZ" dirty="0"/>
              <a:t> silně zastoupeny postavy čertů</a:t>
            </a:r>
          </a:p>
          <a:p>
            <a:pPr>
              <a:buFontTx/>
              <a:buChar char="-"/>
            </a:pPr>
            <a:r>
              <a:rPr lang="cs-CZ" dirty="0"/>
              <a:t>ve zvířecích pohádkách nejčastěji figuruje liška </a:t>
            </a:r>
          </a:p>
          <a:p>
            <a:pPr marL="0" indent="0">
              <a:buNone/>
            </a:pPr>
            <a:r>
              <a:rPr lang="cs-CZ" dirty="0"/>
              <a:t>- hojné jsou příběhy o vlcích </a:t>
            </a:r>
          </a:p>
          <a:p>
            <a:pPr>
              <a:buFontTx/>
              <a:buChar char="-"/>
            </a:pPr>
            <a:r>
              <a:rPr lang="cs-CZ" dirty="0"/>
              <a:t>Nejstarší česká lidová pohádka – O dvanácti měsíčkách (doložena ve 14. století)</a:t>
            </a:r>
          </a:p>
          <a:p>
            <a:pPr>
              <a:buFontTx/>
              <a:buChar char="-"/>
            </a:pPr>
            <a:r>
              <a:rPr lang="cs-CZ" dirty="0"/>
              <a:t> příběhy o Sněhurce, Červené Karkulce, Šípkové Růžence – až na základě překladů bratří </a:t>
            </a:r>
            <a:r>
              <a:rPr lang="cs-CZ" dirty="0" err="1"/>
              <a:t>Grimmů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35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Jaroslav Otčenášek (Etnologický ústav AV ČR) – České lidové pohádky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131734"/>
          </a:xfrm>
        </p:spPr>
        <p:txBody>
          <a:bodyPr/>
          <a:lstStyle/>
          <a:p>
            <a:r>
              <a:rPr lang="cs-CZ" sz="1600" dirty="0"/>
              <a:t>Plánované souborné vydání českých lidových pohádek a </a:t>
            </a:r>
            <a:r>
              <a:rPr lang="cs-CZ" sz="1600" dirty="0" err="1"/>
              <a:t>humorek</a:t>
            </a:r>
            <a:r>
              <a:rPr lang="cs-CZ" sz="1600" dirty="0"/>
              <a:t> v nakladatelství Vyšehrad. </a:t>
            </a:r>
          </a:p>
          <a:p>
            <a:r>
              <a:rPr lang="cs-CZ" sz="1600" dirty="0"/>
              <a:t>Kompletní národní katalog pohádek. Hledisko jazykové, ale i teritoriální. Zhruba 4000 textů.</a:t>
            </a:r>
          </a:p>
          <a:p>
            <a:r>
              <a:rPr lang="cs-CZ" sz="1600" dirty="0"/>
              <a:t>Dosavadní třísvazkový soupis českých pohádek od Václava </a:t>
            </a:r>
            <a:r>
              <a:rPr lang="cs-CZ" sz="1600" dirty="0" err="1"/>
              <a:t>Tilleho</a:t>
            </a:r>
            <a:r>
              <a:rPr lang="cs-CZ" sz="1600" dirty="0"/>
              <a:t> z let 1929 – 1937 jich obsahuje zhruba polovinu. </a:t>
            </a:r>
          </a:p>
          <a:p>
            <a:r>
              <a:rPr lang="cs-CZ" sz="1600" dirty="0"/>
              <a:t>Otčenášek, Jaroslav, </a:t>
            </a:r>
            <a:r>
              <a:rPr lang="cs-CZ" sz="1600" dirty="0" err="1"/>
              <a:t>ed</a:t>
            </a:r>
            <a:r>
              <a:rPr lang="cs-CZ" sz="1600" dirty="0"/>
              <a:t>. Zvířecí pohádky a bajky. Překlad Jaroslav Otčenášek a Lukáš Houdek. Vydání první. V Praze: Vyšehrad, 2019. 437 stran. České lidové pohádky; sv. 1. </a:t>
            </a:r>
          </a:p>
          <a:p>
            <a:r>
              <a:rPr lang="cs-CZ" sz="1600" dirty="0"/>
              <a:t>Otčenášek, Jaroslav, </a:t>
            </a:r>
            <a:r>
              <a:rPr lang="cs-CZ" sz="1600" dirty="0" err="1"/>
              <a:t>ed</a:t>
            </a:r>
            <a:r>
              <a:rPr lang="cs-CZ" sz="1600" dirty="0"/>
              <a:t>. Kouzelné pohádky. Překlad Jaroslav Otčenášek. Vydání první. V Praze: Vyšehrad, 2019- . svazky. České lidové pohádky; svazek 2, 3.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23" y="4045980"/>
            <a:ext cx="1619250" cy="228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061" y="4046266"/>
            <a:ext cx="1619048" cy="228571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85" y="4045980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8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Popelce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Nejznámější postava všech evropských sbírek pohádek.</a:t>
            </a:r>
            <a:endParaRPr lang="cs-CZ" dirty="0"/>
          </a:p>
          <a:p>
            <a:r>
              <a:rPr lang="cs-CZ" dirty="0"/>
              <a:t>Její syžet byl zachycen ve většině starého světa. </a:t>
            </a:r>
          </a:p>
          <a:p>
            <a:r>
              <a:rPr lang="cs-CZ" dirty="0"/>
              <a:t>Jen u nás 14 verzí. </a:t>
            </a:r>
          </a:p>
          <a:p>
            <a:r>
              <a:rPr lang="cs-CZ" sz="2000" b="1" dirty="0"/>
              <a:t>původní folklorní verze</a:t>
            </a:r>
            <a:r>
              <a:rPr lang="cs-CZ" sz="2000" dirty="0"/>
              <a:t> (bulharská varianta zachycená K. J. Erbenem): mytický význam ohniště, popela, zbytky pohřebního ritu a zvířecího kultu, neobsahují charakteristiku nevlastní sestry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05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pohádek: Příklad Popelky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731" y="1872344"/>
            <a:ext cx="10983557" cy="4539342"/>
          </a:xfrm>
        </p:spPr>
        <p:txBody>
          <a:bodyPr>
            <a:normAutofit/>
          </a:bodyPr>
          <a:lstStyle/>
          <a:p>
            <a:pPr lvl="1"/>
            <a:r>
              <a:rPr lang="cs-CZ" sz="2200" b="1" dirty="0"/>
              <a:t>Ch. </a:t>
            </a:r>
            <a:r>
              <a:rPr lang="cs-CZ" sz="2200" b="1" dirty="0" err="1"/>
              <a:t>Perrault</a:t>
            </a:r>
            <a:r>
              <a:rPr lang="cs-CZ" sz="2200" b="1" dirty="0"/>
              <a:t> </a:t>
            </a:r>
            <a:r>
              <a:rPr lang="cs-CZ" sz="2200" dirty="0"/>
              <a:t>(1697): Popelka aneb skleněný střevíček – kmotřička víla, Popelka se na plese zjevuje dvakrát a sama se nabídne pro vyzkoušení střevíčku, sestry provdá za vznešené dvořany; jemnější verze plná kouzel, kmotřička víla proměňuje dýni v kočár, myšky v koně a Popelčiny hadříky v krásné šaty</a:t>
            </a:r>
          </a:p>
          <a:p>
            <a:pPr lvl="1"/>
            <a:r>
              <a:rPr lang="cs-CZ" sz="2200" b="1" dirty="0"/>
              <a:t>Grimmové</a:t>
            </a:r>
            <a:r>
              <a:rPr lang="cs-CZ" sz="2200" dirty="0"/>
              <a:t> (1812, 1815): Popelka – trojí návštěva světského plesu (poprvé, v předchozích verzích není); Popelka se v ní zamiluje do knížete a ne do prince, setkají se ne na zámku, ale v kostele, je dost „krvavá“; strom rostoucí na hrobě P. matky (krásné šaty) </a:t>
            </a:r>
          </a:p>
          <a:p>
            <a:pPr lvl="1"/>
            <a:r>
              <a:rPr lang="cs-CZ" sz="2200" b="1" dirty="0"/>
              <a:t>B. Němcová</a:t>
            </a:r>
            <a:r>
              <a:rPr lang="cs-CZ" sz="2200" dirty="0"/>
              <a:t>: dvě varianty – O Popelce (blízko k folklornímu vyprávění) a O </a:t>
            </a:r>
            <a:r>
              <a:rPr lang="cs-CZ" sz="2200" dirty="0" err="1"/>
              <a:t>Popelušce</a:t>
            </a:r>
            <a:r>
              <a:rPr lang="cs-CZ" sz="2200" dirty="0"/>
              <a:t> (1857-1858) – čistá klasická adaptace – motiv tří lískových oříšků a trojích šatů, obsahuje i starý původní motiv trojí návštěvy kostela (předloha </a:t>
            </a:r>
            <a:r>
              <a:rPr lang="cs-CZ" sz="2200" i="1" dirty="0"/>
              <a:t>Tří oříšků pro Popelku</a:t>
            </a:r>
            <a:r>
              <a:rPr lang="cs-CZ" sz="22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783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D310A-A3E0-4BFE-176E-02CEBF50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Věcné rysy pohádky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E10F2-B92B-AB26-E6B5-E8797CB3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MM - </a:t>
            </a:r>
            <a:r>
              <a:rPr lang="cs-CZ" dirty="0">
                <a:hlinkClick r:id="rId2"/>
              </a:rPr>
              <a:t>https://drive.google.com/drive/folders/15kmKi8RLGX_8JoHP2YrTmAYL4Dw2AboX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397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Pohádka z psychologického hlediska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9752"/>
          </a:xfrm>
        </p:spPr>
        <p:txBody>
          <a:bodyPr>
            <a:normAutofit/>
          </a:bodyPr>
          <a:lstStyle/>
          <a:p>
            <a:r>
              <a:rPr lang="cs-CZ" dirty="0"/>
              <a:t>Dva hlavní směry: freudovský a jungovský</a:t>
            </a:r>
          </a:p>
          <a:p>
            <a:endParaRPr lang="cs-CZ" dirty="0"/>
          </a:p>
          <a:p>
            <a:r>
              <a:rPr lang="cs-CZ" dirty="0"/>
              <a:t>Freud – symbolická povaha pohádek, která souvisí s nejprimitivnějšími částmi lidské psyché </a:t>
            </a:r>
          </a:p>
          <a:p>
            <a:r>
              <a:rPr lang="cs-CZ" dirty="0">
                <a:sym typeface="Wingdings" panose="05000000000000000000" pitchFamily="2" charset="2"/>
              </a:rPr>
              <a:t> Bruno </a:t>
            </a:r>
            <a:r>
              <a:rPr lang="cs-CZ" dirty="0" err="1">
                <a:sym typeface="Wingdings" panose="05000000000000000000" pitchFamily="2" charset="2"/>
              </a:rPr>
              <a:t>Bettelheim</a:t>
            </a:r>
            <a:r>
              <a:rPr lang="cs-CZ" dirty="0">
                <a:sym typeface="Wingdings" panose="05000000000000000000" pitchFamily="2" charset="2"/>
              </a:rPr>
              <a:t> – Za tajemstvím pohádek (1976) – terapeutický význam pohádek pro děti </a:t>
            </a:r>
          </a:p>
          <a:p>
            <a:r>
              <a:rPr lang="cs-CZ" dirty="0">
                <a:sym typeface="Wingdings" panose="05000000000000000000" pitchFamily="2" charset="2"/>
              </a:rPr>
              <a:t>Jung – pohádky jsou konfrontací s naším nevědomím, s hluboce uloženými archetypy </a:t>
            </a:r>
          </a:p>
          <a:p>
            <a:r>
              <a:rPr lang="cs-CZ" dirty="0">
                <a:sym typeface="Wingdings" panose="05000000000000000000" pitchFamily="2" charset="2"/>
              </a:rPr>
              <a:t> Marie-Louise von Franz – Psychologický výklad pohádek (1986) – zaměřuje se na archetypy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7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827E8-AF96-F533-03B8-7C5D8CDAB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13272C-CB95-10E9-49C8-E7CA15025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Žánry (se kterými pracujeme) -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žánrově a tematicky pestrá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Témata této a dalších přednášek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Proč je čtenářství důležité pro děti, mládež, dospívající i dospělé?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94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9F-27AE-4119-BF2E-43DEC80C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Pohádka z psychologického hlediska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C0EC5-3786-4FA2-AF24-08F9278B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Pohádky jsou kromě působení rodičů nejúčinnějším způsobem socializace dítěte, zprostředkovávají mu srozumitelným způsobem kulturu. </a:t>
            </a:r>
          </a:p>
          <a:p>
            <a:r>
              <a:rPr lang="cs-CZ" dirty="0">
                <a:sym typeface="Wingdings" panose="05000000000000000000" pitchFamily="2" charset="2"/>
              </a:rPr>
              <a:t>Rozvoj představivosti, kognitivních schopností, kreativity, morální cítění i porozumění vztahům… </a:t>
            </a:r>
          </a:p>
          <a:p>
            <a:r>
              <a:rPr lang="cs-CZ" dirty="0">
                <a:sym typeface="Wingdings" panose="05000000000000000000" pitchFamily="2" charset="2"/>
              </a:rPr>
              <a:t>Dítě se učí kontrolovat své strachy a úzkost, vyrovnávat se s rozporuplností a chaotičností světa či lépe rozumět svým emocím a vnitřním konfliktům.</a:t>
            </a:r>
          </a:p>
          <a:p>
            <a:r>
              <a:rPr lang="cs-CZ" dirty="0">
                <a:sym typeface="Wingdings" panose="05000000000000000000" pitchFamily="2" charset="2"/>
              </a:rPr>
              <a:t>Identifikace s hrdinou – zvládání pocitů odmítnutí, osamělosti či nejistoty. Vybavuje děti vlastnostmi, které by chtěly mít (být schopné, silné, samostatné…).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80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Děti a svět pohádek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Kulminace zájmu po pohádky (6 – 8 let) – tehdy tyto příběhy nejvíce působí na rozvoj morálních přesvědčení a kognitivních schopností.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Děti bez pohádek – berou všechno doslovně, jejich myšlení a řeč se rozvíjí pomaleji, dlouho nerozumí kulturním symbolům a nevyznají se v situacích, pokud jim je někdo doslova nepopíše.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Michal Černoušek – </a:t>
            </a:r>
            <a:r>
              <a:rPr lang="cs-CZ" i="1" dirty="0"/>
              <a:t>Děti a svět pohádek </a:t>
            </a:r>
            <a:r>
              <a:rPr lang="cs-CZ" dirty="0"/>
              <a:t>(1990) - Pohádka jako duchovní stimul tlumočící historickou zkušenost lidstva – bez toho by z dětí vyrostly „psychicky zakrnělí jedinci s hlubokým pocitem životní nejistoty, schizoidní nezakotvenosti, vedoucí nevyhnutelně k nebezpečné psychopatologii, která někdy pozvolna nebo někdy rychle rozmetá i pevnou integritu osobnosti.“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Černoušek používá pro pohádky metaforický obraz zrcadla života; zdůrazňuje důležitost zvládnutí krizových okamžiků psychického vývoje a řešení různých životních problémů, přechod od dětství k dospělosti, od zralosti k nezralosti, od závislosti k samostatnosti a nezávislosti, od nesvobody ke svobodě, k přijetí vlastní jedinečnosti; pohádky ukazují, jak obtížné je dospět.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7038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Bruno Bettelheim: </a:t>
            </a:r>
            <a:r>
              <a:rPr lang="en-US" sz="3400" i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Za tajemstvím pohádek: Proč a jak je číst v dnešní době? </a:t>
            </a:r>
          </a:p>
        </p:txBody>
      </p:sp>
      <p:pic>
        <p:nvPicPr>
          <p:cNvPr id="4102" name="Picture 6" descr="Za tajemstvím pohádek">
            <a:extLst>
              <a:ext uri="{FF2B5EF4-FFF2-40B4-BE49-F238E27FC236}">
                <a16:creationId xmlns:a16="http://schemas.microsoft.com/office/drawing/2014/main" id="{F65A8BAF-8175-C06D-AC45-A443447FB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" b="3510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7" name="Straight Connector 411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81601" y="2198914"/>
            <a:ext cx="6368142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Bettelheim se nad pohádkami zamýšlí z psychologického hlediska: jeho cílem je prozkoumat, proč pohádky pomáhají dětem s psychologickými problémy růstu a s integrací jejich osobnosti.</a:t>
            </a:r>
          </a:p>
          <a:p>
            <a:r>
              <a:rPr lang="en-US" dirty="0"/>
              <a:t>- zobrazení duše a zralost </a:t>
            </a:r>
          </a:p>
          <a:p>
            <a:r>
              <a:rPr lang="en-US" dirty="0"/>
              <a:t>- moudrost, integrace osobnosti </a:t>
            </a:r>
          </a:p>
          <a:p>
            <a:r>
              <a:rPr lang="en-US" dirty="0"/>
              <a:t>- láska </a:t>
            </a:r>
          </a:p>
          <a:p>
            <a:r>
              <a:rPr lang="en-US" dirty="0"/>
              <a:t>- vyprávění pohádek jako mezilidská událost </a:t>
            </a:r>
          </a:p>
        </p:txBody>
      </p:sp>
    </p:spTree>
    <p:extLst>
      <p:ext uri="{BB962C8B-B14F-4D97-AF65-F5344CB8AC3E}">
        <p14:creationId xmlns:p14="http://schemas.microsoft.com/office/powerpoint/2010/main" val="9268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62116"/>
            <a:ext cx="7729728" cy="1189703"/>
          </a:xfrm>
        </p:spPr>
        <p:txBody>
          <a:bodyPr/>
          <a:lstStyle/>
          <a:p>
            <a:r>
              <a:rPr lang="cs-CZ" dirty="0"/>
              <a:t>Zobrazení duše a zralost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1868129"/>
            <a:ext cx="7729728" cy="5211097"/>
          </a:xfrm>
        </p:spPr>
        <p:txBody>
          <a:bodyPr>
            <a:normAutofit/>
          </a:bodyPr>
          <a:lstStyle/>
          <a:p>
            <a:r>
              <a:rPr lang="cs-CZ" sz="2400" dirty="0"/>
              <a:t>V pohádce se niterné duševní pochody proměňují ve vnější a stávají se srozumitelnými díky tomu, že jsou zobrazovány prostřednictvím postav a událostí příběhu (s. 27)</a:t>
            </a:r>
          </a:p>
          <a:p>
            <a:endParaRPr lang="cs-CZ" sz="2400" dirty="0"/>
          </a:p>
          <a:p>
            <a:r>
              <a:rPr lang="cs-CZ" sz="2400" dirty="0"/>
              <a:t>Vnitřní procesy jsou v pohádkách překládány do obrazů (s. 153) – např. hrdina stojí tváří v tvář složitému niternému problému, který vzdoruje řešení – </a:t>
            </a:r>
            <a:r>
              <a:rPr lang="cs-CZ" sz="2400" b="1" dirty="0"/>
              <a:t>pohádka nepopisuje jeho psychologický stav, ale ukáže ho ztraceného v hustém, neproniknutelném lese </a:t>
            </a:r>
            <a:r>
              <a:rPr lang="cs-CZ" sz="2400" dirty="0"/>
              <a:t>(s. 153)</a:t>
            </a:r>
          </a:p>
          <a:p>
            <a:endParaRPr lang="cs-CZ" sz="2400" dirty="0"/>
          </a:p>
          <a:p>
            <a:r>
              <a:rPr lang="cs-CZ" sz="2400" dirty="0"/>
              <a:t>Pohádky jsou pravdivé jako symboly psychologických dějů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43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783772"/>
            <a:ext cx="7729728" cy="849086"/>
          </a:xfrm>
        </p:spPr>
        <p:txBody>
          <a:bodyPr>
            <a:normAutofit/>
          </a:bodyPr>
          <a:lstStyle/>
          <a:p>
            <a:r>
              <a:rPr lang="cs-CZ" dirty="0"/>
              <a:t>Moudrost, integrace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1981200"/>
            <a:ext cx="7729728" cy="442943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Každá pohádka je kouzelným zrcadlem, které odráží některé stránky našeho já a ukazuje </a:t>
            </a:r>
            <a:r>
              <a:rPr lang="cs-CZ" sz="2400" b="1" dirty="0"/>
              <a:t>potřebné kroky ve vývoji od nezralosti ke zralosti </a:t>
            </a:r>
            <a:r>
              <a:rPr lang="cs-CZ" sz="2400" dirty="0"/>
              <a:t>(s. 303) </a:t>
            </a:r>
            <a:r>
              <a:rPr lang="cs-CZ" sz="2400" dirty="0">
                <a:sym typeface="Wingdings" panose="05000000000000000000" pitchFamily="2" charset="2"/>
              </a:rPr>
              <a:t> Pohádkové příběhy o vnitřní integraci (Zlatovláska, Morčátko,  Včelí královna ad.)</a:t>
            </a:r>
          </a:p>
          <a:p>
            <a:pPr marL="0" indent="0">
              <a:buNone/>
            </a:pPr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b="1" dirty="0">
                <a:sym typeface="Wingdings" panose="05000000000000000000" pitchFamily="2" charset="2"/>
              </a:rPr>
              <a:t>Moudrost</a:t>
            </a:r>
            <a:r>
              <a:rPr lang="cs-CZ" sz="2400" dirty="0">
                <a:sym typeface="Wingdings" panose="05000000000000000000" pitchFamily="2" charset="2"/>
              </a:rPr>
              <a:t> je důsledkem vnitřní hloubky, smysluplných zkušeností, které nám obohatily život: je odrazem bohaté a plně integrované osobnosti. (s. 110)</a:t>
            </a: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/>
              <a:t>Pohádka o třech malých prasátkách – nutí dítě přemýšlet o jeho vlastním vývoji, nechává na dítěti, aby si závěry činilo samo (s. 46)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330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Pohádka, aniž by cokoli vyžadovala, uklidňuje, dává naději do budoucnosti a slibuje šťastný konec… dar lásky (s. 28-29)</a:t>
            </a:r>
          </a:p>
          <a:p>
            <a:r>
              <a:rPr lang="cs-CZ" sz="2800" dirty="0"/>
              <a:t>V konečném důsledku je to láska, která promění vše ošklivé v něco krásného. (s. 109)</a:t>
            </a:r>
          </a:p>
        </p:txBody>
      </p:sp>
    </p:spTree>
    <p:extLst>
      <p:ext uri="{BB962C8B-B14F-4D97-AF65-F5344CB8AC3E}">
        <p14:creationId xmlns:p14="http://schemas.microsoft.com/office/powerpoint/2010/main" val="2718072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Vyprávění pohádky jako mezilidská událost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15E71-288D-91C3-2241-B6C05A381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70" r="24823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Zážitek sdílené radosti z příběhu, i když </a:t>
            </a:r>
            <a:r>
              <a:rPr lang="cs-CZ" b="1" dirty="0"/>
              <a:t>dospělý a dítě se radují každý z něčeho jiného</a:t>
            </a:r>
            <a:r>
              <a:rPr lang="cs-CZ" dirty="0"/>
              <a:t>. (s. 152)</a:t>
            </a:r>
          </a:p>
          <a:p>
            <a:r>
              <a:rPr lang="cs-CZ" dirty="0"/>
              <a:t>Pokud si je dospělý vědom své aktivní účasti na vyprávěném příběhu, zásadním a podstatným způsobem to napomáhá dětské zkušenosti z něho a značně ji obohacuje. Znamená to </a:t>
            </a:r>
            <a:r>
              <a:rPr lang="cs-CZ" b="1" dirty="0"/>
              <a:t>potvrzení dětské osobnosti jedinečným sdíleným zážitkem s jinou lidskou bytostí, která, přestože je dospělá, dokáže plně docenit pocity a reakce dítěte</a:t>
            </a:r>
            <a:r>
              <a:rPr lang="cs-CZ" dirty="0"/>
              <a:t>. (s. 154)</a:t>
            </a:r>
          </a:p>
        </p:txBody>
      </p:sp>
    </p:spTree>
    <p:extLst>
      <p:ext uri="{BB962C8B-B14F-4D97-AF65-F5344CB8AC3E}">
        <p14:creationId xmlns:p14="http://schemas.microsoft.com/office/powerpoint/2010/main" val="254624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940308"/>
          </a:xfrm>
        </p:spPr>
        <p:txBody>
          <a:bodyPr/>
          <a:lstStyle/>
          <a:p>
            <a:r>
              <a:rPr lang="cs-CZ" dirty="0"/>
              <a:t>Šťastný konec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5886" y="2340430"/>
            <a:ext cx="8534400" cy="3973284"/>
          </a:xfrm>
        </p:spPr>
        <p:txBody>
          <a:bodyPr>
            <a:noAutofit/>
          </a:bodyPr>
          <a:lstStyle/>
          <a:p>
            <a:r>
              <a:rPr lang="cs-CZ" sz="2600" b="1" dirty="0"/>
              <a:t>Konečná útěcha, sestává jak z integrace osobnosti, tak z vybudování trvalého vztahu </a:t>
            </a:r>
            <a:r>
              <a:rPr lang="cs-CZ" sz="2600" dirty="0"/>
              <a:t>(s. 145)</a:t>
            </a:r>
          </a:p>
          <a:p>
            <a:r>
              <a:rPr lang="cs-CZ" sz="2600" dirty="0"/>
              <a:t>„Představa, že princ s princeznou vstoupí do manželství, zdědí království a v míru vládnou, může působit sice naivně, ale pro dítě je nejvyšší možnou formou existence, neboť to vše si dítě přeje pro sebe: vládnout království – totiž svému životu – úspěšně a mírumilovně a být šťastně spojeno s nejvytouženějším partnerem, který je nikdy neopustí.“ (s. 145)</a:t>
            </a:r>
          </a:p>
        </p:txBody>
      </p:sp>
    </p:spTree>
    <p:extLst>
      <p:ext uri="{BB962C8B-B14F-4D97-AF65-F5344CB8AC3E}">
        <p14:creationId xmlns:p14="http://schemas.microsoft.com/office/powerpoint/2010/main" val="4207469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„Šťastné“ konce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60171"/>
            <a:ext cx="7729728" cy="4088113"/>
          </a:xfrm>
        </p:spPr>
        <p:txBody>
          <a:bodyPr>
            <a:normAutofit/>
          </a:bodyPr>
          <a:lstStyle/>
          <a:p>
            <a:r>
              <a:rPr lang="cs-CZ" sz="2400" dirty="0"/>
              <a:t>Radost/štěstí/spokojenost je vrcholný cíl lidského života </a:t>
            </a:r>
          </a:p>
          <a:p>
            <a:r>
              <a:rPr lang="cs-CZ" sz="2400" dirty="0"/>
              <a:t>Dětské knihy typicky končí způsobem, který generuje štěstí pro postavy,  a  tedy i pro čtenáře </a:t>
            </a:r>
          </a:p>
          <a:p>
            <a:endParaRPr lang="cs-CZ" sz="2400" dirty="0"/>
          </a:p>
          <a:p>
            <a:r>
              <a:rPr lang="cs-CZ" sz="2400" dirty="0"/>
              <a:t>Co to je šťastný konec? A potřebují děti „šťastný konec“?</a:t>
            </a:r>
          </a:p>
          <a:p>
            <a:r>
              <a:rPr lang="cs-CZ" sz="2400" dirty="0"/>
              <a:t>Z různých hledisek může být šťastný konec problematický – eticky, psychologicky, narativně.</a:t>
            </a:r>
          </a:p>
        </p:txBody>
      </p:sp>
    </p:spTree>
    <p:extLst>
      <p:ext uri="{BB962C8B-B14F-4D97-AF65-F5344CB8AC3E}">
        <p14:creationId xmlns:p14="http://schemas.microsoft.com/office/powerpoint/2010/main" val="3713577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typy konců: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448232"/>
            <a:ext cx="7729728" cy="3923071"/>
          </a:xfrm>
        </p:spPr>
        <p:txBody>
          <a:bodyPr>
            <a:normAutofit/>
          </a:bodyPr>
          <a:lstStyle/>
          <a:p>
            <a:pPr lvl="1"/>
            <a:r>
              <a:rPr lang="cs-CZ" sz="2200" dirty="0"/>
              <a:t>a) „Žili šťastně až do smrti.“ (typický pohádkový konec)</a:t>
            </a:r>
          </a:p>
          <a:p>
            <a:pPr lvl="1"/>
            <a:r>
              <a:rPr lang="cs-CZ" sz="2200" dirty="0"/>
              <a:t>b) smrt jedné, nebo více postav - protagonistů (Broučci)</a:t>
            </a:r>
          </a:p>
          <a:p>
            <a:pPr lvl="1"/>
            <a:r>
              <a:rPr lang="cs-CZ" sz="2200" dirty="0"/>
              <a:t>c) otevřený konec (typický spíše pro příběhy s dětským hrdinou, ale celkově není typický pro </a:t>
            </a:r>
            <a:r>
              <a:rPr lang="cs-CZ" sz="2200" dirty="0" err="1"/>
              <a:t>LpD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d) narušení šťastného konce – šťastného, žádoucího konce není dosaženo (Andersen, Wilde)</a:t>
            </a:r>
          </a:p>
          <a:p>
            <a:pPr lvl="1"/>
            <a:r>
              <a:rPr lang="cs-CZ" sz="2200" dirty="0"/>
              <a:t>e) postava dosáhne cíle, který si předsevzala, vyroste/vyzraje (Zlatovláska, Morčátko bratří </a:t>
            </a:r>
            <a:r>
              <a:rPr lang="cs-CZ" sz="2200" dirty="0" err="1"/>
              <a:t>Grimmů</a:t>
            </a:r>
            <a:r>
              <a:rPr lang="cs-CZ" sz="2200" dirty="0"/>
              <a:t>)</a:t>
            </a:r>
          </a:p>
          <a:p>
            <a:pPr lvl="1"/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45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DD4BB-AC3E-7752-C72E-B0AB8384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Žánry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009AB-4B43-F3D5-F942-534EE0C71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Pohádky nejrůznějších národů a kontinentů, folklorní pohádky a jejich adaptace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Autorské pohádky - čeští autoři (70. léta 19. století – 50. léta 20. století)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Autorské pohádky 20. století - čeští autoři (60. léta – současnost)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Autorské pohádky - světoví autoři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Báje a pověsti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Obraznost v poezii pro děti  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Jazykové hříčky, nonsens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Próza s dětským hrdinou – čeští autoři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Próza s dětským hrdinou – světoví autoři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Naučné knihy pro děti  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 Fantasy a sci-fi   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u="none" strike="noStrike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Komiksy a obrazové knihy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67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9225758" cy="864108"/>
          </a:xfrm>
        </p:spPr>
        <p:txBody>
          <a:bodyPr>
            <a:normAutofit/>
          </a:bodyPr>
          <a:lstStyle/>
          <a:p>
            <a:r>
              <a:rPr lang="cs-CZ" dirty="0"/>
              <a:t>J. R. R. Tolkien – esej „O pohádkách“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182761"/>
            <a:ext cx="7729728" cy="4345858"/>
          </a:xfrm>
        </p:spPr>
        <p:txBody>
          <a:bodyPr>
            <a:normAutofit/>
          </a:bodyPr>
          <a:lstStyle/>
          <a:p>
            <a:r>
              <a:rPr lang="cs-CZ" sz="2400" dirty="0"/>
              <a:t>Pohádky se nezabývají </a:t>
            </a:r>
            <a:r>
              <a:rPr lang="cs-CZ" sz="2400" b="1" dirty="0"/>
              <a:t>tím, co je možné, ale tím, co je žádoucí.</a:t>
            </a:r>
          </a:p>
          <a:p>
            <a:r>
              <a:rPr lang="cs-CZ" sz="2400" dirty="0"/>
              <a:t>Nepostradatelné vlastnosti dobré pohádky </a:t>
            </a:r>
          </a:p>
          <a:p>
            <a:pPr lvl="1"/>
            <a:r>
              <a:rPr lang="cs-CZ" sz="2400" dirty="0"/>
              <a:t>Fantazie </a:t>
            </a:r>
          </a:p>
          <a:p>
            <a:pPr lvl="1"/>
            <a:r>
              <a:rPr lang="cs-CZ" sz="2400" dirty="0"/>
              <a:t>Vysvobození </a:t>
            </a:r>
            <a:r>
              <a:rPr lang="cs-CZ" sz="2400" dirty="0">
                <a:sym typeface="Wingdings" panose="05000000000000000000" pitchFamily="2" charset="2"/>
              </a:rPr>
              <a:t> z hlubokého zoufalství </a:t>
            </a:r>
            <a:endParaRPr lang="cs-CZ" sz="2400" dirty="0"/>
          </a:p>
          <a:p>
            <a:pPr lvl="1"/>
            <a:r>
              <a:rPr lang="cs-CZ" sz="2400" dirty="0"/>
              <a:t>Únik </a:t>
            </a:r>
            <a:r>
              <a:rPr lang="cs-CZ" sz="2400" dirty="0">
                <a:sym typeface="Wingdings" panose="05000000000000000000" pitchFamily="2" charset="2"/>
              </a:rPr>
              <a:t> z velkého nebezpečí</a:t>
            </a:r>
            <a:endParaRPr lang="cs-CZ" sz="2400" dirty="0"/>
          </a:p>
          <a:p>
            <a:pPr lvl="1"/>
            <a:r>
              <a:rPr lang="cs-CZ" sz="2400" dirty="0"/>
              <a:t>Útěcha </a:t>
            </a:r>
            <a:r>
              <a:rPr lang="cs-CZ" sz="2400" dirty="0">
                <a:sym typeface="Wingdings" panose="05000000000000000000" pitchFamily="2" charset="2"/>
              </a:rPr>
              <a:t> šťastný obrat, </a:t>
            </a:r>
            <a:r>
              <a:rPr lang="cs-CZ" sz="2400" b="1" i="1" dirty="0" err="1">
                <a:sym typeface="Wingdings" panose="05000000000000000000" pitchFamily="2" charset="2"/>
              </a:rPr>
              <a:t>eu</a:t>
            </a:r>
            <a:r>
              <a:rPr lang="cs-CZ" sz="2400" b="1" i="1" dirty="0">
                <a:sym typeface="Wingdings" panose="05000000000000000000" pitchFamily="2" charset="2"/>
              </a:rPr>
              <a:t>-katastrofa</a:t>
            </a:r>
            <a:r>
              <a:rPr lang="cs-CZ" sz="2400" dirty="0">
                <a:sym typeface="Wingdings" panose="05000000000000000000" pitchFamily="2" charset="2"/>
              </a:rPr>
              <a:t>, útěcha vyžaduje znovunastolení spravedlivého řádu světa (potřeba spravedlnosti – potrestání zlých)</a:t>
            </a:r>
            <a:endParaRPr lang="cs-CZ" sz="2400" dirty="0"/>
          </a:p>
          <a:p>
            <a:pPr lvl="1"/>
            <a:endParaRPr lang="cs-CZ" sz="1800" dirty="0"/>
          </a:p>
          <a:p>
            <a:pPr marL="2286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204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642257"/>
            <a:ext cx="7729728" cy="1121229"/>
          </a:xfrm>
        </p:spPr>
        <p:txBody>
          <a:bodyPr>
            <a:normAutofit fontScale="90000"/>
          </a:bodyPr>
          <a:lstStyle/>
          <a:p>
            <a:r>
              <a:rPr lang="cs-CZ" dirty="0"/>
              <a:t>„</a:t>
            </a:r>
            <a:r>
              <a:rPr lang="cs-CZ" dirty="0" err="1"/>
              <a:t>Faerie</a:t>
            </a:r>
            <a:r>
              <a:rPr lang="cs-CZ" dirty="0"/>
              <a:t>“(</a:t>
            </a:r>
            <a:r>
              <a:rPr lang="cs-CZ" dirty="0" err="1"/>
              <a:t>Fairy-land</a:t>
            </a:r>
            <a:r>
              <a:rPr lang="cs-CZ" dirty="0"/>
              <a:t>, říše pohádek)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177143"/>
            <a:ext cx="7729728" cy="4680857"/>
          </a:xfrm>
        </p:spPr>
        <p:txBody>
          <a:bodyPr>
            <a:normAutofit/>
          </a:bodyPr>
          <a:lstStyle/>
          <a:p>
            <a:r>
              <a:rPr lang="cs-CZ" sz="2200" dirty="0"/>
              <a:t>„Říše pohádek leží daleko a hluboko a vysoko a je plná mnoha rozličných věcí: lze tu nalézt všeliká zvířata a ptáky, bezbřehá moře a nespočetně hvězd, krásu, jež očarovává, a na každém kroku nebezpečí, radost i smutek, ostré jako meč. Člověk se snad může považovat za šťastného, že do té říše zabloudil, avšak samo její bohatství a podivuhodnost poutají jazyk poutníka, jenž by o nich chtěl vyprávět. A dokud tam přebývá, není radno, aby se příliš vyptával, jinak se brány uzavřou a klíče od nich budou ztraceny.“</a:t>
            </a:r>
          </a:p>
        </p:txBody>
      </p:sp>
    </p:spTree>
    <p:extLst>
      <p:ext uri="{BB962C8B-B14F-4D97-AF65-F5344CB8AC3E}">
        <p14:creationId xmlns:p14="http://schemas.microsoft.com/office/powerpoint/2010/main" val="2319676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Pohádka nese morální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525486"/>
            <a:ext cx="7729728" cy="3929743"/>
          </a:xfrm>
        </p:spPr>
        <p:txBody>
          <a:bodyPr>
            <a:normAutofit/>
          </a:bodyPr>
          <a:lstStyle/>
          <a:p>
            <a:r>
              <a:rPr lang="cs-CZ" sz="2600" dirty="0"/>
              <a:t>Dobro a zlo – morálně hodnotné vlastnosti, ale i morálně hodnotné cíle</a:t>
            </a:r>
          </a:p>
          <a:p>
            <a:r>
              <a:rPr lang="cs-CZ" sz="2600" dirty="0"/>
              <a:t>Láska a nenávist </a:t>
            </a:r>
          </a:p>
          <a:p>
            <a:r>
              <a:rPr lang="cs-CZ" sz="2600" dirty="0"/>
              <a:t>Život a smrt </a:t>
            </a:r>
          </a:p>
          <a:p>
            <a:r>
              <a:rPr lang="cs-CZ" sz="2600" dirty="0"/>
              <a:t>Téma růstu, zdolávání překážek, překonávání strachu, integrace osobnosti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5412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Umělá neboli autorská pohádka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Zakladatel moderní autorské pohádky je Hans Christian Andersen (přepracované lidové pohádky i vlastní autorské pohádky).  </a:t>
            </a:r>
          </a:p>
          <a:p>
            <a:r>
              <a:rPr lang="cs-CZ" dirty="0"/>
              <a:t>U nás se autorská pohádka začíná prosazovat až ve 20. století. </a:t>
            </a:r>
          </a:p>
          <a:p>
            <a:r>
              <a:rPr lang="cs-CZ" dirty="0"/>
              <a:t>I když výjimkou jsou Karafiátovi Broučci (1876).</a:t>
            </a:r>
          </a:p>
          <a:p>
            <a:r>
              <a:rPr lang="cs-CZ" dirty="0"/>
              <a:t>Nejznámější české autorské pohádky: </a:t>
            </a:r>
          </a:p>
          <a:p>
            <a:r>
              <a:rPr lang="cs-CZ" dirty="0"/>
              <a:t>- J. Čapek: Povídání o pejskovi a kočičce </a:t>
            </a:r>
          </a:p>
          <a:p>
            <a:r>
              <a:rPr lang="cs-CZ" dirty="0"/>
              <a:t>- K. Čapek: Devatero pohádek  </a:t>
            </a:r>
          </a:p>
          <a:p>
            <a:r>
              <a:rPr lang="cs-CZ" dirty="0"/>
              <a:t>- J. Lada: Mikeš </a:t>
            </a:r>
          </a:p>
          <a:p>
            <a:r>
              <a:rPr lang="cs-CZ" dirty="0"/>
              <a:t>- J. Werich: </a:t>
            </a:r>
            <a:r>
              <a:rPr lang="cs-CZ" dirty="0" err="1"/>
              <a:t>Fimfárum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autorská p.</a:t>
            </a:r>
            <a:r>
              <a:rPr lang="cs-CZ" sz="2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000" b="0" i="1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 stěžejní žánrový princip neskutečna</a:t>
            </a:r>
            <a:r>
              <a:rPr lang="cs-CZ" sz="2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je výrazem tvůrčí osobnosti a lidovou tradici překračuje, více zastoupeny reálné a aktualizační prvky, kouzelné motivy se stávají součástí každodenní reality, subjektivnější, někdy tematizuje autora i adresáta, </a:t>
            </a:r>
            <a:r>
              <a:rPr lang="cs-CZ" sz="2000" b="0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metatextový</a:t>
            </a:r>
            <a:r>
              <a:rPr lang="cs-CZ" sz="2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charakter předpokládá povědomí o lidové pohádce, užívá zpravidla složitější a volnější kompozici bližší povídce, </a:t>
            </a:r>
          </a:p>
          <a:p>
            <a:r>
              <a:rPr lang="cs-CZ" sz="2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p. iluzivně folklorní, p. se zvířecím hrdinou, p. symbolická, moderní p. neboli </a:t>
            </a:r>
            <a:r>
              <a:rPr lang="cs-CZ" sz="2000" b="0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antipohádka</a:t>
            </a:r>
            <a:r>
              <a:rPr lang="cs-CZ" sz="2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p. parodická, p. nonsensová  </a:t>
            </a:r>
            <a:endParaRPr lang="cs-CZ" b="0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812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Vybrané autorské pohádky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62" y="1737360"/>
            <a:ext cx="9240102" cy="5223880"/>
          </a:xfrm>
        </p:spPr>
        <p:txBody>
          <a:bodyPr numCol="2">
            <a:normAutofit/>
          </a:bodyPr>
          <a:lstStyle/>
          <a:p>
            <a:r>
              <a:rPr lang="cs-CZ" dirty="0"/>
              <a:t>H. Ch. Andersen: Pohádky</a:t>
            </a:r>
          </a:p>
          <a:p>
            <a:r>
              <a:rPr lang="cs-CZ" dirty="0"/>
              <a:t>O. Wilde: Šťastný princ a jiné pohádky</a:t>
            </a:r>
          </a:p>
          <a:p>
            <a:r>
              <a:rPr lang="cs-CZ" dirty="0"/>
              <a:t>J. Karafiát: Broučci </a:t>
            </a:r>
          </a:p>
          <a:p>
            <a:r>
              <a:rPr lang="cs-CZ" dirty="0"/>
              <a:t>C. </a:t>
            </a:r>
            <a:r>
              <a:rPr lang="cs-CZ" dirty="0" err="1"/>
              <a:t>Colodi</a:t>
            </a:r>
            <a:r>
              <a:rPr lang="cs-CZ" dirty="0"/>
              <a:t>: </a:t>
            </a:r>
            <a:r>
              <a:rPr lang="cs-CZ" dirty="0" err="1"/>
              <a:t>Pinocchiova</a:t>
            </a:r>
            <a:r>
              <a:rPr lang="cs-CZ" dirty="0"/>
              <a:t> dobrodružství</a:t>
            </a:r>
          </a:p>
          <a:p>
            <a:r>
              <a:rPr lang="cs-CZ" dirty="0"/>
              <a:t>J. Trnka: Zahrada </a:t>
            </a:r>
          </a:p>
          <a:p>
            <a:r>
              <a:rPr lang="cs-CZ" dirty="0"/>
              <a:t>A. Mikulka:  Aby se děti divily </a:t>
            </a:r>
          </a:p>
          <a:p>
            <a:r>
              <a:rPr lang="cs-CZ" dirty="0">
                <a:sym typeface="Wingdings" panose="05000000000000000000" pitchFamily="2" charset="2"/>
              </a:rPr>
              <a:t>J. Trnka: Zahrada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/>
              <a:t>M. Macourek: Jakub a dvě stě dědečků</a:t>
            </a:r>
          </a:p>
          <a:p>
            <a:r>
              <a:rPr lang="cs-CZ" dirty="0"/>
              <a:t>D. Mrázková: Haló, </a:t>
            </a:r>
            <a:r>
              <a:rPr lang="cs-CZ" dirty="0" err="1"/>
              <a:t>Jácíčku</a:t>
            </a:r>
            <a:r>
              <a:rPr lang="cs-CZ" dirty="0"/>
              <a:t> </a:t>
            </a:r>
          </a:p>
          <a:p>
            <a:r>
              <a:rPr lang="cs-CZ" dirty="0"/>
              <a:t>D. Fischerová: Duhové pohádky</a:t>
            </a:r>
          </a:p>
          <a:p>
            <a:endParaRPr lang="cs-CZ" dirty="0"/>
          </a:p>
          <a:p>
            <a:r>
              <a:rPr lang="cs-CZ" dirty="0"/>
              <a:t>Dva pohádkové/ fantasy romány jako přívažek</a:t>
            </a:r>
          </a:p>
          <a:p>
            <a:r>
              <a:rPr lang="cs-CZ" dirty="0"/>
              <a:t>M. Ende: Děvčátko </a:t>
            </a:r>
            <a:r>
              <a:rPr lang="cs-CZ" dirty="0" err="1"/>
              <a:t>Momo</a:t>
            </a:r>
            <a:r>
              <a:rPr lang="cs-CZ" dirty="0"/>
              <a:t> a ukradený čas </a:t>
            </a:r>
          </a:p>
          <a:p>
            <a:r>
              <a:rPr lang="cs-CZ" dirty="0"/>
              <a:t>B. Dočkalová: Tajemství oblázkové hory </a:t>
            </a:r>
          </a:p>
        </p:txBody>
      </p:sp>
    </p:spTree>
    <p:extLst>
      <p:ext uri="{BB962C8B-B14F-4D97-AF65-F5344CB8AC3E}">
        <p14:creationId xmlns:p14="http://schemas.microsoft.com/office/powerpoint/2010/main" val="4169414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H. CH. Andersen: pohádky (1835 – 1872)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6" y="640081"/>
            <a:ext cx="3972520" cy="531440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74769" y="2198913"/>
            <a:ext cx="7084553" cy="4134915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600" i="1" dirty="0"/>
              <a:t>V </a:t>
            </a:r>
            <a:r>
              <a:rPr lang="en-US" sz="1600" i="1" dirty="0" err="1"/>
              <a:t>příběhu</a:t>
            </a:r>
            <a:r>
              <a:rPr lang="en-US" sz="1600" i="1" dirty="0"/>
              <a:t> </a:t>
            </a:r>
            <a:r>
              <a:rPr lang="en-US" sz="1600" i="1" u="sng" dirty="0" err="1"/>
              <a:t>Děvčátko</a:t>
            </a:r>
            <a:r>
              <a:rPr lang="en-US" sz="1600" i="1" u="sng" dirty="0"/>
              <a:t> se </a:t>
            </a:r>
            <a:r>
              <a:rPr lang="en-US" sz="1600" i="1" u="sng" dirty="0" err="1"/>
              <a:t>sirkami</a:t>
            </a:r>
            <a:r>
              <a:rPr lang="en-US" sz="1600" i="1" u="sng" dirty="0"/>
              <a:t> </a:t>
            </a:r>
            <a:r>
              <a:rPr lang="en-US" sz="1600" i="1" dirty="0" err="1"/>
              <a:t>chudá</a:t>
            </a:r>
            <a:r>
              <a:rPr lang="en-US" sz="1600" i="1" dirty="0"/>
              <a:t> </a:t>
            </a:r>
            <a:r>
              <a:rPr lang="en-US" sz="1600" i="1" dirty="0" err="1"/>
              <a:t>holčička</a:t>
            </a:r>
            <a:r>
              <a:rPr lang="en-US" sz="1600" i="1" dirty="0"/>
              <a:t> </a:t>
            </a:r>
            <a:r>
              <a:rPr lang="en-US" sz="1600" i="1" dirty="0" err="1"/>
              <a:t>prodává</a:t>
            </a:r>
            <a:r>
              <a:rPr lang="en-US" sz="1600" i="1" dirty="0"/>
              <a:t> </a:t>
            </a:r>
            <a:r>
              <a:rPr lang="en-US" sz="1600" i="1" dirty="0" err="1"/>
              <a:t>sirky</a:t>
            </a:r>
            <a:r>
              <a:rPr lang="en-US" sz="1600" i="1" dirty="0"/>
              <a:t> bosa, </a:t>
            </a:r>
            <a:r>
              <a:rPr lang="en-US" sz="1600" i="1" dirty="0" err="1"/>
              <a:t>protože</a:t>
            </a:r>
            <a:r>
              <a:rPr lang="en-US" sz="1600" i="1" dirty="0"/>
              <a:t> </a:t>
            </a:r>
            <a:r>
              <a:rPr lang="en-US" sz="1600" i="1" dirty="0" err="1"/>
              <a:t>jeden</a:t>
            </a:r>
            <a:r>
              <a:rPr lang="en-US" sz="1600" i="1" dirty="0"/>
              <a:t> </a:t>
            </a:r>
            <a:r>
              <a:rPr lang="en-US" sz="1600" i="1" dirty="0" err="1"/>
              <a:t>pantofel</a:t>
            </a:r>
            <a:r>
              <a:rPr lang="en-US" sz="1600" i="1" dirty="0"/>
              <a:t> po </a:t>
            </a:r>
            <a:r>
              <a:rPr lang="en-US" sz="1600" i="1" dirty="0" err="1"/>
              <a:t>mamince</a:t>
            </a:r>
            <a:r>
              <a:rPr lang="en-US" sz="1600" i="1" dirty="0"/>
              <a:t> </a:t>
            </a:r>
            <a:r>
              <a:rPr lang="en-US" sz="1600" i="1" dirty="0" err="1"/>
              <a:t>ztratila</a:t>
            </a:r>
            <a:r>
              <a:rPr lang="en-US" sz="1600" i="1" dirty="0"/>
              <a:t> a </a:t>
            </a:r>
            <a:r>
              <a:rPr lang="en-US" sz="1600" i="1" dirty="0" err="1"/>
              <a:t>druhý</a:t>
            </a:r>
            <a:r>
              <a:rPr lang="en-US" sz="1600" i="1" dirty="0"/>
              <a:t> </a:t>
            </a:r>
            <a:r>
              <a:rPr lang="en-US" sz="1600" i="1" dirty="0" err="1"/>
              <a:t>jí</a:t>
            </a:r>
            <a:r>
              <a:rPr lang="en-US" sz="1600" i="1" dirty="0"/>
              <a:t> </a:t>
            </a:r>
            <a:r>
              <a:rPr lang="en-US" sz="1600" i="1" dirty="0" err="1"/>
              <a:t>ukradli</a:t>
            </a:r>
            <a:r>
              <a:rPr lang="en-US" sz="1600" i="1" dirty="0"/>
              <a:t>. Na </a:t>
            </a:r>
            <a:r>
              <a:rPr lang="en-US" sz="1600" i="1" dirty="0" err="1"/>
              <a:t>kost</a:t>
            </a:r>
            <a:r>
              <a:rPr lang="en-US" sz="1600" i="1" dirty="0"/>
              <a:t> </a:t>
            </a:r>
            <a:r>
              <a:rPr lang="en-US" sz="1600" i="1" dirty="0" err="1"/>
              <a:t>promrzlá</a:t>
            </a:r>
            <a:r>
              <a:rPr lang="en-US" sz="1600" i="1" dirty="0"/>
              <a:t> a </a:t>
            </a:r>
            <a:r>
              <a:rPr lang="en-US" sz="1600" i="1" dirty="0" err="1"/>
              <a:t>plná</a:t>
            </a:r>
            <a:r>
              <a:rPr lang="en-US" sz="1600" i="1" dirty="0"/>
              <a:t> </a:t>
            </a:r>
            <a:r>
              <a:rPr lang="en-US" sz="1600" i="1" dirty="0" err="1"/>
              <a:t>beznaděje</a:t>
            </a:r>
            <a:r>
              <a:rPr lang="en-US" sz="1600" i="1" dirty="0"/>
              <a:t> </a:t>
            </a:r>
            <a:r>
              <a:rPr lang="en-US" sz="1600" i="1" dirty="0" err="1"/>
              <a:t>zažíhá</a:t>
            </a:r>
            <a:r>
              <a:rPr lang="en-US" sz="1600" i="1" dirty="0"/>
              <a:t> </a:t>
            </a:r>
            <a:r>
              <a:rPr lang="en-US" sz="1600" i="1" dirty="0" err="1"/>
              <a:t>sirku</a:t>
            </a:r>
            <a:r>
              <a:rPr lang="en-US" sz="1600" i="1" dirty="0"/>
              <a:t> a </a:t>
            </a:r>
            <a:r>
              <a:rPr lang="en-US" sz="1600" i="1" dirty="0" err="1"/>
              <a:t>poté</a:t>
            </a:r>
            <a:r>
              <a:rPr lang="en-US" sz="1600" i="1" dirty="0"/>
              <a:t> </a:t>
            </a:r>
            <a:r>
              <a:rPr lang="en-US" sz="1600" i="1" dirty="0" err="1"/>
              <a:t>celý</a:t>
            </a:r>
            <a:r>
              <a:rPr lang="en-US" sz="1600" i="1" dirty="0"/>
              <a:t> </a:t>
            </a:r>
            <a:r>
              <a:rPr lang="en-US" sz="1600" i="1" dirty="0" err="1"/>
              <a:t>svazek</a:t>
            </a:r>
            <a:r>
              <a:rPr lang="en-US" sz="1600" i="1" dirty="0"/>
              <a:t>, </a:t>
            </a:r>
            <a:r>
              <a:rPr lang="en-US" sz="1600" i="1" dirty="0" err="1"/>
              <a:t>plameny</a:t>
            </a:r>
            <a:r>
              <a:rPr lang="en-US" sz="1600" i="1" dirty="0"/>
              <a:t> </a:t>
            </a:r>
            <a:r>
              <a:rPr lang="en-US" sz="1600" i="1" dirty="0" err="1"/>
              <a:t>jí</a:t>
            </a:r>
            <a:r>
              <a:rPr lang="en-US" sz="1600" i="1" dirty="0"/>
              <a:t> </a:t>
            </a:r>
            <a:r>
              <a:rPr lang="en-US" sz="1600" i="1" dirty="0" err="1"/>
              <a:t>pohltí</a:t>
            </a:r>
            <a:r>
              <a:rPr lang="en-US" sz="1600" i="1" dirty="0"/>
              <a:t> a </a:t>
            </a:r>
            <a:r>
              <a:rPr lang="en-US" sz="1600" i="1" dirty="0" err="1"/>
              <a:t>ráno</a:t>
            </a:r>
            <a:r>
              <a:rPr lang="en-US" sz="1600" i="1" dirty="0"/>
              <a:t> </a:t>
            </a:r>
            <a:r>
              <a:rPr lang="en-US" sz="1600" i="1" dirty="0" err="1"/>
              <a:t>najdou</a:t>
            </a:r>
            <a:r>
              <a:rPr lang="en-US" sz="1600" i="1" dirty="0"/>
              <a:t> </a:t>
            </a:r>
            <a:r>
              <a:rPr lang="en-US" sz="1600" i="1" dirty="0" err="1"/>
              <a:t>lidé</a:t>
            </a:r>
            <a:r>
              <a:rPr lang="en-US" sz="1600" i="1" dirty="0"/>
              <a:t> </a:t>
            </a:r>
            <a:r>
              <a:rPr lang="en-US" sz="1600" i="1" dirty="0" err="1"/>
              <a:t>její</a:t>
            </a:r>
            <a:r>
              <a:rPr lang="en-US" sz="1600" i="1" dirty="0"/>
              <a:t> </a:t>
            </a:r>
            <a:r>
              <a:rPr lang="en-US" sz="1600" i="1" dirty="0" err="1"/>
              <a:t>tělo</a:t>
            </a:r>
            <a:r>
              <a:rPr lang="en-US" sz="1600" i="1" dirty="0"/>
              <a:t>. </a:t>
            </a:r>
          </a:p>
          <a:p>
            <a:r>
              <a:rPr lang="en-US" sz="1600" i="1" u="sng" dirty="0" err="1"/>
              <a:t>Malá</a:t>
            </a:r>
            <a:r>
              <a:rPr lang="en-US" sz="1600" i="1" u="sng" dirty="0"/>
              <a:t> </a:t>
            </a:r>
            <a:r>
              <a:rPr lang="en-US" sz="1600" i="1" u="sng" dirty="0" err="1"/>
              <a:t>mořská</a:t>
            </a:r>
            <a:r>
              <a:rPr lang="en-US" sz="1600" i="1" u="sng" dirty="0"/>
              <a:t> </a:t>
            </a:r>
            <a:r>
              <a:rPr lang="en-US" sz="1600" i="1" u="sng" dirty="0" err="1"/>
              <a:t>víla</a:t>
            </a:r>
            <a:r>
              <a:rPr lang="en-US" sz="1600" i="1" u="sng" dirty="0"/>
              <a:t> </a:t>
            </a:r>
            <a:r>
              <a:rPr lang="en-US" sz="1600" i="1" dirty="0"/>
              <a:t>se </a:t>
            </a:r>
            <a:r>
              <a:rPr lang="en-US" sz="1600" i="1" dirty="0" err="1"/>
              <a:t>zamiluje</a:t>
            </a:r>
            <a:r>
              <a:rPr lang="en-US" sz="1600" i="1" dirty="0"/>
              <a:t> do </a:t>
            </a:r>
            <a:r>
              <a:rPr lang="en-US" sz="1600" i="1" dirty="0" err="1"/>
              <a:t>lidského</a:t>
            </a:r>
            <a:r>
              <a:rPr lang="en-US" sz="1600" i="1" dirty="0"/>
              <a:t> prince, pro </a:t>
            </a:r>
            <a:r>
              <a:rPr lang="en-US" sz="1600" i="1" dirty="0" err="1"/>
              <a:t>jehož</a:t>
            </a:r>
            <a:r>
              <a:rPr lang="en-US" sz="1600" i="1" dirty="0"/>
              <a:t> </a:t>
            </a:r>
            <a:r>
              <a:rPr lang="en-US" sz="1600" i="1" dirty="0" err="1"/>
              <a:t>lásku</a:t>
            </a:r>
            <a:r>
              <a:rPr lang="en-US" sz="1600" i="1" dirty="0"/>
              <a:t> je </a:t>
            </a:r>
            <a:r>
              <a:rPr lang="en-US" sz="1600" i="1" dirty="0" err="1"/>
              <a:t>ochotna</a:t>
            </a:r>
            <a:r>
              <a:rPr lang="en-US" sz="1600" i="1" dirty="0"/>
              <a:t> </a:t>
            </a:r>
            <a:r>
              <a:rPr lang="en-US" sz="1600" i="1" dirty="0" err="1"/>
              <a:t>obětovat</a:t>
            </a:r>
            <a:r>
              <a:rPr lang="en-US" sz="1600" i="1" dirty="0"/>
              <a:t> </a:t>
            </a:r>
            <a:r>
              <a:rPr lang="en-US" sz="1600" i="1" dirty="0" err="1"/>
              <a:t>vše</a:t>
            </a:r>
            <a:r>
              <a:rPr lang="en-US" sz="1600" i="1" dirty="0"/>
              <a:t>, </a:t>
            </a:r>
            <a:r>
              <a:rPr lang="en-US" sz="1600" i="1" dirty="0" err="1"/>
              <a:t>dokonce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vlastní</a:t>
            </a:r>
            <a:r>
              <a:rPr lang="en-US" sz="1600" i="1" dirty="0"/>
              <a:t> </a:t>
            </a:r>
            <a:r>
              <a:rPr lang="en-US" sz="1600" i="1" dirty="0" err="1"/>
              <a:t>jazyk</a:t>
            </a:r>
            <a:r>
              <a:rPr lang="en-US" sz="1600" i="1" dirty="0"/>
              <a:t>. </a:t>
            </a:r>
            <a:r>
              <a:rPr lang="en-US" sz="1600" i="1" dirty="0" err="1"/>
              <a:t>Princ</a:t>
            </a:r>
            <a:r>
              <a:rPr lang="en-US" sz="1600" i="1" dirty="0"/>
              <a:t> </a:t>
            </a:r>
            <a:r>
              <a:rPr lang="en-US" sz="1600" i="1" dirty="0" err="1"/>
              <a:t>však</a:t>
            </a:r>
            <a:r>
              <a:rPr lang="en-US" sz="1600" i="1" dirty="0"/>
              <a:t> </a:t>
            </a:r>
            <a:r>
              <a:rPr lang="en-US" sz="1600" i="1" dirty="0" err="1"/>
              <a:t>dává</a:t>
            </a:r>
            <a:r>
              <a:rPr lang="en-US" sz="1600" i="1" dirty="0"/>
              <a:t> </a:t>
            </a:r>
            <a:r>
              <a:rPr lang="en-US" sz="1600" i="1" dirty="0" err="1"/>
              <a:t>přednost</a:t>
            </a:r>
            <a:r>
              <a:rPr lang="en-US" sz="1600" i="1" dirty="0"/>
              <a:t> </a:t>
            </a:r>
            <a:r>
              <a:rPr lang="en-US" sz="1600" i="1" dirty="0" err="1"/>
              <a:t>jiné</a:t>
            </a:r>
            <a:r>
              <a:rPr lang="en-US" sz="1600" i="1" dirty="0"/>
              <a:t> a </a:t>
            </a:r>
            <a:r>
              <a:rPr lang="en-US" sz="1600" i="1" dirty="0" err="1"/>
              <a:t>víla</a:t>
            </a:r>
            <a:r>
              <a:rPr lang="en-US" sz="1600" i="1" dirty="0"/>
              <a:t> se </a:t>
            </a:r>
            <a:r>
              <a:rPr lang="en-US" sz="1600" i="1" dirty="0" err="1"/>
              <a:t>mění</a:t>
            </a:r>
            <a:r>
              <a:rPr lang="en-US" sz="1600" i="1" dirty="0"/>
              <a:t> </a:t>
            </a:r>
            <a:r>
              <a:rPr lang="en-US" sz="1600" i="1" dirty="0" err="1"/>
              <a:t>ve</a:t>
            </a:r>
            <a:r>
              <a:rPr lang="en-US" sz="1600" i="1" dirty="0"/>
              <a:t> </a:t>
            </a:r>
            <a:r>
              <a:rPr lang="en-US" sz="1600" i="1" dirty="0" err="1"/>
              <a:t>vzduch</a:t>
            </a:r>
            <a:r>
              <a:rPr lang="en-US" sz="1600" i="1" dirty="0"/>
              <a:t>. </a:t>
            </a:r>
          </a:p>
          <a:p>
            <a:r>
              <a:rPr lang="en-US" sz="1600" i="1" dirty="0" err="1"/>
              <a:t>Některé</a:t>
            </a:r>
            <a:r>
              <a:rPr lang="en-US" sz="1600" i="1" dirty="0"/>
              <a:t> </a:t>
            </a:r>
            <a:r>
              <a:rPr lang="en-US" sz="1600" i="1" dirty="0" err="1"/>
              <a:t>Andersenovy</a:t>
            </a:r>
            <a:r>
              <a:rPr lang="en-US" sz="1600" i="1" dirty="0"/>
              <a:t> </a:t>
            </a:r>
            <a:r>
              <a:rPr lang="en-US" sz="1600" i="1" dirty="0" err="1"/>
              <a:t>pohádky</a:t>
            </a:r>
            <a:r>
              <a:rPr lang="en-US" sz="1600" i="1" dirty="0"/>
              <a:t> </a:t>
            </a:r>
            <a:r>
              <a:rPr lang="en-US" sz="1600" i="1" dirty="0" err="1"/>
              <a:t>mají</a:t>
            </a:r>
            <a:r>
              <a:rPr lang="en-US" sz="1600" i="1" dirty="0"/>
              <a:t> </a:t>
            </a:r>
            <a:r>
              <a:rPr lang="en-US" sz="1600" i="1" dirty="0" err="1"/>
              <a:t>šťastný</a:t>
            </a:r>
            <a:r>
              <a:rPr lang="en-US" sz="1600" i="1" dirty="0"/>
              <a:t> </a:t>
            </a:r>
            <a:r>
              <a:rPr lang="en-US" sz="1600" i="1" dirty="0" err="1"/>
              <a:t>konec</a:t>
            </a:r>
            <a:r>
              <a:rPr lang="en-US" sz="1600" i="1" dirty="0"/>
              <a:t>, </a:t>
            </a:r>
            <a:r>
              <a:rPr lang="en-US" sz="1600" i="1" dirty="0" err="1"/>
              <a:t>i</a:t>
            </a:r>
            <a:r>
              <a:rPr lang="en-US" sz="1600" i="1" dirty="0"/>
              <a:t> </a:t>
            </a:r>
            <a:r>
              <a:rPr lang="en-US" sz="1600" i="1" dirty="0" err="1"/>
              <a:t>když</a:t>
            </a:r>
            <a:r>
              <a:rPr lang="en-US" sz="1600" i="1" dirty="0"/>
              <a:t> cesta k </a:t>
            </a:r>
            <a:r>
              <a:rPr lang="en-US" sz="1600" i="1" dirty="0" err="1"/>
              <a:t>němu</a:t>
            </a:r>
            <a:r>
              <a:rPr lang="en-US" sz="1600" i="1" dirty="0"/>
              <a:t> </a:t>
            </a:r>
            <a:r>
              <a:rPr lang="en-US" sz="1600" i="1" dirty="0" err="1"/>
              <a:t>vede</a:t>
            </a:r>
            <a:r>
              <a:rPr lang="en-US" sz="1600" i="1" dirty="0"/>
              <a:t> </a:t>
            </a:r>
            <a:r>
              <a:rPr lang="en-US" sz="1600" i="1" dirty="0" err="1"/>
              <a:t>přes</a:t>
            </a:r>
            <a:r>
              <a:rPr lang="en-US" sz="1600" i="1" dirty="0"/>
              <a:t> </a:t>
            </a:r>
            <a:r>
              <a:rPr lang="en-US" sz="1600" i="1" dirty="0" err="1"/>
              <a:t>utrpení</a:t>
            </a:r>
            <a:r>
              <a:rPr lang="en-US" sz="1600" i="1" dirty="0"/>
              <a:t> a </a:t>
            </a:r>
            <a:r>
              <a:rPr lang="en-US" sz="1600" i="1" dirty="0" err="1"/>
              <a:t>slzy</a:t>
            </a:r>
            <a:r>
              <a:rPr lang="en-US" sz="1600" i="1" dirty="0"/>
              <a:t>, </a:t>
            </a:r>
            <a:r>
              <a:rPr lang="en-US" sz="1600" i="1" dirty="0" err="1"/>
              <a:t>kterými</a:t>
            </a:r>
            <a:r>
              <a:rPr lang="en-US" sz="1600" i="1" dirty="0"/>
              <a:t> </a:t>
            </a:r>
            <a:r>
              <a:rPr lang="en-US" sz="1600" i="1" dirty="0" err="1"/>
              <a:t>například</a:t>
            </a:r>
            <a:r>
              <a:rPr lang="en-US" sz="1600" i="1" dirty="0"/>
              <a:t> </a:t>
            </a:r>
            <a:r>
              <a:rPr lang="en-US" sz="1600" i="1" dirty="0" err="1"/>
              <a:t>dívka</a:t>
            </a:r>
            <a:r>
              <a:rPr lang="en-US" sz="1600" i="1" dirty="0"/>
              <a:t> Gerda </a:t>
            </a:r>
            <a:r>
              <a:rPr lang="en-US" sz="1600" i="1" dirty="0" err="1"/>
              <a:t>vysvobodí</a:t>
            </a:r>
            <a:r>
              <a:rPr lang="en-US" sz="1600" i="1" dirty="0"/>
              <a:t> </a:t>
            </a:r>
            <a:r>
              <a:rPr lang="en-US" sz="1600" i="1" dirty="0" err="1"/>
              <a:t>kamaráda</a:t>
            </a:r>
            <a:r>
              <a:rPr lang="en-US" sz="1600" i="1" dirty="0"/>
              <a:t> </a:t>
            </a:r>
            <a:r>
              <a:rPr lang="en-US" sz="1600" i="1" dirty="0" err="1"/>
              <a:t>Kaje</a:t>
            </a:r>
            <a:r>
              <a:rPr lang="en-US" sz="1600" i="1" dirty="0"/>
              <a:t> ze </a:t>
            </a:r>
            <a:r>
              <a:rPr lang="en-US" sz="1600" i="1" dirty="0" err="1"/>
              <a:t>zajetí</a:t>
            </a:r>
            <a:r>
              <a:rPr lang="en-US" sz="1600" i="1" dirty="0"/>
              <a:t> </a:t>
            </a:r>
            <a:r>
              <a:rPr lang="en-US" sz="1600" i="1" u="sng" dirty="0" err="1"/>
              <a:t>Sněhové</a:t>
            </a:r>
            <a:r>
              <a:rPr lang="en-US" sz="1600" i="1" u="sng" dirty="0"/>
              <a:t> </a:t>
            </a:r>
            <a:r>
              <a:rPr lang="en-US" sz="1600" i="1" u="sng" dirty="0" err="1"/>
              <a:t>královny</a:t>
            </a:r>
            <a:r>
              <a:rPr lang="en-US" sz="1600" i="1" dirty="0"/>
              <a:t>. </a:t>
            </a:r>
          </a:p>
          <a:p>
            <a:r>
              <a:rPr lang="en-US" sz="1600" i="1" dirty="0" err="1"/>
              <a:t>Mnohé</a:t>
            </a:r>
            <a:r>
              <a:rPr lang="en-US" sz="1600" i="1" dirty="0"/>
              <a:t> </a:t>
            </a:r>
            <a:r>
              <a:rPr lang="en-US" sz="1600" i="1" dirty="0" err="1"/>
              <a:t>příběhy</a:t>
            </a:r>
            <a:r>
              <a:rPr lang="en-US" sz="1600" i="1" dirty="0"/>
              <a:t> </a:t>
            </a:r>
            <a:r>
              <a:rPr lang="en-US" sz="1600" i="1" dirty="0" err="1"/>
              <a:t>mají</a:t>
            </a:r>
            <a:r>
              <a:rPr lang="en-US" sz="1600" i="1" dirty="0"/>
              <a:t> </a:t>
            </a:r>
            <a:r>
              <a:rPr lang="en-US" sz="1600" i="1" dirty="0" err="1"/>
              <a:t>společensko-kritický</a:t>
            </a:r>
            <a:r>
              <a:rPr lang="en-US" sz="1600" i="1" dirty="0"/>
              <a:t> </a:t>
            </a:r>
            <a:r>
              <a:rPr lang="en-US" sz="1600" i="1" dirty="0" err="1"/>
              <a:t>podtext</a:t>
            </a:r>
            <a:r>
              <a:rPr lang="en-US" sz="1600" i="1" dirty="0"/>
              <a:t>: v </a:t>
            </a:r>
            <a:r>
              <a:rPr lang="en-US" sz="1600" i="1" u="sng" dirty="0" err="1"/>
              <a:t>Císařových</a:t>
            </a:r>
            <a:r>
              <a:rPr lang="en-US" sz="1600" i="1" u="sng" dirty="0"/>
              <a:t> </a:t>
            </a:r>
            <a:r>
              <a:rPr lang="en-US" sz="1600" i="1" u="sng" dirty="0" err="1"/>
              <a:t>nových</a:t>
            </a:r>
            <a:r>
              <a:rPr lang="en-US" sz="1600" i="1" u="sng" dirty="0"/>
              <a:t> </a:t>
            </a:r>
            <a:r>
              <a:rPr lang="en-US" sz="1600" i="1" u="sng" dirty="0" err="1"/>
              <a:t>šatech</a:t>
            </a:r>
            <a:r>
              <a:rPr lang="en-US" sz="1600" i="1" dirty="0"/>
              <a:t> </a:t>
            </a:r>
            <a:r>
              <a:rPr lang="en-US" sz="1600" i="1" dirty="0" err="1"/>
              <a:t>jde</a:t>
            </a:r>
            <a:r>
              <a:rPr lang="en-US" sz="1600" i="1" dirty="0"/>
              <a:t> </a:t>
            </a:r>
            <a:r>
              <a:rPr lang="en-US" sz="1600" i="1" dirty="0" err="1"/>
              <a:t>oklamaný</a:t>
            </a:r>
            <a:r>
              <a:rPr lang="en-US" sz="1600" i="1" dirty="0"/>
              <a:t> </a:t>
            </a:r>
            <a:r>
              <a:rPr lang="en-US" sz="1600" i="1" dirty="0" err="1"/>
              <a:t>císař</a:t>
            </a:r>
            <a:r>
              <a:rPr lang="en-US" sz="1600" i="1" dirty="0"/>
              <a:t> </a:t>
            </a:r>
            <a:r>
              <a:rPr lang="en-US" sz="1600" i="1" dirty="0" err="1"/>
              <a:t>nahý</a:t>
            </a:r>
            <a:r>
              <a:rPr lang="en-US" sz="1600" i="1" dirty="0"/>
              <a:t> </a:t>
            </a:r>
            <a:r>
              <a:rPr lang="en-US" sz="1600" i="1" dirty="0" err="1"/>
              <a:t>městem</a:t>
            </a:r>
            <a:r>
              <a:rPr lang="en-US" sz="1600" i="1" dirty="0"/>
              <a:t> a </a:t>
            </a:r>
            <a:r>
              <a:rPr lang="en-US" sz="1600" i="1" dirty="0" err="1"/>
              <a:t>všichni</a:t>
            </a:r>
            <a:r>
              <a:rPr lang="en-US" sz="1600" i="1" dirty="0"/>
              <a:t> </a:t>
            </a:r>
            <a:r>
              <a:rPr lang="en-US" sz="1600" i="1" dirty="0" err="1"/>
              <a:t>skládají</a:t>
            </a:r>
            <a:r>
              <a:rPr lang="en-US" sz="1600" i="1" dirty="0"/>
              <a:t> hold </a:t>
            </a:r>
            <a:r>
              <a:rPr lang="en-US" sz="1600" i="1" dirty="0" err="1"/>
              <a:t>kráse</a:t>
            </a:r>
            <a:r>
              <a:rPr lang="en-US" sz="1600" i="1" dirty="0"/>
              <a:t> </a:t>
            </a:r>
            <a:r>
              <a:rPr lang="en-US" sz="1600" i="1" dirty="0" err="1"/>
              <a:t>jeho</a:t>
            </a:r>
            <a:r>
              <a:rPr lang="en-US" sz="1600" i="1" dirty="0"/>
              <a:t> </a:t>
            </a:r>
            <a:r>
              <a:rPr lang="en-US" sz="1600" i="1" dirty="0" err="1"/>
              <a:t>neexistujících</a:t>
            </a:r>
            <a:r>
              <a:rPr lang="en-US" sz="1600" i="1" dirty="0"/>
              <a:t> </a:t>
            </a:r>
            <a:r>
              <a:rPr lang="en-US" sz="1600" i="1" dirty="0" err="1"/>
              <a:t>šatů</a:t>
            </a:r>
            <a:r>
              <a:rPr lang="en-US" sz="1600" i="1" dirty="0"/>
              <a:t>. </a:t>
            </a:r>
            <a:r>
              <a:rPr lang="en-US" sz="1600" i="1" dirty="0" err="1"/>
              <a:t>Jenom</a:t>
            </a:r>
            <a:r>
              <a:rPr lang="en-US" sz="1600" i="1" dirty="0"/>
              <a:t> </a:t>
            </a:r>
            <a:r>
              <a:rPr lang="en-US" sz="1600" i="1" dirty="0" err="1"/>
              <a:t>malé</a:t>
            </a:r>
            <a:r>
              <a:rPr lang="en-US" sz="1600" i="1" dirty="0"/>
              <a:t> </a:t>
            </a:r>
            <a:r>
              <a:rPr lang="en-US" sz="1600" i="1" dirty="0" err="1"/>
              <a:t>nevinné</a:t>
            </a:r>
            <a:r>
              <a:rPr lang="en-US" sz="1600" i="1" dirty="0"/>
              <a:t> </a:t>
            </a:r>
            <a:r>
              <a:rPr lang="en-US" sz="1600" i="1" dirty="0" err="1"/>
              <a:t>dítě</a:t>
            </a:r>
            <a:r>
              <a:rPr lang="en-US" sz="1600" i="1" dirty="0"/>
              <a:t>, </a:t>
            </a:r>
            <a:r>
              <a:rPr lang="en-US" sz="1600" i="1" dirty="0" err="1"/>
              <a:t>které</a:t>
            </a:r>
            <a:r>
              <a:rPr lang="en-US" sz="1600" i="1" dirty="0"/>
              <a:t> </a:t>
            </a:r>
            <a:r>
              <a:rPr lang="en-US" sz="1600" i="1" dirty="0" err="1"/>
              <a:t>nezná</a:t>
            </a:r>
            <a:r>
              <a:rPr lang="en-US" sz="1600" i="1" dirty="0"/>
              <a:t> </a:t>
            </a:r>
            <a:r>
              <a:rPr lang="en-US" sz="1600" i="1" dirty="0" err="1"/>
              <a:t>přetvářku</a:t>
            </a:r>
            <a:r>
              <a:rPr lang="en-US" sz="1600" i="1" dirty="0"/>
              <a:t>, </a:t>
            </a:r>
            <a:r>
              <a:rPr lang="en-US" sz="1600" i="1" dirty="0" err="1"/>
              <a:t>vyřkne</a:t>
            </a:r>
            <a:r>
              <a:rPr lang="en-US" sz="1600" i="1" dirty="0"/>
              <a:t> </a:t>
            </a:r>
            <a:r>
              <a:rPr lang="en-US" sz="1600" i="1" dirty="0" err="1"/>
              <a:t>pravdu</a:t>
            </a:r>
            <a:r>
              <a:rPr lang="en-US" sz="1600" i="1" dirty="0"/>
              <a:t>. </a:t>
            </a:r>
          </a:p>
          <a:p>
            <a:r>
              <a:rPr lang="en-US" sz="1600" i="1" dirty="0" err="1"/>
              <a:t>Často</a:t>
            </a:r>
            <a:r>
              <a:rPr lang="en-US" sz="1600" i="1" dirty="0"/>
              <a:t> </a:t>
            </a:r>
            <a:r>
              <a:rPr lang="en-US" sz="1600" i="1" dirty="0" err="1"/>
              <a:t>zde</a:t>
            </a:r>
            <a:r>
              <a:rPr lang="en-US" sz="1600" i="1" dirty="0"/>
              <a:t> </a:t>
            </a:r>
            <a:r>
              <a:rPr lang="en-US" sz="1600" i="1" dirty="0" err="1"/>
              <a:t>vystupují</a:t>
            </a:r>
            <a:r>
              <a:rPr lang="en-US" sz="1600" i="1" dirty="0"/>
              <a:t> </a:t>
            </a:r>
            <a:r>
              <a:rPr lang="en-US" sz="1600" i="1" dirty="0" err="1"/>
              <a:t>postavy</a:t>
            </a:r>
            <a:r>
              <a:rPr lang="en-US" sz="1600" i="1" dirty="0"/>
              <a:t> </a:t>
            </a:r>
            <a:r>
              <a:rPr lang="en-US" sz="1600" i="1" dirty="0" err="1"/>
              <a:t>outsiderů</a:t>
            </a:r>
            <a:r>
              <a:rPr lang="en-US" sz="1600" i="1" dirty="0"/>
              <a:t>, </a:t>
            </a:r>
            <a:r>
              <a:rPr lang="en-US" sz="1600" i="1" dirty="0" err="1"/>
              <a:t>např</a:t>
            </a:r>
            <a:r>
              <a:rPr lang="en-US" sz="1600" i="1" dirty="0"/>
              <a:t>. </a:t>
            </a:r>
            <a:r>
              <a:rPr lang="en-US" sz="1600" i="1" u="sng" dirty="0" err="1"/>
              <a:t>Ošklivé</a:t>
            </a:r>
            <a:r>
              <a:rPr lang="en-US" sz="1600" i="1" u="sng" dirty="0"/>
              <a:t> </a:t>
            </a:r>
            <a:r>
              <a:rPr lang="en-US" sz="1600" i="1" u="sng" dirty="0" err="1"/>
              <a:t>káčátko</a:t>
            </a:r>
            <a:r>
              <a:rPr lang="en-US" sz="1600" i="1" u="sng" dirty="0"/>
              <a:t> </a:t>
            </a:r>
            <a:r>
              <a:rPr lang="en-US" sz="1600" i="1" dirty="0" err="1"/>
              <a:t>nebo</a:t>
            </a:r>
            <a:r>
              <a:rPr lang="en-US" sz="1600" i="1" dirty="0"/>
              <a:t> </a:t>
            </a:r>
            <a:r>
              <a:rPr lang="en-US" sz="1600" i="1" u="sng" dirty="0" err="1"/>
              <a:t>Cínový</a:t>
            </a:r>
            <a:r>
              <a:rPr lang="en-US" sz="1600" i="1" u="sng" dirty="0"/>
              <a:t> </a:t>
            </a:r>
            <a:r>
              <a:rPr lang="en-US" sz="1600" i="1" u="sng" dirty="0" err="1"/>
              <a:t>vojáček</a:t>
            </a:r>
            <a:r>
              <a:rPr lang="en-US" sz="1600" i="1" dirty="0"/>
              <a:t> bez </a:t>
            </a:r>
            <a:r>
              <a:rPr lang="en-US" sz="1600" i="1" dirty="0" err="1"/>
              <a:t>jediné</a:t>
            </a:r>
            <a:r>
              <a:rPr lang="en-US" sz="1600" i="1" dirty="0"/>
              <a:t> </a:t>
            </a:r>
            <a:r>
              <a:rPr lang="en-US" sz="1600" i="1" dirty="0" err="1"/>
              <a:t>nohy</a:t>
            </a:r>
            <a:r>
              <a:rPr lang="en-US" sz="1600" i="1" dirty="0"/>
              <a:t>, </a:t>
            </a:r>
            <a:r>
              <a:rPr lang="en-US" sz="1600" i="1" dirty="0" err="1"/>
              <a:t>jenž</a:t>
            </a:r>
            <a:r>
              <a:rPr lang="en-US" sz="1600" i="1" dirty="0"/>
              <a:t> </a:t>
            </a:r>
            <a:r>
              <a:rPr lang="en-US" sz="1600" i="1" dirty="0" err="1"/>
              <a:t>statečně</a:t>
            </a:r>
            <a:r>
              <a:rPr lang="en-US" sz="1600" i="1" dirty="0"/>
              <a:t> </a:t>
            </a:r>
            <a:r>
              <a:rPr lang="en-US" sz="1600" i="1" dirty="0" err="1"/>
              <a:t>bojuje</a:t>
            </a:r>
            <a:r>
              <a:rPr lang="en-US" sz="1600" i="1" dirty="0"/>
              <a:t> o </a:t>
            </a:r>
            <a:r>
              <a:rPr lang="en-US" sz="1600" i="1" dirty="0" err="1"/>
              <a:t>srdce</a:t>
            </a:r>
            <a:r>
              <a:rPr lang="en-US" sz="1600" i="1" dirty="0"/>
              <a:t> </a:t>
            </a:r>
            <a:r>
              <a:rPr lang="en-US" sz="1600" i="1" dirty="0" err="1"/>
              <a:t>tanečnice</a:t>
            </a:r>
            <a:r>
              <a:rPr lang="en-US" sz="1600" i="1" dirty="0"/>
              <a:t>, s </a:t>
            </a:r>
            <a:r>
              <a:rPr lang="en-US" sz="1600" i="1" dirty="0" err="1"/>
              <a:t>níž</a:t>
            </a:r>
            <a:r>
              <a:rPr lang="en-US" sz="1600" i="1" dirty="0"/>
              <a:t> ho </a:t>
            </a:r>
            <a:r>
              <a:rPr lang="en-US" sz="1600" i="1" dirty="0" err="1"/>
              <a:t>osud</a:t>
            </a:r>
            <a:r>
              <a:rPr lang="en-US" sz="1600" i="1" dirty="0"/>
              <a:t> </a:t>
            </a:r>
            <a:r>
              <a:rPr lang="en-US" sz="1600" i="1" dirty="0" err="1"/>
              <a:t>spojí</a:t>
            </a:r>
            <a:r>
              <a:rPr lang="en-US" sz="1600" i="1" dirty="0"/>
              <a:t> </a:t>
            </a:r>
            <a:r>
              <a:rPr lang="en-US" sz="1600" i="1" dirty="0" err="1"/>
              <a:t>až</a:t>
            </a:r>
            <a:r>
              <a:rPr lang="en-US" sz="1600" i="1" dirty="0"/>
              <a:t> v </a:t>
            </a:r>
            <a:r>
              <a:rPr lang="en-US" sz="1600" i="1" dirty="0" err="1"/>
              <a:t>ničivých</a:t>
            </a:r>
            <a:r>
              <a:rPr lang="en-US" sz="1600" i="1" dirty="0"/>
              <a:t> </a:t>
            </a:r>
            <a:r>
              <a:rPr lang="en-US" sz="1600" i="1" dirty="0" err="1"/>
              <a:t>plamenech</a:t>
            </a:r>
            <a:r>
              <a:rPr lang="en-US" sz="1600" i="1" dirty="0"/>
              <a:t>.</a:t>
            </a:r>
            <a:endParaRPr lang="en-US" sz="1600" dirty="0"/>
          </a:p>
          <a:p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29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J. Karafiát: Broučci (1876; 1893)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r="-3" b="-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Ústřední postavou je Brouček, kterého sledujeme od dětství, kdy se učí létat a kdy občas vyvede nějakou neplechu, přes dospělost až do chvíle, kdy jeho život končí. </a:t>
            </a:r>
          </a:p>
          <a:p>
            <a:r>
              <a:rPr lang="cs-CZ" dirty="0"/>
              <a:t>Příběh je zakotven v neustále se opakujícím koloběhu ročních období (jaro a léto plné činorodosti a radosti versus život ohrožující zima), jenž určuje život broučků, v pokoře, sounáležitosti a víře v Boha, které jejich život naplňují.</a:t>
            </a:r>
          </a:p>
          <a:p>
            <a:r>
              <a:rPr lang="cs-CZ" dirty="0">
                <a:effectLst/>
              </a:rPr>
              <a:t>Poetická obraznost; citlivý přírodní lyrismus; ušlechtilý humanismus.</a:t>
            </a:r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2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14640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Colodi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Pinocchiova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dobrodružství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(1881)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729999" y="2392680"/>
            <a:ext cx="4829101" cy="33015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Musí ujít dlouhou cestu, než se z něj stane skutečný člověk.</a:t>
            </a:r>
          </a:p>
          <a:p>
            <a:pPr marL="0" indent="0">
              <a:buNone/>
            </a:pPr>
            <a:r>
              <a:rPr lang="cs-CZ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Zažije zklamání, naučí se rozpoznat upřímnost od neupřímnosti, projde ponížením a pochopí, jak bolí zrada a jak zahřeje u srdce láska. </a:t>
            </a:r>
          </a:p>
          <a:p>
            <a:pPr marL="0" indent="0">
              <a:buNone/>
            </a:pPr>
            <a:r>
              <a:rPr lang="cs-CZ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Příběh o dospívání. Od rozmazleného dítěte k člověku, který najde </a:t>
            </a:r>
            <a:r>
              <a:rPr lang="cs-CZ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sebe samého.</a:t>
            </a:r>
            <a:endParaRPr lang="en-US" spc="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0">
            <a:extLst>
              <a:ext uri="{FF2B5EF4-FFF2-40B4-BE49-F238E27FC236}">
                <a16:creationId xmlns:a16="http://schemas.microsoft.com/office/drawing/2014/main" id="{F85B92BC-678C-4E14-97E6-3227DEF863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2644120-A6B9-4D5C-8A60-E2F4CC220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3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O. Wilde: Šťastný princ a jiné pohádky (1888)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0" y="640081"/>
            <a:ext cx="3693512" cy="5314406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4134916"/>
          </a:xfrm>
        </p:spPr>
        <p:txBody>
          <a:bodyPr>
            <a:normAutofit/>
          </a:bodyPr>
          <a:lstStyle/>
          <a:p>
            <a:r>
              <a:rPr lang="cs-CZ" sz="1400" i="1" dirty="0"/>
              <a:t>Titulní příběh vypráví o pozlacené soše prince, která se trápí při pohledu na lidskou bídu. Spřátelí se s </a:t>
            </a:r>
            <a:r>
              <a:rPr lang="cs-CZ" sz="1400" i="1" dirty="0" err="1"/>
              <a:t>vlaštováčkem</a:t>
            </a:r>
            <a:r>
              <a:rPr lang="cs-CZ" sz="1400" i="1" dirty="0"/>
              <a:t>, jenž odnáší ze sochy vzácné ozdoby chudým tak dlouho, až se jim to oběma stane osudným. Závěr přináší katarzi: oba přátelé se dostanou do ráje. </a:t>
            </a:r>
          </a:p>
          <a:p>
            <a:r>
              <a:rPr lang="cs-CZ" sz="1400" i="1" dirty="0"/>
              <a:t>Pohádka </a:t>
            </a:r>
            <a:r>
              <a:rPr lang="cs-CZ" sz="1400" i="1" u="sng" dirty="0"/>
              <a:t>Slavík a růže </a:t>
            </a:r>
            <a:r>
              <a:rPr lang="cs-CZ" sz="1400" i="1" dirty="0"/>
              <a:t>pojednává o slavíkovi, jenž zaslechne studentův povzdech, že nemá červené růže. Slavík zpívá s hrudí nabodnutou na trn promrzlého keře a květ obarví krví svého srdce. Jeho oběť je však marná, dívka dar odmítne, student zanevře na lásku a vrhne se do studia filozofie. </a:t>
            </a:r>
          </a:p>
          <a:p>
            <a:r>
              <a:rPr lang="cs-CZ" sz="1400" i="1" dirty="0"/>
              <a:t>Jiné pohádky vyznívají optimističtěji: do zahrady </a:t>
            </a:r>
            <a:r>
              <a:rPr lang="cs-CZ" sz="1400" i="1" u="sng" dirty="0"/>
              <a:t>Sobeckého obra </a:t>
            </a:r>
            <a:r>
              <a:rPr lang="cs-CZ" sz="1400" i="1" dirty="0"/>
              <a:t>si chodí hrát děti. Když je vyhnal, opanovala ji zima. Jednou se děti přece jen vrátily a s nimi i jaro. Obr se radoval a nejvíc si oblíbil malého chlapečka, jehož však už nikdy znovu nespatřil. Když zestárl, dítě – Ježíš – se k němu vrátilo a vzalo jej s sebou do ráje.</a:t>
            </a:r>
            <a:endParaRPr lang="cs-CZ" sz="1400" dirty="0"/>
          </a:p>
          <a:p>
            <a:r>
              <a:rPr lang="cs-CZ" sz="1400" i="1" dirty="0"/>
              <a:t>Velká a nadčasová témata (láska, přátelství, soucit, bolest, faleš či smrt) jsou pojednána v „malých“ příbězích, v životě jednotlivců (lidi, zvířata, pohádkové bytosti). Jsou většinou smutné a jejich smyslem je předat určité poselství. Pro pohádky netypicky dobro ne vždy zvítězí a nebývá ani odměněno. Je ale zřejmé, že vypravěč straní dobru a upozorňuje na morální aspekt příběhu, aniž přímo moralizuje.</a:t>
            </a:r>
            <a:endParaRPr lang="cs-CZ" sz="1400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AutoShape 2" descr="Šťastný princ a jiné pohádky (Oscar Wilde) | Detail knihy | ČBDB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Šťastný princ a jiné pohádky (Oscar Wilde) | Detail knihy | ČBDB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Šťastný princ a jiné pohádky (Oscar Wilde) | Detail knihy | ČBDB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9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A. Mikulka: Aby se děti divily (1961)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699028"/>
            <a:ext cx="4001315" cy="519651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sz="1600" i="1" dirty="0"/>
              <a:t>Dvacet šest krátkých pohádek je založených na </a:t>
            </a:r>
            <a:r>
              <a:rPr lang="cs-CZ" sz="1600" b="1" i="1" dirty="0"/>
              <a:t>poetice nesmyslu</a:t>
            </a:r>
            <a:r>
              <a:rPr lang="cs-CZ" sz="1600" i="1" dirty="0"/>
              <a:t>. </a:t>
            </a:r>
          </a:p>
          <a:p>
            <a:r>
              <a:rPr lang="cs-CZ" sz="1600" i="1" dirty="0"/>
              <a:t>Téměř se zde neobjevují klasické pohádkové postavy, a když, tak jen v humorné nadsázce a v moderním kontextu (pohádka O deseti králích, kteří jsou namalováni na školní tabuli). </a:t>
            </a:r>
          </a:p>
          <a:p>
            <a:r>
              <a:rPr lang="cs-CZ" sz="1600" i="1" dirty="0"/>
              <a:t>Často se v příbězích objevují zvířata domácí i exotická, pro něž autor vymýšlí vtipná jména (tygr </a:t>
            </a:r>
            <a:r>
              <a:rPr lang="cs-CZ" sz="1600" i="1" dirty="0" err="1"/>
              <a:t>Žabižrout</a:t>
            </a:r>
            <a:r>
              <a:rPr lang="cs-CZ" sz="1600" i="1" dirty="0"/>
              <a:t> a opičák Budu Budu), případně vymýšlí i zvířata nová (</a:t>
            </a:r>
            <a:r>
              <a:rPr lang="cs-CZ" sz="1600" i="1" dirty="0" err="1"/>
              <a:t>stříbrokoníček</a:t>
            </a:r>
            <a:r>
              <a:rPr lang="cs-CZ" sz="1600" i="1" dirty="0"/>
              <a:t> a </a:t>
            </a:r>
            <a:r>
              <a:rPr lang="cs-CZ" sz="1600" i="1" dirty="0" err="1"/>
              <a:t>hihisůvička</a:t>
            </a:r>
            <a:r>
              <a:rPr lang="cs-CZ" sz="1600" i="1" dirty="0"/>
              <a:t>).</a:t>
            </a:r>
          </a:p>
          <a:p>
            <a:r>
              <a:rPr lang="cs-CZ" sz="1600" i="1" dirty="0"/>
              <a:t> Řada pohádek je vyprávěna v první osobě jednotného čísla a autor je stylizuje do podoby vyprávění vlastních neuvěřitelných zážitků. Tím odkazují na první pohádku souboru se stejným názvem jako celá knížka, která pojednává o vypravěči, který „přes den leští hvězdy, aby v noci zářily, a v noci vymýšlí pohádky dětem, aby se divily“. Knihu vtipně dotvářejí charakteristické autorovy ilustrace.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6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B7946-AF45-6593-A822-7B30FE91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přednášek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B01BF-D1B7-E349-5CD5-B3117C00E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Pohádka – 26. 2. 2024 </a:t>
            </a:r>
          </a:p>
          <a:p>
            <a:r>
              <a:rPr lang="cs-CZ" dirty="0"/>
              <a:t>2) Próza s dětským hrdinou – 11. 3. 2024</a:t>
            </a:r>
          </a:p>
          <a:p>
            <a:r>
              <a:rPr lang="cs-CZ" dirty="0"/>
              <a:t>3) Poezie pro děti – 25. 3. 2024 </a:t>
            </a:r>
          </a:p>
          <a:p>
            <a:r>
              <a:rPr lang="cs-CZ" dirty="0"/>
              <a:t>4) Komiks a obrazové knihy – 8. 4. 2024 (prof. Mocná) </a:t>
            </a:r>
          </a:p>
          <a:p>
            <a:r>
              <a:rPr lang="cs-CZ" dirty="0"/>
              <a:t>5) Báje a pověsti – 22. 4. 2024 </a:t>
            </a:r>
          </a:p>
          <a:p>
            <a:r>
              <a:rPr lang="cs-CZ" dirty="0"/>
              <a:t>6) Umělecko-naučná literatura pro děti; Fantastická literatura – 6. 5. 2024 </a:t>
            </a:r>
          </a:p>
        </p:txBody>
      </p:sp>
    </p:spTree>
    <p:extLst>
      <p:ext uri="{BB962C8B-B14F-4D97-AF65-F5344CB8AC3E}">
        <p14:creationId xmlns:p14="http://schemas.microsoft.com/office/powerpoint/2010/main" val="2216985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Jiří Trnka: Zahrada (1962)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701760"/>
            <a:ext cx="4001315" cy="319104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 err="1"/>
              <a:t>Jediné</a:t>
            </a:r>
            <a:r>
              <a:rPr lang="en-US" dirty="0"/>
              <a:t> </a:t>
            </a:r>
            <a:r>
              <a:rPr lang="en-US" dirty="0" err="1"/>
              <a:t>literární</a:t>
            </a:r>
            <a:r>
              <a:rPr lang="en-US" dirty="0"/>
              <a:t> </a:t>
            </a:r>
            <a:r>
              <a:rPr lang="en-US" dirty="0" err="1"/>
              <a:t>dílo</a:t>
            </a:r>
            <a:r>
              <a:rPr lang="en-US" dirty="0"/>
              <a:t> </a:t>
            </a:r>
            <a:r>
              <a:rPr lang="en-US" dirty="0" err="1"/>
              <a:t>výtvarníka</a:t>
            </a:r>
            <a:r>
              <a:rPr lang="en-US" dirty="0"/>
              <a:t> a </a:t>
            </a:r>
            <a:r>
              <a:rPr lang="en-US" dirty="0" err="1"/>
              <a:t>filmaře</a:t>
            </a:r>
            <a:r>
              <a:rPr lang="en-US" dirty="0"/>
              <a:t> </a:t>
            </a:r>
            <a:r>
              <a:rPr lang="en-US" dirty="0" err="1"/>
              <a:t>Jiřího</a:t>
            </a:r>
            <a:r>
              <a:rPr lang="en-US" dirty="0"/>
              <a:t> </a:t>
            </a:r>
            <a:r>
              <a:rPr lang="en-US" dirty="0" err="1"/>
              <a:t>Trnky</a:t>
            </a:r>
            <a:r>
              <a:rPr lang="en-US" dirty="0"/>
              <a:t> – „</a:t>
            </a:r>
            <a:r>
              <a:rPr lang="en-US" dirty="0" err="1"/>
              <a:t>Malíř</a:t>
            </a:r>
            <a:r>
              <a:rPr lang="en-US" dirty="0"/>
              <a:t> </a:t>
            </a:r>
            <a:r>
              <a:rPr lang="en-US" dirty="0" err="1"/>
              <a:t>smí</a:t>
            </a:r>
            <a:r>
              <a:rPr lang="en-US" dirty="0"/>
              <a:t> </a:t>
            </a:r>
            <a:r>
              <a:rPr lang="en-US" dirty="0" err="1"/>
              <a:t>napsat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</a:t>
            </a:r>
            <a:r>
              <a:rPr lang="en-US" dirty="0" err="1"/>
              <a:t>jedinou</a:t>
            </a:r>
            <a:r>
              <a:rPr lang="en-US" dirty="0"/>
              <a:t> </a:t>
            </a:r>
            <a:r>
              <a:rPr lang="en-US" dirty="0" err="1"/>
              <a:t>knihu</a:t>
            </a:r>
            <a:r>
              <a:rPr lang="en-US" dirty="0"/>
              <a:t>.“</a:t>
            </a:r>
          </a:p>
          <a:p>
            <a:r>
              <a:rPr lang="en-US" dirty="0" err="1"/>
              <a:t>Animovanou</a:t>
            </a:r>
            <a:r>
              <a:rPr lang="en-US" dirty="0"/>
              <a:t> </a:t>
            </a:r>
            <a:r>
              <a:rPr lang="en-US" dirty="0" err="1"/>
              <a:t>verzi</a:t>
            </a:r>
            <a:r>
              <a:rPr lang="en-US" dirty="0"/>
              <a:t> </a:t>
            </a:r>
            <a:r>
              <a:rPr lang="en-US" dirty="0" err="1"/>
              <a:t>vytvořil</a:t>
            </a:r>
            <a:r>
              <a:rPr lang="en-US" dirty="0"/>
              <a:t> </a:t>
            </a:r>
            <a:r>
              <a:rPr lang="en-US" dirty="0" err="1"/>
              <a:t>Trnkův</a:t>
            </a:r>
            <a:r>
              <a:rPr lang="en-US" dirty="0"/>
              <a:t> </a:t>
            </a:r>
            <a:r>
              <a:rPr lang="en-US" dirty="0" err="1"/>
              <a:t>žák</a:t>
            </a:r>
            <a:r>
              <a:rPr lang="en-US" dirty="0"/>
              <a:t> v </a:t>
            </a:r>
            <a:r>
              <a:rPr lang="en-US" dirty="0" err="1"/>
              <a:t>roce</a:t>
            </a:r>
            <a:r>
              <a:rPr lang="en-US" dirty="0"/>
              <a:t> 1978 (9 let po </a:t>
            </a:r>
            <a:r>
              <a:rPr lang="en-US" dirty="0" err="1"/>
              <a:t>autorově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)</a:t>
            </a:r>
          </a:p>
          <a:p>
            <a:r>
              <a:rPr lang="en-US" dirty="0" err="1"/>
              <a:t>Nonsensový</a:t>
            </a:r>
            <a:r>
              <a:rPr lang="en-US" dirty="0"/>
              <a:t> humor </a:t>
            </a:r>
          </a:p>
          <a:p>
            <a:r>
              <a:rPr lang="en-US" dirty="0" err="1"/>
              <a:t>Zahrada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symbol </a:t>
            </a:r>
            <a:r>
              <a:rPr lang="en-US" dirty="0" err="1"/>
              <a:t>bezstarostné</a:t>
            </a:r>
            <a:r>
              <a:rPr lang="en-US" dirty="0"/>
              <a:t> a </a:t>
            </a:r>
            <a:r>
              <a:rPr lang="en-US" dirty="0" err="1"/>
              <a:t>neohraničené</a:t>
            </a:r>
            <a:r>
              <a:rPr lang="en-US" dirty="0"/>
              <a:t> </a:t>
            </a:r>
            <a:r>
              <a:rPr lang="en-US" dirty="0" err="1"/>
              <a:t>dětské</a:t>
            </a:r>
            <a:r>
              <a:rPr lang="en-US" dirty="0"/>
              <a:t> </a:t>
            </a:r>
            <a:r>
              <a:rPr lang="en-US" dirty="0" err="1"/>
              <a:t>imaginace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21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6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15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Miloš Macourek: Jakub a dvě stě dědečků (1963)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4" y="640081"/>
            <a:ext cx="3562405" cy="5314406"/>
          </a:xfrm>
          <a:prstGeom prst="rect">
            <a:avLst/>
          </a:prstGeom>
        </p:spPr>
      </p:pic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/>
              <a:t>Scénárista (Dívka na koštěti, Arabela, Létající Čestmír a další)</a:t>
            </a:r>
          </a:p>
          <a:p>
            <a:r>
              <a:rPr lang="en-US"/>
              <a:t>Humorná a imaginativní tvorba </a:t>
            </a:r>
          </a:p>
          <a:p>
            <a:r>
              <a:rPr lang="en-US"/>
              <a:t>Výchovný podtext </a:t>
            </a:r>
          </a:p>
          <a:p>
            <a:r>
              <a:rPr lang="en-US"/>
              <a:t>Komické rozvíjení absurdních a fantaskních prvků</a:t>
            </a:r>
          </a:p>
          <a:p>
            <a:r>
              <a:rPr lang="en-US"/>
              <a:t>Hra s jazykem a s významy slov </a:t>
            </a:r>
          </a:p>
          <a:p>
            <a:r>
              <a:rPr lang="en-US"/>
              <a:t>Dlouhá souřadná souvětí – děj, úvahy, metafory, dialogy, řečnické výrazy, výrazná pointa na konci souvětí </a:t>
            </a:r>
            <a:r>
              <a:rPr lang="en-US">
                <a:sym typeface="Wingdings" panose="05000000000000000000" pitchFamily="2" charset="2"/>
              </a:rPr>
              <a:t> dynamický styl podobný chvatnému dětskému vyprávění </a:t>
            </a:r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260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sz="1900" dirty="0"/>
              <a:t>Daisy Mrázková: Haló, </a:t>
            </a:r>
            <a:r>
              <a:rPr lang="cs-CZ" sz="1900" dirty="0" err="1"/>
              <a:t>Jácíčku</a:t>
            </a:r>
            <a:r>
              <a:rPr lang="cs-CZ" sz="1900" dirty="0"/>
              <a:t> (1972)</a:t>
            </a:r>
            <a:r>
              <a:rPr lang="cs-CZ" altLang="cs-CZ" sz="1900" b="1" dirty="0">
                <a:latin typeface="Cambria" panose="02040503050406030204" pitchFamily="18" charset="0"/>
                <a:ea typeface="Times New Roman" panose="02020603050405020304" pitchFamily="18" charset="0"/>
              </a:rPr>
              <a:t/>
            </a:r>
            <a:br>
              <a:rPr lang="cs-CZ" altLang="cs-CZ" sz="1900" b="1" dirty="0">
                <a:latin typeface="Cambria" panose="02040503050406030204" pitchFamily="18" charset="0"/>
                <a:ea typeface="Times New Roman" panose="02020603050405020304" pitchFamily="18" charset="0"/>
              </a:rPr>
            </a:br>
            <a:endParaRPr lang="cs-CZ" sz="19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207824"/>
            <a:ext cx="4001315" cy="417891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sz="1700" i="1"/>
              <a:t>Příběhy o velkém přátelství malého zajíčka a veverky vyprávějí jednoduše a průzračně o těch nejobyčejnějších, ale zároveň nejmocnějších okamžicích dětství. </a:t>
            </a:r>
          </a:p>
          <a:p>
            <a:r>
              <a:rPr lang="cs-CZ" sz="1700" i="1"/>
              <a:t>O malých chvilkách, kdy se zničehonic vyjeví, že svět kolem je obrovský, strašný i krásný, že něco myslet je něco jiného než něco dělat, že když máme někoho rádi, všechno je jiné a lepší, a že na některé otázky není jednoznačná odpověď… Králíček s veverkou spolu poskakují po lese, navštěvují se, hloubají, skotačí, a čtenáře nenápadně provedou krajinou prvních velkých filozofických otázek: Co jsem já a co ty? Může myšlenka změnit svět? Co znamená mít rád? Co znamená přemýšlet? </a:t>
            </a:r>
          </a:p>
          <a:p>
            <a:r>
              <a:rPr lang="cs-CZ" sz="1700" i="1"/>
              <a:t>Knihu Daisy Mrázkové Haló, </a:t>
            </a:r>
            <a:r>
              <a:rPr lang="cs-CZ" sz="1700" i="1" err="1"/>
              <a:t>Jácíčku</a:t>
            </a:r>
            <a:r>
              <a:rPr lang="cs-CZ" sz="1700" i="1"/>
              <a:t> můžeme bez rozpaků zařadit po bok klasických děl světové moderní literatury: Medvídka </a:t>
            </a:r>
            <a:r>
              <a:rPr lang="cs-CZ" sz="1700" i="1" err="1"/>
              <a:t>Pú</a:t>
            </a:r>
            <a:r>
              <a:rPr lang="cs-CZ" sz="1700" i="1"/>
              <a:t>, Alenky v říši divů nebo třeba Malého prince. </a:t>
            </a:r>
          </a:p>
          <a:p>
            <a:endParaRPr lang="cs-CZ" altLang="cs-CZ" sz="1700" b="1"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078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Knihy Daisy Mrázkové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8343" y="1845733"/>
            <a:ext cx="10807337" cy="45986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cap="all" dirty="0"/>
              <a:t>1) Mrázková</a:t>
            </a:r>
            <a:r>
              <a:rPr lang="cs-CZ" dirty="0"/>
              <a:t>, Daisy. </a:t>
            </a:r>
            <a:r>
              <a:rPr lang="cs-CZ" i="1" dirty="0"/>
              <a:t>Neplač, muchomůrko: (malá knížka o velkých věcech). </a:t>
            </a:r>
            <a:r>
              <a:rPr lang="cs-CZ" dirty="0"/>
              <a:t>Praha: SNDK, 1965. </a:t>
            </a:r>
          </a:p>
          <a:p>
            <a:pPr lvl="0"/>
            <a:r>
              <a:rPr lang="cs-CZ" cap="all" dirty="0"/>
              <a:t>2) Mrázková</a:t>
            </a:r>
            <a:r>
              <a:rPr lang="cs-CZ" dirty="0"/>
              <a:t>, Daisy. </a:t>
            </a:r>
            <a:r>
              <a:rPr lang="cs-CZ" i="1" dirty="0"/>
              <a:t>Chlapeček a Dálka</a:t>
            </a:r>
            <a:r>
              <a:rPr lang="cs-CZ" dirty="0"/>
              <a:t>. Praha: Albatros, 1969. </a:t>
            </a:r>
          </a:p>
          <a:p>
            <a:r>
              <a:rPr lang="cs-CZ" cap="all" dirty="0"/>
              <a:t>3) Mrázková</a:t>
            </a:r>
            <a:r>
              <a:rPr lang="cs-CZ" dirty="0"/>
              <a:t>, Daisy. </a:t>
            </a:r>
            <a:r>
              <a:rPr lang="cs-CZ" i="1" dirty="0"/>
              <a:t>Byla jedna moucha</a:t>
            </a:r>
            <a:r>
              <a:rPr lang="cs-CZ" dirty="0"/>
              <a:t>. Praha: Baobab, 2019 [1971].</a:t>
            </a:r>
          </a:p>
          <a:p>
            <a:pPr lvl="0"/>
            <a:r>
              <a:rPr lang="cs-CZ" cap="all" dirty="0"/>
              <a:t>4) Mrázková</a:t>
            </a:r>
            <a:r>
              <a:rPr lang="cs-CZ" dirty="0"/>
              <a:t>, Daisy. </a:t>
            </a:r>
            <a:r>
              <a:rPr lang="cs-CZ" i="1" dirty="0"/>
              <a:t>Haló, </a:t>
            </a:r>
            <a:r>
              <a:rPr lang="cs-CZ" i="1" dirty="0" err="1"/>
              <a:t>Jácíčku</a:t>
            </a:r>
            <a:r>
              <a:rPr lang="cs-CZ" i="1" dirty="0"/>
              <a:t>: knížka o velikém přátelství</a:t>
            </a:r>
            <a:r>
              <a:rPr lang="cs-CZ" dirty="0"/>
              <a:t>. Praha: Baobab, 2015 [1972]. </a:t>
            </a:r>
          </a:p>
          <a:p>
            <a:pPr lvl="0"/>
            <a:r>
              <a:rPr lang="cs-CZ" cap="all" dirty="0"/>
              <a:t>5) Mrázková</a:t>
            </a:r>
            <a:r>
              <a:rPr lang="cs-CZ" dirty="0"/>
              <a:t>, Daisy. </a:t>
            </a:r>
            <a:r>
              <a:rPr lang="cs-CZ" i="1" dirty="0"/>
              <a:t>Neposlušná Barborka</a:t>
            </a:r>
            <a:r>
              <a:rPr lang="cs-CZ" dirty="0"/>
              <a:t>. Praha: Albatros, 1973. </a:t>
            </a:r>
          </a:p>
          <a:p>
            <a:pPr lvl="0"/>
            <a:r>
              <a:rPr lang="cs-CZ" cap="all" dirty="0"/>
              <a:t>6) Mrázková</a:t>
            </a:r>
            <a:r>
              <a:rPr lang="cs-CZ" dirty="0"/>
              <a:t>, Daisy. </a:t>
            </a:r>
            <a:r>
              <a:rPr lang="cs-CZ" i="1" dirty="0"/>
              <a:t>Můj medvěd Flóra</a:t>
            </a:r>
            <a:r>
              <a:rPr lang="cs-CZ" dirty="0"/>
              <a:t>. Praha: Albatros, 1973. </a:t>
            </a:r>
          </a:p>
          <a:p>
            <a:pPr lvl="0"/>
            <a:r>
              <a:rPr lang="cs-CZ" cap="all" dirty="0"/>
              <a:t>7) Mrázková</a:t>
            </a:r>
            <a:r>
              <a:rPr lang="cs-CZ" dirty="0"/>
              <a:t>, Daisy. </a:t>
            </a:r>
            <a:r>
              <a:rPr lang="cs-CZ" i="1" dirty="0"/>
              <a:t>Auto z pralesa: [pohádky]</a:t>
            </a:r>
            <a:r>
              <a:rPr lang="cs-CZ" dirty="0"/>
              <a:t>. Praha: Albatros, 1975. </a:t>
            </a:r>
          </a:p>
          <a:p>
            <a:pPr lvl="0"/>
            <a:r>
              <a:rPr lang="cs-CZ" cap="all" dirty="0"/>
              <a:t>8) Mrázková</a:t>
            </a:r>
            <a:r>
              <a:rPr lang="cs-CZ" dirty="0"/>
              <a:t>, Daisy. </a:t>
            </a:r>
            <a:r>
              <a:rPr lang="cs-CZ" i="1" dirty="0"/>
              <a:t>Nádherné Úterý, čili, Slečna Brambůrková chodí po světě</a:t>
            </a:r>
            <a:r>
              <a:rPr lang="cs-CZ" dirty="0"/>
              <a:t>. Praha: Albatros, 1977. </a:t>
            </a:r>
          </a:p>
          <a:p>
            <a:pPr lvl="0"/>
            <a:r>
              <a:rPr lang="cs-CZ" cap="all" dirty="0"/>
              <a:t>9) Mrázková</a:t>
            </a:r>
            <a:r>
              <a:rPr lang="cs-CZ" dirty="0"/>
              <a:t>, Daisy. </a:t>
            </a:r>
            <a:r>
              <a:rPr lang="cs-CZ" i="1" dirty="0"/>
              <a:t>Kluk s míčem</a:t>
            </a:r>
            <a:r>
              <a:rPr lang="cs-CZ" dirty="0"/>
              <a:t>. Praha: Albatros, 1978</a:t>
            </a:r>
          </a:p>
          <a:p>
            <a:pPr lvl="0"/>
            <a:r>
              <a:rPr lang="cs-CZ" cap="all" dirty="0"/>
              <a:t>10) Mrázková</a:t>
            </a:r>
            <a:r>
              <a:rPr lang="cs-CZ" dirty="0"/>
              <a:t>, Daisy. </a:t>
            </a:r>
            <a:r>
              <a:rPr lang="cs-CZ" i="1" dirty="0"/>
              <a:t>Co by se stalo, kdyby-</a:t>
            </a:r>
            <a:r>
              <a:rPr lang="cs-CZ" dirty="0"/>
              <a:t>. Praha: Albatros, 1980. </a:t>
            </a:r>
          </a:p>
          <a:p>
            <a:pPr lvl="0"/>
            <a:r>
              <a:rPr lang="cs-CZ" cap="all" dirty="0"/>
              <a:t>11) Mrázková</a:t>
            </a:r>
            <a:r>
              <a:rPr lang="cs-CZ" dirty="0"/>
              <a:t>, Daisy. </a:t>
            </a:r>
            <a:r>
              <a:rPr lang="cs-CZ" i="1" dirty="0"/>
              <a:t>Slon a mravenec</a:t>
            </a:r>
            <a:r>
              <a:rPr lang="cs-CZ" dirty="0"/>
              <a:t>. Praha: Albatros, 1982. </a:t>
            </a:r>
          </a:p>
          <a:p>
            <a:pPr lvl="0"/>
            <a:r>
              <a:rPr lang="cs-CZ" cap="all" dirty="0"/>
              <a:t>12) Mrázková</a:t>
            </a:r>
            <a:r>
              <a:rPr lang="cs-CZ" dirty="0"/>
              <a:t>, Daisy. </a:t>
            </a:r>
            <a:r>
              <a:rPr lang="cs-CZ" i="1" dirty="0"/>
              <a:t>Písně mravenčí chůvy</a:t>
            </a:r>
            <a:r>
              <a:rPr lang="cs-CZ" dirty="0"/>
              <a:t>. Praha: Baobab, 2009. </a:t>
            </a:r>
          </a:p>
        </p:txBody>
      </p:sp>
    </p:spTree>
    <p:extLst>
      <p:ext uri="{BB962C8B-B14F-4D97-AF65-F5344CB8AC3E}">
        <p14:creationId xmlns:p14="http://schemas.microsoft.com/office/powerpoint/2010/main" val="2994617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FISCHEROVÁ, Daniela. </a:t>
            </a:r>
            <a:r>
              <a:rPr lang="en-US" b="1" i="1" dirty="0" err="1"/>
              <a:t>Duhové</a:t>
            </a:r>
            <a:r>
              <a:rPr lang="en-US" b="1" i="1" dirty="0"/>
              <a:t> </a:t>
            </a:r>
            <a:r>
              <a:rPr lang="en-US" b="1" i="1" dirty="0" err="1"/>
              <a:t>pohádky</a:t>
            </a:r>
            <a:r>
              <a:rPr lang="en-US" b="1" i="1" dirty="0"/>
              <a:t> </a:t>
            </a:r>
            <a:r>
              <a:rPr lang="en-US" b="1" dirty="0"/>
              <a:t>(2003)</a:t>
            </a:r>
            <a:endParaRPr lang="en-US" sz="480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9360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obsah 4"/>
          <p:cNvSpPr>
            <a:spLocks/>
          </p:cNvSpPr>
          <p:nvPr/>
        </p:nvSpPr>
        <p:spPr>
          <a:xfrm>
            <a:off x="5181601" y="2198914"/>
            <a:ext cx="636814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Kniha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obsahuje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pohádek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pomezí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kvazimýtů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z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nichž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každá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věnovaná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barvě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Nejde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ale o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zcela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samostatné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jednotlivé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pohádky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skládají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dohromady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příběh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stvoření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barevného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světa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Odehrává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v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době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„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kdysi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dávno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dávno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kdy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ještě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nebyly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žádné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jenom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slunce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v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bezbarvém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světě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nudilo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stvořilo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nejprve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duhu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jejímiž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barvami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svět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vymalovalo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Každá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pohádka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popisuje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jak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slunce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přidává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další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barvu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vznik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určité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vlastnosti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nebo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jevu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soucit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ochrana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péče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radost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láska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s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nimiž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příchod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svět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spojován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Knihu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uzavírá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Strakatá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pohádka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 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níž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barvy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smíchají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vytvoří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pestrobarevný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veselý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svět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cs-CZ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/>
          </p:cNvSpPr>
          <p:nvPr/>
        </p:nvSpPr>
        <p:spPr>
          <a:xfrm>
            <a:off x="6116166" y="2296102"/>
            <a:ext cx="4379875" cy="356878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spcAft>
                <a:spcPts val="600"/>
              </a:spcAft>
            </a:pPr>
            <a:endParaRPr lang="cs-CZ" sz="158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730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8323"/>
            <a:ext cx="10515600" cy="1484672"/>
          </a:xfrm>
        </p:spPr>
        <p:txBody>
          <a:bodyPr>
            <a:normAutofit/>
          </a:bodyPr>
          <a:lstStyle/>
          <a:p>
            <a:r>
              <a:rPr lang="cs-CZ" sz="3200" dirty="0"/>
              <a:t/>
            </a:r>
            <a:br>
              <a:rPr lang="cs-CZ" sz="3200" dirty="0"/>
            </a:br>
            <a:r>
              <a:rPr lang="cs-CZ" sz="2200" i="1" dirty="0"/>
              <a:t>Děvčátko </a:t>
            </a:r>
            <a:r>
              <a:rPr lang="cs-CZ" sz="2200" i="1" dirty="0" err="1"/>
              <a:t>Momo</a:t>
            </a:r>
            <a:r>
              <a:rPr lang="cs-CZ" sz="2200" i="1" dirty="0"/>
              <a:t> a ukradený čas </a:t>
            </a:r>
            <a:r>
              <a:rPr lang="cs-CZ" sz="2200" dirty="0"/>
              <a:t>Michaela </a:t>
            </a:r>
            <a:r>
              <a:rPr lang="cs-CZ" sz="2200" dirty="0" err="1"/>
              <a:t>Endeho</a:t>
            </a:r>
            <a:r>
              <a:rPr lang="cs-CZ" sz="2200" dirty="0"/>
              <a:t> (2005 [1973]) Podtitul: Pohádkový román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794" y="1671485"/>
            <a:ext cx="9059905" cy="4768644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sz="2400" dirty="0"/>
              <a:t>Myšlenku může autor formulovat </a:t>
            </a:r>
            <a:r>
              <a:rPr lang="cs-CZ" sz="2400" b="1" dirty="0"/>
              <a:t>explicitně</a:t>
            </a:r>
            <a:r>
              <a:rPr lang="cs-CZ" sz="2400" dirty="0"/>
              <a:t> (ale i pro formulaci myšlenek používá obrazný jazyk): </a:t>
            </a:r>
          </a:p>
          <a:p>
            <a:pPr lvl="2"/>
            <a:r>
              <a:rPr lang="cs-CZ" sz="2000" dirty="0"/>
              <a:t>„A všechen čas, který neprožívá srdce, je stejně ztracený jako pro slepce barvy duhy nebo jako pro hluchého ptačí píseň.“ (s. 130)</a:t>
            </a:r>
          </a:p>
          <a:p>
            <a:pPr lvl="1"/>
            <a:r>
              <a:rPr lang="cs-CZ" sz="2400" dirty="0"/>
              <a:t>Používá </a:t>
            </a:r>
            <a:r>
              <a:rPr lang="cs-CZ" sz="2400" b="1" dirty="0"/>
              <a:t>symboly, sílu obrazného jazyka </a:t>
            </a:r>
            <a:r>
              <a:rPr lang="cs-CZ" sz="2400" dirty="0"/>
              <a:t>– ať už se jedná o symbolické postavy (šedí muži, umělec </a:t>
            </a:r>
            <a:r>
              <a:rPr lang="cs-CZ" sz="2400" dirty="0" err="1"/>
              <a:t>Gigi</a:t>
            </a:r>
            <a:r>
              <a:rPr lang="cs-CZ" sz="2400" dirty="0"/>
              <a:t>), případně obrazné symboly (květy času, želva </a:t>
            </a:r>
            <a:r>
              <a:rPr lang="cs-CZ" sz="2400" dirty="0" err="1"/>
              <a:t>Kasijopeja</a:t>
            </a:r>
            <a:r>
              <a:rPr lang="cs-CZ" sz="2400" dirty="0"/>
              <a:t> atd.).</a:t>
            </a:r>
          </a:p>
          <a:p>
            <a:pPr lvl="1"/>
            <a:r>
              <a:rPr lang="cs-CZ" sz="2400" dirty="0"/>
              <a:t>Dále autor používá </a:t>
            </a:r>
            <a:r>
              <a:rPr lang="cs-CZ" sz="2400" b="1" dirty="0"/>
              <a:t>kontrasty</a:t>
            </a:r>
            <a:r>
              <a:rPr lang="cs-CZ" sz="2400" dirty="0"/>
              <a:t> – nejvýraznější kontrast: </a:t>
            </a:r>
            <a:r>
              <a:rPr lang="cs-CZ" sz="2400" dirty="0" err="1"/>
              <a:t>Momo</a:t>
            </a:r>
            <a:r>
              <a:rPr lang="cs-CZ" sz="2400" dirty="0"/>
              <a:t> X šedí muži (staví do kontrastu jejich základní vlastnosti a způsob interakce s druhými a vlivu kvality této interakce na jejich životy), proměna postav před a po setkání s šedými muži (popřípadě nepřímým uplatněním jejich vlivu) – především </a:t>
            </a:r>
            <a:r>
              <a:rPr lang="cs-CZ" sz="2400" dirty="0" err="1"/>
              <a:t>Gigi</a:t>
            </a:r>
            <a:r>
              <a:rPr lang="cs-CZ" sz="2400" dirty="0"/>
              <a:t> a děti </a:t>
            </a:r>
          </a:p>
          <a:p>
            <a:pPr lvl="1"/>
            <a:r>
              <a:rPr lang="cs-CZ" sz="2400" dirty="0"/>
              <a:t>Autor pochopitelně a především </a:t>
            </a:r>
            <a:r>
              <a:rPr lang="cs-CZ" sz="2400" b="1" dirty="0"/>
              <a:t>vypráví jedinečný strhující příběh</a:t>
            </a:r>
            <a:r>
              <a:rPr lang="cs-CZ" sz="2400" dirty="0"/>
              <a:t>, </a:t>
            </a:r>
            <a:r>
              <a:rPr lang="cs-CZ" sz="2400" b="1" dirty="0"/>
              <a:t>tvoří</a:t>
            </a:r>
            <a:r>
              <a:rPr lang="cs-CZ" sz="2400" dirty="0"/>
              <a:t> </a:t>
            </a:r>
            <a:r>
              <a:rPr lang="cs-CZ" sz="2400" b="1" dirty="0"/>
              <a:t>věrohodné postavy a uvěřitelné prostředí </a:t>
            </a:r>
            <a:r>
              <a:rPr lang="cs-CZ" sz="2400" dirty="0"/>
              <a:t>(reálné i imaginativní), aktualizuje různé žánry (dobrodružné vyprávění, pohádka...).</a:t>
            </a:r>
          </a:p>
          <a:p>
            <a:pPr lvl="1"/>
            <a:r>
              <a:rPr lang="cs-CZ" sz="2400" dirty="0"/>
              <a:t>Pokus o parafrázi hlavní myšlenky díla: </a:t>
            </a:r>
          </a:p>
          <a:p>
            <a:pPr lvl="2"/>
            <a:r>
              <a:rPr lang="cs-CZ" sz="2000" dirty="0"/>
              <a:t>Autentický a svobodný život spočívá v tom, že nasloucháme svému srdci,  a nenecháme se zotročit odcizujícími tlaky zvnějšku (např. tlaky na vnější efektivitu, když nás to může odcizit od nás samých a od našich bližních).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699" y="1937232"/>
            <a:ext cx="2654081" cy="38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4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7B71A4-0E6E-BB38-72E2-A4A7ED52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62189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2000" b="1" i="0" dirty="0">
                <a:solidFill>
                  <a:srgbClr val="7E41A0"/>
                </a:solidFill>
                <a:effectLst/>
                <a:latin typeface="arial" panose="020B0604020202020204" pitchFamily="34" charset="0"/>
              </a:rPr>
              <a:t>Recenze:</a:t>
            </a:r>
            <a:br>
              <a:rPr lang="cs-CZ" sz="2000" b="1" i="0" dirty="0">
                <a:solidFill>
                  <a:srgbClr val="7E41A0"/>
                </a:solidFill>
                <a:effectLst/>
                <a:latin typeface="arial" panose="020B0604020202020204" pitchFamily="34" charset="0"/>
              </a:rPr>
            </a:br>
            <a: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„Je to kniha pro děti zhruba od čtvrté třídy, ale i dospělého hluboce zasáhne svou skrytě filosofickou rovinou, která překvapí, ale ani v nejmenším neruší pohádku o vzrušující cestě za královnou a kouzelnou Oblázkovou horou. Příběh jako by nasával silná témata ze všech koutů dětské literární klasiky, zpracovává je pro svou potřebu, nepozorovaně je taví a vlévá do základů, aby strukturu podepřel a posílil. (…) Doporučuji přečíst knihu nejméně dvakrát, při každém novém čtení totiž odhalíme další a další spojitosti.“</a:t>
            </a:r>
            <a:b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cs-CZ" sz="2000" b="1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Petra </a:t>
            </a:r>
            <a:r>
              <a:rPr lang="cs-CZ" sz="2000" b="1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Žallmannová</a:t>
            </a:r>
            <a:r>
              <a:rPr lang="cs-CZ" sz="2000" b="1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Tvar 6/2019, 21. 3. 2019</a:t>
            </a:r>
            <a: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/>
            </a:r>
            <a:b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„Kniha osloví nejen čtenáře okolo deseti let, kterým je primárně určena. Od dětského dobrodružství, tajemna a nástrah se dostáváme i k životům běžných lidí a jejich starostem, sledujeme emoční a mentální zrání obou hlavních protagonistů. Ti mladší proto mohou fandit Krise a Prckovi, aby překonali všechny nástrahy a šťastně dorazili až domů, starší čtenáři se mohou zaměřit na filozofickou linii díla, pozorovat jaký vliv může mít na dítě život v neúplné rodině, povrchní chování okolí, nebo třeba jakým vývojem musí člověk projít, aby změnil své chování a pochopil, že ne vše je takové, jak se na první pohled zdá.“</a:t>
            </a:r>
            <a:br>
              <a:rPr lang="cs-CZ" sz="20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r>
              <a:rPr lang="cs-CZ" sz="2000" b="1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Monika </a:t>
            </a:r>
            <a:r>
              <a:rPr lang="cs-CZ" sz="2000" b="1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Injajevová</a:t>
            </a:r>
            <a:r>
              <a:rPr lang="cs-CZ" sz="2000" b="1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iliteratura.cz, 22. 8. 2019</a:t>
            </a:r>
            <a:r>
              <a:rPr lang="cs-CZ" sz="3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/>
            </a:r>
            <a:br>
              <a:rPr lang="cs-CZ" sz="3600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</a:b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Tajemství oblázkové hory">
            <a:extLst>
              <a:ext uri="{FF2B5EF4-FFF2-40B4-BE49-F238E27FC236}">
                <a16:creationId xmlns:a16="http://schemas.microsoft.com/office/drawing/2014/main" id="{9E870DF9-4A2F-02CD-6926-35774ADEC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2453"/>
          <a:stretch/>
        </p:blipFill>
        <p:spPr bwMode="auto">
          <a:xfrm>
            <a:off x="-1" y="10"/>
            <a:ext cx="4635315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70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36ED-794D-CB6F-EB6C-201F78B5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Opakování, shrnutí a reflexe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C8F5F-8A46-FE32-9723-71FDBB149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 typy pohádek známe?</a:t>
            </a:r>
          </a:p>
          <a:p>
            <a:r>
              <a:rPr lang="cs-CZ" dirty="0"/>
              <a:t>Jaké jsou základní věcné rysy kouzelné pohádky?</a:t>
            </a:r>
          </a:p>
          <a:p>
            <a:r>
              <a:rPr lang="cs-CZ" dirty="0"/>
              <a:t>Čím jsou pohádky významné pro dětského čtenáře z psychologického hlediska?</a:t>
            </a:r>
          </a:p>
          <a:p>
            <a:r>
              <a:rPr lang="cs-CZ" dirty="0"/>
              <a:t>Které pohádky považujete za významné a proč?</a:t>
            </a:r>
          </a:p>
          <a:p>
            <a:r>
              <a:rPr lang="cs-CZ" dirty="0"/>
              <a:t>Jaké otázky si kladete?</a:t>
            </a:r>
          </a:p>
          <a:p>
            <a:r>
              <a:rPr lang="cs-CZ" dirty="0"/>
              <a:t>Jaké další myšlenky vás napadly v souvislosti s tématem?</a:t>
            </a:r>
          </a:p>
        </p:txBody>
      </p:sp>
    </p:spTree>
    <p:extLst>
      <p:ext uri="{BB962C8B-B14F-4D97-AF65-F5344CB8AC3E}">
        <p14:creationId xmlns:p14="http://schemas.microsoft.com/office/powerpoint/2010/main" val="237917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čtenářství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37359"/>
            <a:ext cx="10515600" cy="4840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Současnost (vliv digitální kultury a elektronických médií): snižuje se pozornost, mladí čtenáři mají problém číst knihy s pomalým tempem, delšími a složitějšími větami a větším množstvím postav, horší sémantická paměť (vše je dostupné na jeden „klik“), nahrazení reálné zkušenosti virtuální</a:t>
            </a:r>
          </a:p>
          <a:p>
            <a:endParaRPr lang="cs-CZ" dirty="0"/>
          </a:p>
          <a:p>
            <a:r>
              <a:rPr lang="cs-CZ" dirty="0"/>
              <a:t>Schopnost hlubokého čtení se plně rozvíjí mezi 10. – 14. rokem, pro rozvoj čtenářské gramotnosti je zcela zásadní 3. třída (tedy 9 - 10 let)</a:t>
            </a:r>
          </a:p>
          <a:p>
            <a:endParaRPr lang="cs-CZ" dirty="0"/>
          </a:p>
          <a:p>
            <a:r>
              <a:rPr lang="cs-CZ" dirty="0"/>
              <a:t>Hluboké čtení je pro lidskou existenci nezbytné, protože rozvíjí řadu důležitých dovedností a schopností (potvrzeno nejnovějšími výzkumy mozku), není jen potěšením či koníčkem bez dalšího smyslu; je esenciální pro kognitivní, sociální a emocionální rozvoj; tyto vlastnosti a schopnosti jsou důležité pro přežití lidského rodu i pro fungování v demokratické společnosti (více viz Wolfová 2020):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81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čtenářství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Obraznost </a:t>
            </a:r>
          </a:p>
          <a:p>
            <a:r>
              <a:rPr lang="cs-CZ" dirty="0"/>
              <a:t>Emocionální obraznost a empatie </a:t>
            </a:r>
          </a:p>
          <a:p>
            <a:r>
              <a:rPr lang="cs-CZ" dirty="0"/>
              <a:t>Zdroj (vnitřních) znalostí o světě a o druhých lidech</a:t>
            </a:r>
          </a:p>
          <a:p>
            <a:r>
              <a:rPr lang="cs-CZ" dirty="0"/>
              <a:t>Kritické myšlení </a:t>
            </a:r>
          </a:p>
          <a:p>
            <a:r>
              <a:rPr lang="cs-CZ" dirty="0"/>
              <a:t>Hluboké vhledy do života a jeho situací </a:t>
            </a:r>
          </a:p>
          <a:p>
            <a:r>
              <a:rPr lang="cs-CZ" dirty="0"/>
              <a:t>Čtenářská gramotnost = předpoklad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81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A8E44-F053-9FCE-AD5A-477F1723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Pohádky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E25D2-B6ED-77D9-3FEF-AF0ABB51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Sedm základních druhů pohádek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se staly pohádky dětským žánrem?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Existuje česká pohádka?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Varianty pohádky – O Popelce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Autorské adaptace folklorních pohádek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Pohádka z psychologického hlediska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Šťastný konec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-katastrofa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Věcné rysy žánru (MM)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Vybrané autorské pohádky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143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33295"/>
          </a:xfrm>
        </p:spPr>
        <p:txBody>
          <a:bodyPr>
            <a:normAutofit/>
          </a:bodyPr>
          <a:lstStyle/>
          <a:p>
            <a:r>
              <a:rPr lang="cs-CZ" dirty="0"/>
              <a:t>Původně pohádky nebyly určeny dětem, ale dospělým. Byly určeny pro zkrácení „dlouhých zimních večerů“. Byly plné lechtivých motivů, vulgarit a jadrného humoru.</a:t>
            </a:r>
          </a:p>
          <a:p>
            <a:r>
              <a:rPr lang="cs-CZ" dirty="0"/>
              <a:t>Původně byly pohádky lidovým (</a:t>
            </a:r>
            <a:r>
              <a:rPr lang="cs-CZ" dirty="0" err="1"/>
              <a:t>foklorním</a:t>
            </a:r>
            <a:r>
              <a:rPr lang="cs-CZ" dirty="0"/>
              <a:t>) žánrem.</a:t>
            </a:r>
          </a:p>
          <a:p>
            <a:r>
              <a:rPr lang="cs-CZ" dirty="0"/>
              <a:t>Lidová pohádka měla původně zábavnou funkci. </a:t>
            </a:r>
          </a:p>
          <a:p>
            <a:r>
              <a:rPr lang="cs-CZ" dirty="0"/>
              <a:t>Hrdina se musí utkat s nějakým protivníkem a pohádka musí dobře dopadnout. </a:t>
            </a:r>
          </a:p>
          <a:p>
            <a:endParaRPr lang="cs-CZ" dirty="0"/>
          </a:p>
          <a:p>
            <a:r>
              <a:rPr lang="cs-CZ" dirty="0"/>
              <a:t>Pohádkami se zabývají různé vědní obory – literární věda (</a:t>
            </a:r>
            <a:r>
              <a:rPr lang="cs-CZ" dirty="0" err="1"/>
              <a:t>genologie</a:t>
            </a:r>
            <a:r>
              <a:rPr lang="cs-CZ" dirty="0"/>
              <a:t>), etnologie (folkloristika), psychologie, jazykověda…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775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Folkloristé rozlišují sedm základních druhů pohádek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- zvířecí </a:t>
            </a:r>
          </a:p>
          <a:p>
            <a:r>
              <a:rPr lang="cs-CZ" dirty="0"/>
              <a:t>- kouzelné (neboli pravé)</a:t>
            </a:r>
          </a:p>
          <a:p>
            <a:r>
              <a:rPr lang="cs-CZ" dirty="0"/>
              <a:t>- legendární </a:t>
            </a:r>
          </a:p>
          <a:p>
            <a:r>
              <a:rPr lang="cs-CZ" dirty="0"/>
              <a:t>- novelistické (neboli realistické)</a:t>
            </a:r>
          </a:p>
          <a:p>
            <a:r>
              <a:rPr lang="cs-CZ" dirty="0"/>
              <a:t>- žertovné </a:t>
            </a:r>
          </a:p>
          <a:p>
            <a:r>
              <a:rPr lang="cs-CZ" dirty="0"/>
              <a:t>- o hloupých obludách </a:t>
            </a:r>
          </a:p>
          <a:p>
            <a:r>
              <a:rPr lang="cs-CZ" dirty="0"/>
              <a:t>- kumulativní (neboli řetězové)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7280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20190</TotalTime>
  <Words>3674</Words>
  <Application>Microsoft Office PowerPoint</Application>
  <PresentationFormat>Širokoúhlá obrazovka</PresentationFormat>
  <Paragraphs>297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6" baseType="lpstr">
      <vt:lpstr>arial</vt:lpstr>
      <vt:lpstr>arial</vt:lpstr>
      <vt:lpstr>Calibri</vt:lpstr>
      <vt:lpstr>Calibri Light</vt:lpstr>
      <vt:lpstr>Cambria</vt:lpstr>
      <vt:lpstr>Symbol</vt:lpstr>
      <vt:lpstr>Times New Roman</vt:lpstr>
      <vt:lpstr>Wingdings</vt:lpstr>
      <vt:lpstr>Retrospektiva</vt:lpstr>
      <vt:lpstr>Pohádka jako literární žánr </vt:lpstr>
      <vt:lpstr>Úvodem</vt:lpstr>
      <vt:lpstr>Žánry </vt:lpstr>
      <vt:lpstr>Témata přednášek </vt:lpstr>
      <vt:lpstr>Přínosy čtenářství</vt:lpstr>
      <vt:lpstr>Přínosy čtenářství</vt:lpstr>
      <vt:lpstr>Pohádky </vt:lpstr>
      <vt:lpstr>Prezentace aplikace PowerPoint</vt:lpstr>
      <vt:lpstr>Folkloristé rozlišují sedm základních druhů pohádek</vt:lpstr>
      <vt:lpstr>Lidová pohádka má jasně danou vnitřní strukturu </vt:lpstr>
      <vt:lpstr>Jak se staly pohádky dětským žánrem?</vt:lpstr>
      <vt:lpstr>Česká pohádka? </vt:lpstr>
      <vt:lpstr>Autorská adaptace folkloru/ autorská pohádka</vt:lpstr>
      <vt:lpstr>Česká pohádka?</vt:lpstr>
      <vt:lpstr>Jaroslav Otčenášek (Etnologický ústav AV ČR) – České lidové pohádky </vt:lpstr>
      <vt:lpstr>O Popelce</vt:lpstr>
      <vt:lpstr>Varianty pohádek: Příklad Popelky</vt:lpstr>
      <vt:lpstr>Věcné rysy pohádky </vt:lpstr>
      <vt:lpstr>Pohádka z psychologického hlediska </vt:lpstr>
      <vt:lpstr>Pohádka z psychologického hlediska</vt:lpstr>
      <vt:lpstr>Děti a svět pohádek</vt:lpstr>
      <vt:lpstr>Bruno Bettelheim: Za tajemstvím pohádek: Proč a jak je číst v dnešní době? </vt:lpstr>
      <vt:lpstr>Zobrazení duše a zralost</vt:lpstr>
      <vt:lpstr>Moudrost, integrace osobnosti</vt:lpstr>
      <vt:lpstr>Láska</vt:lpstr>
      <vt:lpstr>Vyprávění pohádky jako mezilidská událost</vt:lpstr>
      <vt:lpstr>Šťastný konec</vt:lpstr>
      <vt:lpstr>„Šťastné“ konce</vt:lpstr>
      <vt:lpstr>Různé typy konců:</vt:lpstr>
      <vt:lpstr>J. R. R. Tolkien – esej „O pohádkách“</vt:lpstr>
      <vt:lpstr>„Faerie“(Fairy-land, říše pohádek)</vt:lpstr>
      <vt:lpstr>Pohádka nese morální hodnoty</vt:lpstr>
      <vt:lpstr>Umělá neboli autorská pohádka </vt:lpstr>
      <vt:lpstr>Vybrané autorské pohádky </vt:lpstr>
      <vt:lpstr>H. CH. Andersen: pohádky (1835 – 1872)</vt:lpstr>
      <vt:lpstr>J. Karafiát: Broučci (1876; 1893)</vt:lpstr>
      <vt:lpstr>C. Colodi: Pinocchiova dobrodružství (1881)</vt:lpstr>
      <vt:lpstr>O. Wilde: Šťastný princ a jiné pohádky (1888)</vt:lpstr>
      <vt:lpstr>A. Mikulka: Aby se děti divily (1961)</vt:lpstr>
      <vt:lpstr>Jiří Trnka: Zahrada (1962)</vt:lpstr>
      <vt:lpstr>Miloš Macourek: Jakub a dvě stě dědečků (1963)</vt:lpstr>
      <vt:lpstr>Daisy Mrázková: Haló, Jácíčku (1972) </vt:lpstr>
      <vt:lpstr>Knihy Daisy Mrázkové</vt:lpstr>
      <vt:lpstr>FISCHEROVÁ, Daniela. Duhové pohádky (2003)</vt:lpstr>
      <vt:lpstr> Děvčátko Momo a ukradený čas Michaela Endeho (2005 [1973]) Podtitul: Pohádkový román</vt:lpstr>
      <vt:lpstr>Recenze: „Je to kniha pro děti zhruba od čtvrté třídy, ale i dospělého hluboce zasáhne svou skrytě filosofickou rovinou, která překvapí, ale ani v nejmenším neruší pohádku o vzrušující cestě za královnou a kouzelnou Oblázkovou horou. Příběh jako by nasával silná témata ze všech koutů dětské literární klasiky, zpracovává je pro svou potřebu, nepozorovaně je taví a vlévá do základů, aby strukturu podepřel a posílil. (…) Doporučuji přečíst knihu nejméně dvakrát, při každém novém čtení totiž odhalíme další a další spojitosti.“ Petra Žallmannová, Tvar 6/2019, 21. 3. 2019   „Kniha osloví nejen čtenáře okolo deseti let, kterým je primárně určena. Od dětského dobrodružství, tajemna a nástrah se dostáváme i k životům běžných lidí a jejich starostem, sledujeme emoční a mentální zrání obou hlavních protagonistů. Ti mladší proto mohou fandit Krise a Prckovi, aby překonali všechny nástrahy a šťastně dorazili až domů, starší čtenáři se mohou zaměřit na filozofickou linii díla, pozorovat jaký vliv může mít na dítě život v neúplné rodině, povrchní chování okolí, nebo třeba jakým vývojem musí člověk projít, aby změnil své chování a pochopil, že ne vše je takové, jak se na první pohled zdá.“ Monika Injajevová, iliteratura.cz, 22. 8. 2019 </vt:lpstr>
      <vt:lpstr>Opakování, shrnutí a reflexe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Pohádka Dobro a zlo (etika, morálka) Šťastný konec Emocionální výchova</dc:title>
  <dc:creator>Uzivatel</dc:creator>
  <cp:lastModifiedBy>Naďa Vondrová</cp:lastModifiedBy>
  <cp:revision>136</cp:revision>
  <dcterms:created xsi:type="dcterms:W3CDTF">2021-03-11T13:59:57Z</dcterms:created>
  <dcterms:modified xsi:type="dcterms:W3CDTF">2024-03-04T14:11:52Z</dcterms:modified>
</cp:coreProperties>
</file>