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8" r:id="rId14"/>
    <p:sldId id="267" r:id="rId15"/>
    <p:sldId id="270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8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07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56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075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812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97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92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4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9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8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4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8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0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24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F008-8038-4610-A57A-495F0694891B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CF1CA9-B4C4-49FA-A219-528D5531E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63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4EB2F-2A19-4F3B-9A02-CBA8AD62C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Антонимия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BEB4B3-A978-4AF7-91E6-9AB15437E8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1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1635F-66CC-48F3-B8E2-3A0E6A7DC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Антонимия и многозначность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197C-E6CA-4F61-86AF-522532157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567"/>
            <a:ext cx="8596668" cy="4676796"/>
          </a:xfrm>
        </p:spPr>
        <p:txBody>
          <a:bodyPr>
            <a:normAutofit/>
          </a:bodyPr>
          <a:lstStyle/>
          <a:p>
            <a:r>
              <a:rPr lang="ru-RU" sz="2000" dirty="0"/>
              <a:t>У многозначного слова антонимы разные</a:t>
            </a:r>
          </a:p>
          <a:p>
            <a:r>
              <a:rPr lang="ru-RU" sz="2000" dirty="0"/>
              <a:t>Они относятся к отдельным значениям</a:t>
            </a:r>
          </a:p>
          <a:p>
            <a:pPr marL="0" indent="0">
              <a:buNone/>
            </a:pPr>
            <a:r>
              <a:rPr lang="ru-RU" sz="2000" i="1" dirty="0"/>
              <a:t>низкий забор – высокий	    Х		низкий поступок – благородный</a:t>
            </a:r>
            <a:endParaRPr lang="cs-CZ" sz="2000" i="1" dirty="0"/>
          </a:p>
          <a:p>
            <a:pPr marL="0" indent="0">
              <a:buNone/>
            </a:pPr>
            <a:r>
              <a:rPr lang="ru-RU" sz="2000" i="1" dirty="0"/>
              <a:t>глубокое озеро -  мелкое 	    Х		глубокий сон – лёгкий,</a:t>
            </a:r>
          </a:p>
          <a:p>
            <a:pPr marL="0" indent="0">
              <a:buNone/>
            </a:pPr>
            <a:r>
              <a:rPr lang="ru-RU" sz="2000" i="1" dirty="0"/>
              <a:t>									глубокие знания – поверхностные</a:t>
            </a:r>
          </a:p>
          <a:p>
            <a:pPr marL="0" indent="0">
              <a:buNone/>
            </a:pPr>
            <a:r>
              <a:rPr lang="ru-RU" sz="2000" i="1" dirty="0"/>
              <a:t>мягкая подушка – твёрдая   Х		мягкая вода – жёсткая</a:t>
            </a:r>
          </a:p>
          <a:p>
            <a:pPr marL="0" indent="0">
              <a:buNone/>
            </a:pPr>
            <a:r>
              <a:rPr lang="ru-RU" sz="2000" i="1" dirty="0"/>
              <a:t>									мягкий свет - резкий	</a:t>
            </a:r>
          </a:p>
        </p:txBody>
      </p:sp>
    </p:spTree>
    <p:extLst>
      <p:ext uri="{BB962C8B-B14F-4D97-AF65-F5344CB8AC3E}">
        <p14:creationId xmlns:p14="http://schemas.microsoft.com/office/powerpoint/2010/main" val="165829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170DD-2288-4636-9395-557DB135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Типы антонимов – по семантике, т. е. по выражаемому типу противоположности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D8C2A-8927-40B6-82DD-B362DC763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2529"/>
            <a:ext cx="8596668" cy="4895557"/>
          </a:xfrm>
        </p:spPr>
        <p:txBody>
          <a:bodyPr>
            <a:normAutofit/>
          </a:bodyPr>
          <a:lstStyle/>
          <a:p>
            <a:r>
              <a:rPr lang="ru-RU" sz="2000" b="1" dirty="0"/>
              <a:t>Контрастные антонимы </a:t>
            </a:r>
            <a:r>
              <a:rPr lang="ru-RU" sz="2000" dirty="0"/>
              <a:t>– качественная противоположность, указывается на противополжные признаки одного понятия, на крайние проявления качества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</a:pPr>
            <a:r>
              <a:rPr lang="ru-RU" sz="2000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лёгкий – трудный, сильный – слабый, высоко – низко, быстро – медленно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/>
              <a:t>Комплементарные антонимы </a:t>
            </a:r>
            <a:r>
              <a:rPr lang="ru-RU" sz="2000" dirty="0"/>
              <a:t>- отдельные члены антонимической пара дополняют друг друга до целого, отрицание одного утверждает другое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</a:pPr>
            <a:r>
              <a:rPr lang="ru-RU" sz="2000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влажный – сухой, живой – мёртвый, соблюдать – нарушать, вместе – врозь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/>
              <a:t>Векторные антонимы </a:t>
            </a:r>
            <a:r>
              <a:rPr lang="ru-RU" sz="2000" dirty="0"/>
              <a:t>– логически противоположные понятия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</a:pPr>
            <a:r>
              <a:rPr lang="ru-RU" sz="2000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зажигать – гасить, приезжать – уезжать, открывать – закрывать, вперёд – назад, туда – оттуда, к – от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84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F280B-6788-45A8-9476-06266B48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антонимов – по структуре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E13C23-0922-4B07-A210-207A7D52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0327"/>
            <a:ext cx="8596668" cy="4311036"/>
          </a:xfrm>
        </p:spPr>
        <p:txBody>
          <a:bodyPr>
            <a:normAutofit/>
          </a:bodyPr>
          <a:lstStyle/>
          <a:p>
            <a:r>
              <a:rPr lang="ru-RU" sz="2000" b="1" dirty="0"/>
              <a:t>Разнокорневые</a:t>
            </a:r>
            <a:r>
              <a:rPr lang="ru-RU" sz="2000" dirty="0"/>
              <a:t> (разнокоренные, собственно лексические)</a:t>
            </a:r>
          </a:p>
          <a:p>
            <a:pPr marL="0" indent="0">
              <a:buNone/>
            </a:pPr>
            <a:r>
              <a:rPr lang="ru-RU" sz="2000" i="1" dirty="0"/>
              <a:t>толстый – тонкий, маленький - большой</a:t>
            </a:r>
          </a:p>
          <a:p>
            <a:r>
              <a:rPr lang="ru-RU" sz="2000" b="1" dirty="0"/>
              <a:t>Однокорневые</a:t>
            </a:r>
            <a:r>
              <a:rPr lang="ru-RU" sz="2000" dirty="0"/>
              <a:t> (однокоренные, словообразовательные, лексико-грамматические) – образуются при помощи приставок, например, </a:t>
            </a:r>
            <a:r>
              <a:rPr lang="ru-RU" sz="2000" i="1" dirty="0"/>
              <a:t>не-, без-, анти-, при-, у-...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i="1" dirty="0"/>
              <a:t>большой – небольшой, приезжать – уезжать</a:t>
            </a:r>
          </a:p>
        </p:txBody>
      </p:sp>
    </p:spTree>
    <p:extLst>
      <p:ext uri="{BB962C8B-B14F-4D97-AF65-F5344CB8AC3E}">
        <p14:creationId xmlns:p14="http://schemas.microsoft.com/office/powerpoint/2010/main" val="300345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F51650-CBC8-4A0A-8E43-530557D4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антонимов – по контексту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072F05-A8B8-4E8B-A695-B9C0476B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1853"/>
            <a:ext cx="8596668" cy="4409510"/>
          </a:xfrm>
        </p:spPr>
        <p:txBody>
          <a:bodyPr/>
          <a:lstStyle/>
          <a:p>
            <a:r>
              <a:rPr lang="ru-RU" sz="2000" b="1" dirty="0"/>
              <a:t>Общеязыковые</a:t>
            </a:r>
            <a:r>
              <a:rPr lang="ru-RU" sz="2000" dirty="0"/>
              <a:t> (узуальные) – они зафиксированы в словарях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/>
              <a:t>Контекстуальные</a:t>
            </a:r>
            <a:r>
              <a:rPr lang="ru-RU" sz="2000" dirty="0"/>
              <a:t> (контекстуально-речевые, индивидуальные) – слова, которые обычно не осмысляются как антонимы, но они становятся антонимами только в конкретном контексте, они случайны</a:t>
            </a:r>
          </a:p>
          <a:p>
            <a:pPr marL="0" indent="0">
              <a:buNone/>
            </a:pPr>
            <a:r>
              <a:rPr lang="ru-RU" sz="2000" i="1" u="sng"/>
              <a:t>Красна</a:t>
            </a:r>
            <a:r>
              <a:rPr lang="ru-RU" sz="2000" i="1" u="sng">
                <a:latin typeface="Calibri" panose="020F0502020204030204" pitchFamily="34" charset="0"/>
                <a:cs typeface="Calibri" panose="020F0502020204030204" pitchFamily="34" charset="0"/>
              </a:rPr>
              <a:t>́ </a:t>
            </a:r>
            <a:r>
              <a:rPr lang="ru-RU" sz="2000" i="1"/>
              <a:t>ягодка</a:t>
            </a:r>
            <a:r>
              <a:rPr lang="ru-RU" sz="2000" i="1" dirty="0"/>
              <a:t>, да на </a:t>
            </a:r>
            <a:r>
              <a:rPr lang="ru-RU" sz="2000" i="1"/>
              <a:t>вкус </a:t>
            </a:r>
            <a:r>
              <a:rPr lang="ru-RU" sz="2000" i="1" u="sng"/>
              <a:t>горька</a:t>
            </a:r>
            <a:r>
              <a:rPr lang="ru-RU" sz="2000" i="1" u="sng">
                <a:latin typeface="Calibri" panose="020F0502020204030204" pitchFamily="34" charset="0"/>
                <a:cs typeface="Calibri" panose="020F0502020204030204" pitchFamily="34" charset="0"/>
              </a:rPr>
              <a:t>́</a:t>
            </a:r>
            <a:r>
              <a:rPr lang="ru-RU" sz="2000" i="1"/>
              <a:t>.</a:t>
            </a:r>
            <a:endParaRPr lang="ru-RU" sz="2000" i="1" dirty="0"/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07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93267-F65F-4252-9E54-E5DF8213E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Внутрисловная антонимия - энантиосемия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9D1F39-2C5F-4272-B6B9-6EE4ABD67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выражается средствами контекста и синтаксически</a:t>
            </a:r>
          </a:p>
          <a:p>
            <a:pPr marL="0" indent="0">
              <a:buNone/>
            </a:pPr>
            <a:r>
              <a:rPr lang="ru-RU" sz="2000" i="1" dirty="0"/>
              <a:t>нести (в дом) – приносить	Х 	нести (из дома) – уносить</a:t>
            </a:r>
          </a:p>
          <a:p>
            <a:pPr marL="0" indent="0">
              <a:buNone/>
            </a:pPr>
            <a:r>
              <a:rPr lang="ru-RU" sz="2000" i="1" dirty="0"/>
              <a:t>оговориться специально (</a:t>
            </a:r>
            <a:r>
              <a:rPr lang="cs-CZ" sz="2000" i="1" dirty="0"/>
              <a:t>vysvětlit, objasnit, říct předem)</a:t>
            </a:r>
            <a:r>
              <a:rPr lang="ru-RU" sz="2000" i="1" dirty="0"/>
              <a:t> 	</a:t>
            </a:r>
            <a:r>
              <a:rPr lang="cs-CZ" sz="2000" i="1" dirty="0"/>
              <a:t>	</a:t>
            </a:r>
            <a:r>
              <a:rPr lang="ru-RU" sz="2000" i="1" dirty="0"/>
              <a:t>Х 	оговориться случайно</a:t>
            </a:r>
            <a:r>
              <a:rPr lang="cs-CZ" sz="2000" i="1" dirty="0"/>
              <a:t> (přeřeknout se)</a:t>
            </a:r>
            <a:endParaRPr lang="ru-RU" sz="2000" i="1" dirty="0"/>
          </a:p>
          <a:p>
            <a:pPr marL="0" indent="0">
              <a:buNone/>
            </a:pPr>
            <a:r>
              <a:rPr lang="ru-RU" sz="2000" i="1" dirty="0"/>
              <a:t>одолж</a:t>
            </a:r>
            <a:r>
              <a:rPr lang="ru-RU" sz="2000" i="1" u="sng" dirty="0"/>
              <a:t>и</a:t>
            </a:r>
            <a:r>
              <a:rPr lang="ru-RU" sz="2000" i="1" dirty="0"/>
              <a:t>ть (дать в долг)		Х 	одолжить (взять в долг)</a:t>
            </a:r>
          </a:p>
          <a:p>
            <a:pPr marL="0" indent="0">
              <a:buNone/>
            </a:pPr>
            <a:r>
              <a:rPr lang="ru-RU" sz="2000" i="1" dirty="0"/>
              <a:t>наверно (может быть)		Х	наверно (несомненно, точно)</a:t>
            </a:r>
          </a:p>
          <a:p>
            <a:pPr marL="0" indent="0">
              <a:buNone/>
            </a:pPr>
            <a:r>
              <a:rPr lang="ru-RU" sz="2000" i="1" dirty="0"/>
              <a:t>просмотреть книгу			Х	просмотреть ошибку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2910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0AB44-7650-42FF-B231-0AD5BB1E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- эвфемизмы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361917-0D54-40FB-91EE-2519D0255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Выражают смягчение антонимии</a:t>
            </a:r>
          </a:p>
          <a:p>
            <a:pPr marL="0" indent="0">
              <a:buNone/>
            </a:pPr>
            <a:r>
              <a:rPr lang="ru-RU" sz="2400" i="1" dirty="0"/>
              <a:t>красивый – безобразный – </a:t>
            </a:r>
            <a:r>
              <a:rPr lang="ru-RU" sz="2400" i="1" u="sng" dirty="0"/>
              <a:t>некрасивый</a:t>
            </a:r>
          </a:p>
          <a:p>
            <a:pPr marL="0" indent="0">
              <a:buNone/>
            </a:pPr>
            <a:r>
              <a:rPr lang="ru-RU" sz="2400" i="1" dirty="0"/>
              <a:t>добрый – злой - </a:t>
            </a:r>
            <a:r>
              <a:rPr lang="ru-RU" sz="2400" i="1" u="sng" dirty="0"/>
              <a:t>недобрый</a:t>
            </a:r>
            <a:endParaRPr lang="cs-CZ" sz="2400" i="1" u="sng" dirty="0"/>
          </a:p>
        </p:txBody>
      </p:sp>
    </p:spTree>
    <p:extLst>
      <p:ext uri="{BB962C8B-B14F-4D97-AF65-F5344CB8AC3E}">
        <p14:creationId xmlns:p14="http://schemas.microsoft.com/office/powerpoint/2010/main" val="4204549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27962-8218-4028-AFA3-4E0E6D2A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Стилистические приёмы, основанные на антонимии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F903E-5309-49AA-914E-988F5B660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6597"/>
            <a:ext cx="8596668" cy="4909625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Антитеза</a:t>
            </a:r>
            <a:r>
              <a:rPr lang="ru-RU" sz="2000" dirty="0"/>
              <a:t> – противопоставление контрастных по своему характеру словесных образов, часто в пословицах</a:t>
            </a:r>
          </a:p>
          <a:p>
            <a:pPr marL="0" indent="0">
              <a:buNone/>
            </a:pPr>
            <a:r>
              <a:rPr lang="ru-RU" sz="2000" i="1" dirty="0"/>
              <a:t>Знание человека возвышает, а невежество - унижает.</a:t>
            </a:r>
          </a:p>
          <a:p>
            <a:pPr marL="0" indent="0">
              <a:buNone/>
            </a:pPr>
            <a:r>
              <a:rPr lang="ru-RU" sz="2000" i="1" dirty="0"/>
              <a:t>Меньше говори, а больше делай.</a:t>
            </a:r>
          </a:p>
          <a:p>
            <a:r>
              <a:rPr lang="ru-RU" sz="2000" b="1" dirty="0"/>
              <a:t>Оксюморон</a:t>
            </a:r>
            <a:r>
              <a:rPr lang="ru-RU" sz="2000" dirty="0"/>
              <a:t> – сочетание слов, выражающих логически несовместимые понятия</a:t>
            </a:r>
          </a:p>
          <a:p>
            <a:pPr marL="0" indent="0">
              <a:buNone/>
            </a:pPr>
            <a:r>
              <a:rPr lang="ru-RU" sz="2000" i="1" dirty="0"/>
              <a:t>«Живой труп» - Л. Толстой</a:t>
            </a:r>
          </a:p>
          <a:p>
            <a:pPr marL="0" indent="0">
              <a:buNone/>
            </a:pPr>
            <a:r>
              <a:rPr lang="ru-RU" sz="2000" i="1" dirty="0"/>
              <a:t>«Оптимистическая трагедия» </a:t>
            </a:r>
            <a:r>
              <a:rPr lang="ru-RU" sz="2000" dirty="0"/>
              <a:t>– В. Вишневский</a:t>
            </a:r>
          </a:p>
          <a:p>
            <a:pPr marL="0" indent="0">
              <a:buNone/>
            </a:pPr>
            <a:r>
              <a:rPr lang="ru-RU" sz="2000" i="1" dirty="0"/>
              <a:t>медленно спешить</a:t>
            </a:r>
          </a:p>
          <a:p>
            <a:r>
              <a:rPr lang="ru-RU" sz="2000" b="1" dirty="0"/>
              <a:t>Антифразис</a:t>
            </a:r>
            <a:r>
              <a:rPr lang="ru-RU" sz="2000" dirty="0"/>
              <a:t> – употребление слова в противоположном смысле для создания иронии, часто в публицистическом стиле</a:t>
            </a:r>
          </a:p>
          <a:p>
            <a:pPr marL="0" indent="0">
              <a:buNone/>
            </a:pPr>
            <a:r>
              <a:rPr lang="ru-RU" sz="2000" i="1" dirty="0"/>
              <a:t>Олимпийское беспокойсто (спокойствие)</a:t>
            </a:r>
          </a:p>
          <a:p>
            <a:pPr marL="0" indent="0">
              <a:buNone/>
            </a:pPr>
            <a:r>
              <a:rPr lang="ru-RU" sz="2000" i="1" dirty="0"/>
              <a:t>Закон несохранения (сохранения)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4355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D4753-D74D-46D0-8246-0B5E0B47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ECCB9-B2A8-4784-A785-603F28A14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«Семантическая противопоставленность, противоположность. Она основана на наличии в значении слова качественного признака, который может возрастать или убывать и доходить до противоположного.» (Розенталь – Теленкова, 2008, с. 27)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13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3439F-7EA4-4B11-9CC4-87E4F78A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67B2C9-32C6-4D58-BBB2-0C97FCC20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5190978"/>
          </a:xfrm>
        </p:spPr>
        <p:txBody>
          <a:bodyPr>
            <a:noAutofit/>
          </a:bodyPr>
          <a:lstStyle/>
          <a:p>
            <a:r>
              <a:rPr lang="ru-RU" sz="2400" dirty="0"/>
              <a:t>От греч. </a:t>
            </a:r>
            <a:r>
              <a:rPr lang="cs-CZ" sz="2400" dirty="0"/>
              <a:t>anti – </a:t>
            </a:r>
            <a:r>
              <a:rPr lang="ru-RU" sz="2400" dirty="0"/>
              <a:t>против + </a:t>
            </a:r>
            <a:r>
              <a:rPr lang="cs-CZ" sz="2400" dirty="0"/>
              <a:t>onyma – </a:t>
            </a:r>
            <a:r>
              <a:rPr lang="ru-RU" sz="2400" dirty="0"/>
              <a:t>имя</a:t>
            </a:r>
          </a:p>
          <a:p>
            <a:r>
              <a:rPr lang="ru-RU" sz="2400" dirty="0"/>
              <a:t>Слова с противоположным значением, но связанные с одним понятием</a:t>
            </a:r>
          </a:p>
          <a:p>
            <a:r>
              <a:rPr lang="ru-RU" sz="2400" dirty="0"/>
              <a:t>Выражают крайние точки, крайнее проявление качества</a:t>
            </a:r>
          </a:p>
          <a:p>
            <a:r>
              <a:rPr lang="ru-RU" sz="2400" dirty="0"/>
              <a:t>Исключают друг друга</a:t>
            </a:r>
          </a:p>
          <a:p>
            <a:r>
              <a:rPr lang="ru-RU" sz="2400" dirty="0"/>
              <a:t>Образуют </a:t>
            </a:r>
            <a:r>
              <a:rPr lang="ru-RU" sz="2400" b="1" dirty="0"/>
              <a:t>антонимические пары</a:t>
            </a:r>
            <a:r>
              <a:rPr lang="ru-RU" sz="2400" dirty="0"/>
              <a:t>, которые чаще всего представлены словами одной части речи, но могут быть представлены также устойчивыми словосочетаниями</a:t>
            </a:r>
          </a:p>
          <a:p>
            <a:pPr marL="0" indent="0">
              <a:buNone/>
            </a:pPr>
            <a:r>
              <a:rPr lang="ru-RU" sz="2400" i="1" dirty="0"/>
              <a:t>работать – бездельничать </a:t>
            </a:r>
          </a:p>
          <a:p>
            <a:pPr marL="0" indent="0">
              <a:buNone/>
            </a:pPr>
            <a:r>
              <a:rPr lang="ru-RU" sz="2400" i="1" dirty="0"/>
              <a:t>работать – бить баклуши</a:t>
            </a:r>
          </a:p>
          <a:p>
            <a:r>
              <a:rPr lang="ru-RU" sz="2400" dirty="0"/>
              <a:t>Антонимов не имеют, как правило, названия предметов, имена собственные или числительные.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849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18386-DA28-4481-9F30-E9AD927BE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антонимов</a:t>
            </a:r>
            <a:br>
              <a:rPr lang="ru-RU" dirty="0"/>
            </a:br>
            <a:r>
              <a:rPr lang="ru-RU" dirty="0"/>
              <a:t>(Мизинина, 2011, с. 63-64)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17E8CC-6962-49DD-BAE1-E67CD14A5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Для выражения противопоставления</a:t>
            </a:r>
          </a:p>
          <a:p>
            <a:pPr marL="0" indent="0">
              <a:buNone/>
            </a:pPr>
            <a:r>
              <a:rPr lang="ru-RU" sz="2400" i="1" dirty="0"/>
              <a:t>не высокий, а низкий</a:t>
            </a:r>
          </a:p>
          <a:p>
            <a:r>
              <a:rPr lang="ru-RU" sz="2400" dirty="0"/>
              <a:t>Для усиления эмоциональности и выразительности</a:t>
            </a:r>
          </a:p>
          <a:p>
            <a:pPr marL="0" indent="0">
              <a:buNone/>
            </a:pPr>
            <a:r>
              <a:rPr lang="ru-RU" sz="2400" i="1" dirty="0"/>
              <a:t>Старый друг лучше новых двух.</a:t>
            </a:r>
          </a:p>
          <a:p>
            <a:r>
              <a:rPr lang="ru-RU" sz="2400" dirty="0"/>
              <a:t>Сатирический приём</a:t>
            </a:r>
          </a:p>
          <a:p>
            <a:pPr marL="0" indent="0">
              <a:buNone/>
            </a:pPr>
            <a:r>
              <a:rPr lang="ru-RU" sz="2400" i="1" dirty="0"/>
              <a:t>закад</a:t>
            </a:r>
            <a:r>
              <a:rPr lang="ru-RU" sz="2400" i="1" u="sng" dirty="0"/>
              <a:t>ы</a:t>
            </a:r>
            <a:r>
              <a:rPr lang="ru-RU" sz="2400" i="1" dirty="0"/>
              <a:t>чный враг (закадычный – разг. близкий, сердечный)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0239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9EB31-0771-40A4-8133-0D68DB7E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– имена прилагательные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D0BCB-EB3C-4FF5-98CF-2A844FD80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64254"/>
          </a:xfrm>
        </p:spPr>
        <p:txBody>
          <a:bodyPr>
            <a:normAutofit/>
          </a:bodyPr>
          <a:lstStyle/>
          <a:p>
            <a:r>
              <a:rPr lang="ru-RU" dirty="0"/>
              <a:t>Качество 				</a:t>
            </a:r>
            <a:r>
              <a:rPr lang="ru-RU" i="1" dirty="0"/>
              <a:t>хороший – плохой</a:t>
            </a:r>
          </a:p>
          <a:p>
            <a:r>
              <a:rPr lang="ru-RU" dirty="0"/>
              <a:t>Различные ощущения		</a:t>
            </a:r>
            <a:r>
              <a:rPr lang="ru-RU" i="1" dirty="0"/>
              <a:t>твёрдый – мягкий, мокрый – сухой</a:t>
            </a:r>
          </a:p>
          <a:p>
            <a:r>
              <a:rPr lang="ru-RU" dirty="0"/>
              <a:t>Объём, протяжённость	</a:t>
            </a:r>
            <a:r>
              <a:rPr lang="ru-RU" i="1" dirty="0"/>
              <a:t>толстый – тонкий, широкий – узкий</a:t>
            </a:r>
          </a:p>
          <a:p>
            <a:r>
              <a:rPr lang="ru-RU" dirty="0"/>
              <a:t>Вес						</a:t>
            </a:r>
            <a:r>
              <a:rPr lang="ru-RU" i="1" dirty="0"/>
              <a:t>тяжёлый - лёгкий</a:t>
            </a:r>
          </a:p>
          <a:p>
            <a:r>
              <a:rPr lang="ru-RU" dirty="0"/>
              <a:t>Форма					</a:t>
            </a:r>
            <a:r>
              <a:rPr lang="ru-RU" i="1" dirty="0"/>
              <a:t>острый – тупой</a:t>
            </a:r>
          </a:p>
          <a:p>
            <a:r>
              <a:rPr lang="ru-RU" dirty="0"/>
              <a:t>Цвет						</a:t>
            </a:r>
            <a:r>
              <a:rPr lang="ru-RU" i="1" dirty="0"/>
              <a:t>белый – чёрный, светлый – тёмный</a:t>
            </a:r>
          </a:p>
          <a:p>
            <a:r>
              <a:rPr lang="ru-RU" dirty="0"/>
              <a:t>Психологический оттенок	</a:t>
            </a:r>
            <a:r>
              <a:rPr lang="ru-RU" i="1" dirty="0"/>
              <a:t>добрый – злой, весёлый – печальный</a:t>
            </a:r>
          </a:p>
          <a:p>
            <a:r>
              <a:rPr lang="ru-RU" dirty="0"/>
              <a:t>Время					</a:t>
            </a:r>
            <a:r>
              <a:rPr lang="ru-RU" i="1" dirty="0"/>
              <a:t>ранний  - поздний</a:t>
            </a:r>
          </a:p>
          <a:p>
            <a:r>
              <a:rPr lang="ru-RU" dirty="0"/>
              <a:t>Пространство</a:t>
            </a:r>
            <a:r>
              <a:rPr lang="ru-RU" i="1" dirty="0"/>
              <a:t> 			близкий – далёкий</a:t>
            </a:r>
          </a:p>
          <a:p>
            <a:r>
              <a:rPr lang="ru-RU" dirty="0"/>
              <a:t>Возраст	</a:t>
            </a:r>
            <a:r>
              <a:rPr lang="ru-RU" i="1" dirty="0"/>
              <a:t>				старый - молодой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7798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E9A47-D4A7-4DC8-9061-6F313A3C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– имена существительные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83B84-27D5-4979-A94C-AB30CB0C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522051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/>
              <a:t>добро – зло</a:t>
            </a:r>
          </a:p>
          <a:p>
            <a:pPr marL="0" indent="0">
              <a:buNone/>
            </a:pPr>
            <a:r>
              <a:rPr lang="ru-RU" sz="2400" i="1" dirty="0"/>
              <a:t>сила – слабость</a:t>
            </a:r>
          </a:p>
          <a:p>
            <a:pPr marL="0" indent="0">
              <a:buNone/>
            </a:pPr>
            <a:r>
              <a:rPr lang="ru-RU" sz="2400" i="1" dirty="0"/>
              <a:t>молодость – старость</a:t>
            </a:r>
          </a:p>
          <a:p>
            <a:pPr marL="0" indent="0">
              <a:buNone/>
            </a:pPr>
            <a:r>
              <a:rPr lang="ru-RU" sz="2400" i="1" dirty="0"/>
              <a:t>жизнь – смерть</a:t>
            </a:r>
          </a:p>
          <a:p>
            <a:pPr marL="0" indent="0">
              <a:buNone/>
            </a:pPr>
            <a:r>
              <a:rPr lang="ru-RU" sz="2400" i="1" dirty="0"/>
              <a:t>утро – вечер</a:t>
            </a:r>
          </a:p>
          <a:p>
            <a:pPr marL="0" indent="0">
              <a:buNone/>
            </a:pPr>
            <a:r>
              <a:rPr lang="ru-RU" sz="2400" i="1" dirty="0"/>
              <a:t>лето – зима</a:t>
            </a:r>
          </a:p>
          <a:p>
            <a:pPr marL="0" indent="0">
              <a:buNone/>
            </a:pPr>
            <a:r>
              <a:rPr lang="ru-RU" sz="2400" i="1" dirty="0"/>
              <a:t>север – юг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3805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39E50-947A-4B12-BC98-68D9951D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- глаголы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BB9357-1574-4C34-B133-707E7A23A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423577"/>
          </a:xfrm>
        </p:spPr>
        <p:txBody>
          <a:bodyPr/>
          <a:lstStyle/>
          <a:p>
            <a:r>
              <a:rPr lang="ru-RU" sz="2400" i="1" dirty="0"/>
              <a:t>работать – отдыхать</a:t>
            </a:r>
          </a:p>
          <a:p>
            <a:r>
              <a:rPr lang="ru-RU" sz="2400" i="1" dirty="0"/>
              <a:t>любить – ненавидеть</a:t>
            </a:r>
          </a:p>
          <a:p>
            <a:r>
              <a:rPr lang="ru-RU" sz="2400" i="1" dirty="0"/>
              <a:t>радоваться – печалиться</a:t>
            </a:r>
          </a:p>
          <a:p>
            <a:r>
              <a:rPr lang="ru-RU" sz="2400" i="1" dirty="0"/>
              <a:t>уважать – презирать</a:t>
            </a:r>
          </a:p>
          <a:p>
            <a:r>
              <a:rPr lang="ru-RU" sz="2400" i="1" dirty="0"/>
              <a:t>приходить – уходить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00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2F29D-11A6-4F89-92EF-42EFD7365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- наречия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A5C025-EB9A-4F8D-92C0-3F022F46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1853"/>
            <a:ext cx="8596668" cy="4409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рано – поздно</a:t>
            </a:r>
          </a:p>
          <a:p>
            <a:pPr marL="0" indent="0">
              <a:buNone/>
            </a:pPr>
            <a:r>
              <a:rPr lang="ru-RU" sz="2400" i="1" dirty="0"/>
              <a:t>близко – далеко</a:t>
            </a:r>
          </a:p>
          <a:p>
            <a:pPr marL="0" indent="0">
              <a:buNone/>
            </a:pPr>
            <a:r>
              <a:rPr lang="ru-RU" sz="2400" i="1" dirty="0"/>
              <a:t>впереди – сзади</a:t>
            </a:r>
          </a:p>
          <a:p>
            <a:pPr marL="0" indent="0">
              <a:buNone/>
            </a:pPr>
            <a:r>
              <a:rPr lang="ru-RU" sz="2400" i="1" dirty="0"/>
              <a:t>здесь – там</a:t>
            </a:r>
          </a:p>
          <a:p>
            <a:pPr marL="0" indent="0">
              <a:buNone/>
            </a:pPr>
            <a:r>
              <a:rPr lang="ru-RU" sz="2400" i="1" dirty="0"/>
              <a:t>сюда - туда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1061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98D11-08B3-45CD-9D97-5E23EA8CE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- предлоги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9B7EF9-E4BC-45CC-BD08-9028F255D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649"/>
            <a:ext cx="8596668" cy="4451713"/>
          </a:xfrm>
        </p:spPr>
        <p:txBody>
          <a:bodyPr>
            <a:normAutofit/>
          </a:bodyPr>
          <a:lstStyle/>
          <a:p>
            <a:r>
              <a:rPr lang="ru-RU" sz="2400" i="1" dirty="0"/>
              <a:t>в – из</a:t>
            </a:r>
          </a:p>
          <a:p>
            <a:r>
              <a:rPr lang="ru-RU" sz="2400" i="1" dirty="0"/>
              <a:t>на – с</a:t>
            </a:r>
          </a:p>
          <a:p>
            <a:r>
              <a:rPr lang="ru-RU" sz="2400" i="1" dirty="0"/>
              <a:t>под - над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8203189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806</Words>
  <Application>Microsoft Office PowerPoint</Application>
  <PresentationFormat>Širokoúhlá obrazovka</PresentationFormat>
  <Paragraphs>101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Fazeta</vt:lpstr>
      <vt:lpstr>Антонимия</vt:lpstr>
      <vt:lpstr>Антонимия</vt:lpstr>
      <vt:lpstr>Антонимы</vt:lpstr>
      <vt:lpstr>Функция антонимов (Мизинина, 2011, с. 63-64)</vt:lpstr>
      <vt:lpstr>Антонимы – имена прилагательные</vt:lpstr>
      <vt:lpstr>Антонимы – имена существительные</vt:lpstr>
      <vt:lpstr>Антонимы - глаголы</vt:lpstr>
      <vt:lpstr>Антонимы - наречия</vt:lpstr>
      <vt:lpstr>Антонимы - предлоги</vt:lpstr>
      <vt:lpstr>Антонимия и многозначность</vt:lpstr>
      <vt:lpstr>Типы антонимов – по семантике, т. е. по выражаемому типу противоположности </vt:lpstr>
      <vt:lpstr>Типы антонимов – по структуре</vt:lpstr>
      <vt:lpstr>Типы антонимов – по контексту</vt:lpstr>
      <vt:lpstr>Внутрисловная антонимия - энантиосемия</vt:lpstr>
      <vt:lpstr>Антонимы - эвфемизмы</vt:lpstr>
      <vt:lpstr>Стилистические приёмы, основанные на антонимии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Антонимия</dc:title>
  <dc:creator>Lenka Rozboudová</dc:creator>
  <cp:lastModifiedBy>Lenka Rozboudová</cp:lastModifiedBy>
  <cp:revision>22</cp:revision>
  <dcterms:created xsi:type="dcterms:W3CDTF">2018-11-28T12:13:44Z</dcterms:created>
  <dcterms:modified xsi:type="dcterms:W3CDTF">2021-09-08T12:25:32Z</dcterms:modified>
</cp:coreProperties>
</file>