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69" r:id="rId16"/>
    <p:sldId id="270" r:id="rId17"/>
    <p:sldId id="277" r:id="rId18"/>
    <p:sldId id="278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0" autoAdjust="0"/>
    <p:restoredTop sz="94660"/>
  </p:normalViewPr>
  <p:slideViewPr>
    <p:cSldViewPr>
      <p:cViewPr varScale="1">
        <p:scale>
          <a:sx n="72" d="100"/>
          <a:sy n="72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470025"/>
          </a:xfrm>
        </p:spPr>
        <p:txBody>
          <a:bodyPr/>
          <a:lstStyle/>
          <a:p>
            <a:r>
              <a:rPr lang="cs-CZ" b="1" u="sng" dirty="0"/>
              <a:t>Města v husitské revoluci</a:t>
            </a:r>
            <a:r>
              <a:rPr lang="cs-CZ" dirty="0"/>
              <a:t>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Blanka </a:t>
            </a:r>
            <a:r>
              <a:rPr lang="cs-CZ" dirty="0" err="1" smtClean="0">
                <a:solidFill>
                  <a:schemeClr val="tx1"/>
                </a:solidFill>
              </a:rPr>
              <a:t>Zilynská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ZP </a:t>
            </a:r>
            <a:r>
              <a:rPr lang="cs-CZ" dirty="0" smtClean="0">
                <a:solidFill>
                  <a:schemeClr val="tx1"/>
                </a:solidFill>
              </a:rPr>
              <a:t>I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88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504056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Celkový pohled na majetky zastavené Zikmundem </a:t>
            </a:r>
            <a:endParaRPr lang="cs-CZ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619167" cy="6051354"/>
          </a:xfrm>
        </p:spPr>
      </p:pic>
    </p:spTree>
    <p:extLst>
      <p:ext uri="{BB962C8B-B14F-4D97-AF65-F5344CB8AC3E}">
        <p14:creationId xmlns:p14="http://schemas.microsoft.com/office/powerpoint/2010/main" val="34371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Zástavy Zikmunda Lucemburského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</p:spPr>
        <p:txBody>
          <a:bodyPr>
            <a:normAutofit/>
          </a:bodyPr>
          <a:lstStyle/>
          <a:p>
            <a:r>
              <a:rPr lang="cs-CZ" b="1" dirty="0"/>
              <a:t>1420-23</a:t>
            </a:r>
            <a:r>
              <a:rPr lang="cs-CZ" dirty="0"/>
              <a:t> si Zikmund zajišťoval spojence (z řad šlechty, katolické)</a:t>
            </a:r>
          </a:p>
          <a:p>
            <a:r>
              <a:rPr lang="cs-CZ" b="1" dirty="0"/>
              <a:t>1424-35</a:t>
            </a:r>
            <a:r>
              <a:rPr lang="cs-CZ" dirty="0"/>
              <a:t> zástav ubylo (církev. majetek rozchvácen, nebylo moc co zastavovat) – Zikmund něco našel jen pro nejvěrnější spojence</a:t>
            </a:r>
          </a:p>
          <a:p>
            <a:r>
              <a:rPr lang="cs-CZ" b="1" dirty="0"/>
              <a:t>1436-37</a:t>
            </a:r>
            <a:r>
              <a:rPr lang="cs-CZ" dirty="0"/>
              <a:t> prudký nárůst zástav – převážně legalizace záborů </a:t>
            </a:r>
            <a:r>
              <a:rPr lang="cs-CZ" dirty="0" err="1"/>
              <a:t>pozemk</a:t>
            </a:r>
            <a:r>
              <a:rPr lang="cs-CZ" dirty="0"/>
              <a:t>. vlast. kališníků, šlechty i měst (početně se tyto roky vyrovnaly počátečnímu tříletí</a:t>
            </a:r>
            <a:r>
              <a:rPr lang="cs-CZ" dirty="0" smtClean="0"/>
              <a:t>).</a:t>
            </a:r>
          </a:p>
          <a:p>
            <a:pPr marL="0" indent="0">
              <a:buNone/>
            </a:pPr>
            <a:r>
              <a:rPr lang="cs-CZ" u="sng" dirty="0" smtClean="0"/>
              <a:t>Podíl měst/měšťanů na ziscích</a:t>
            </a:r>
            <a:r>
              <a:rPr lang="cs-CZ" dirty="0" smtClean="0"/>
              <a:t>: </a:t>
            </a:r>
            <a:r>
              <a:rPr lang="cs-CZ" dirty="0"/>
              <a:t>několik bohatých jedinců, městské obce jako celek minimálně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52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Majetky Prahy a Pražanů na venkově</a:t>
            </a:r>
            <a:endParaRPr lang="cs-CZ" sz="3200" b="1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5688632" cy="4047646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86109"/>
            <a:ext cx="4776431" cy="3543520"/>
          </a:xfrm>
        </p:spPr>
      </p:pic>
    </p:spTree>
    <p:extLst>
      <p:ext uri="{BB962C8B-B14F-4D97-AF65-F5344CB8AC3E}">
        <p14:creationId xmlns:p14="http://schemas.microsoft.com/office/powerpoint/2010/main" val="15027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Vojenství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76064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Města </a:t>
            </a:r>
            <a:r>
              <a:rPr lang="cs-CZ" dirty="0" smtClean="0"/>
              <a:t>= </a:t>
            </a:r>
            <a:r>
              <a:rPr lang="cs-CZ" b="1" dirty="0" smtClean="0"/>
              <a:t>vojenské pevnosti</a:t>
            </a:r>
            <a:r>
              <a:rPr lang="cs-CZ" dirty="0"/>
              <a:t>. </a:t>
            </a:r>
            <a:r>
              <a:rPr lang="cs-CZ" dirty="0" smtClean="0"/>
              <a:t>Zapojení do </a:t>
            </a:r>
            <a:r>
              <a:rPr lang="cs-CZ" dirty="0"/>
              <a:t>válečných akcí na obou stranách</a:t>
            </a:r>
            <a:r>
              <a:rPr lang="cs-CZ" dirty="0" smtClean="0"/>
              <a:t>.</a:t>
            </a:r>
          </a:p>
          <a:p>
            <a:r>
              <a:rPr lang="cs-CZ" dirty="0" smtClean="0"/>
              <a:t>Soužití </a:t>
            </a:r>
            <a:r>
              <a:rPr lang="cs-CZ" dirty="0"/>
              <a:t>s </a:t>
            </a:r>
            <a:r>
              <a:rPr lang="cs-CZ" b="1" dirty="0"/>
              <a:t>polními obcemi</a:t>
            </a:r>
            <a:r>
              <a:rPr lang="cs-CZ" dirty="0"/>
              <a:t>/vojsky (obec polem </a:t>
            </a:r>
            <a:r>
              <a:rPr lang="cs-CZ" dirty="0" smtClean="0"/>
              <a:t>pracujících)</a:t>
            </a:r>
          </a:p>
          <a:p>
            <a:r>
              <a:rPr lang="cs-CZ" dirty="0" smtClean="0"/>
              <a:t>2x neúspěšný </a:t>
            </a:r>
            <a:r>
              <a:rPr lang="cs-CZ" dirty="0"/>
              <a:t>pokus polních vojsk dobýt </a:t>
            </a:r>
            <a:r>
              <a:rPr lang="cs-CZ" dirty="0" smtClean="0"/>
              <a:t>Prahu</a:t>
            </a:r>
            <a:r>
              <a:rPr lang="cs-CZ" dirty="0"/>
              <a:t>: říjen 1422, březen </a:t>
            </a:r>
            <a:r>
              <a:rPr lang="cs-CZ" dirty="0" smtClean="0"/>
              <a:t>1425</a:t>
            </a:r>
          </a:p>
          <a:p>
            <a:r>
              <a:rPr lang="cs-CZ" dirty="0"/>
              <a:t>1421-1429 </a:t>
            </a:r>
            <a:r>
              <a:rPr lang="cs-CZ" dirty="0" smtClean="0"/>
              <a:t>kolísání mezi spoluprací </a:t>
            </a:r>
            <a:r>
              <a:rPr lang="cs-CZ" dirty="0"/>
              <a:t>(jaro 1421 ofenzíva do VČ) a konfrontacemi (Malešov 1424</a:t>
            </a:r>
            <a:r>
              <a:rPr lang="cs-CZ" dirty="0" smtClean="0"/>
              <a:t>)</a:t>
            </a:r>
          </a:p>
          <a:p>
            <a:r>
              <a:rPr lang="cs-CZ" dirty="0" smtClean="0"/>
              <a:t>od 1/2 </a:t>
            </a:r>
            <a:r>
              <a:rPr lang="cs-CZ" dirty="0"/>
              <a:t>r. 1433 zakupování příslušníků pol. vojsk v </a:t>
            </a:r>
            <a:r>
              <a:rPr lang="cs-CZ" dirty="0" smtClean="0"/>
              <a:t>Praze a KH</a:t>
            </a:r>
          </a:p>
          <a:p>
            <a:r>
              <a:rPr lang="cs-CZ" dirty="0"/>
              <a:t>Lipany – řešení obtížné existence polních vojsk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61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Etnický vývoj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Frederic</a:t>
            </a:r>
            <a:r>
              <a:rPr lang="cs-CZ" dirty="0"/>
              <a:t> </a:t>
            </a:r>
            <a:r>
              <a:rPr lang="cs-CZ" dirty="0" err="1" smtClean="0"/>
              <a:t>Heymann</a:t>
            </a:r>
            <a:r>
              <a:rPr lang="cs-CZ" dirty="0" smtClean="0"/>
              <a:t> roztřídil města </a:t>
            </a:r>
            <a:r>
              <a:rPr lang="cs-CZ" dirty="0"/>
              <a:t>do 5 kategorií podle </a:t>
            </a:r>
            <a:r>
              <a:rPr lang="cs-CZ" dirty="0" smtClean="0"/>
              <a:t>vývoje </a:t>
            </a:r>
            <a:r>
              <a:rPr lang="cs-CZ" dirty="0"/>
              <a:t>jejich </a:t>
            </a:r>
            <a:r>
              <a:rPr lang="cs-CZ" dirty="0" smtClean="0"/>
              <a:t>etnického </a:t>
            </a:r>
            <a:r>
              <a:rPr lang="cs-CZ" dirty="0"/>
              <a:t>složení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b="1" dirty="0"/>
              <a:t>V.</a:t>
            </a:r>
            <a:r>
              <a:rPr lang="cs-CZ" dirty="0"/>
              <a:t> německá a vydržela </a:t>
            </a:r>
            <a:r>
              <a:rPr lang="cs-CZ" dirty="0" smtClean="0"/>
              <a:t>německá</a:t>
            </a:r>
          </a:p>
          <a:p>
            <a:pPr marL="0" indent="0">
              <a:buNone/>
            </a:pPr>
            <a:r>
              <a:rPr lang="cs-CZ" b="1" dirty="0"/>
              <a:t>IV</a:t>
            </a:r>
            <a:r>
              <a:rPr lang="cs-CZ" dirty="0"/>
              <a:t>. </a:t>
            </a:r>
            <a:r>
              <a:rPr lang="cs-CZ" dirty="0" err="1"/>
              <a:t>pův</a:t>
            </a:r>
            <a:r>
              <a:rPr lang="cs-CZ" dirty="0"/>
              <a:t>. německá se za HR počešťovala, ale před koncem války se vrátil něm. </a:t>
            </a:r>
            <a:r>
              <a:rPr lang="cs-CZ" dirty="0" smtClean="0"/>
              <a:t>živel</a:t>
            </a:r>
          </a:p>
          <a:p>
            <a:pPr marL="0" indent="0">
              <a:buNone/>
            </a:pPr>
            <a:r>
              <a:rPr lang="cs-CZ" b="1" dirty="0"/>
              <a:t>III</a:t>
            </a:r>
            <a:r>
              <a:rPr lang="cs-CZ" dirty="0"/>
              <a:t>. města německá až do zač. HR, pod jejím vlivem </a:t>
            </a:r>
            <a:r>
              <a:rPr lang="cs-CZ" dirty="0" smtClean="0"/>
              <a:t>počeštění</a:t>
            </a:r>
          </a:p>
          <a:p>
            <a:pPr marL="0" indent="0">
              <a:buNone/>
            </a:pPr>
            <a:r>
              <a:rPr lang="cs-CZ" b="1" dirty="0"/>
              <a:t>II</a:t>
            </a:r>
            <a:r>
              <a:rPr lang="cs-CZ" dirty="0"/>
              <a:t>. z poč. německá většina, již před HR výrazná čes. </a:t>
            </a:r>
            <a:r>
              <a:rPr lang="cs-CZ" dirty="0" smtClean="0"/>
              <a:t>většina</a:t>
            </a:r>
          </a:p>
          <a:p>
            <a:pPr marL="0" indent="0">
              <a:buNone/>
            </a:pPr>
            <a:r>
              <a:rPr lang="cs-CZ" b="1" dirty="0"/>
              <a:t>I</a:t>
            </a:r>
            <a:r>
              <a:rPr lang="cs-CZ" dirty="0"/>
              <a:t>. města od </a:t>
            </a:r>
            <a:r>
              <a:rPr lang="cs-CZ" dirty="0" smtClean="0"/>
              <a:t>poč. </a:t>
            </a:r>
            <a:r>
              <a:rPr lang="cs-CZ" dirty="0"/>
              <a:t>převážně česká (9 v Č. a 2 na Mor.)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12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418058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Tábor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8784976" cy="576064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Při vzniku </a:t>
            </a:r>
            <a:r>
              <a:rPr lang="cs-CZ" b="1" dirty="0" smtClean="0"/>
              <a:t>1420</a:t>
            </a:r>
            <a:r>
              <a:rPr lang="cs-CZ" dirty="0" smtClean="0"/>
              <a:t> využili </a:t>
            </a:r>
            <a:r>
              <a:rPr lang="cs-CZ" dirty="0"/>
              <a:t>místo, kde ve 13. st. </a:t>
            </a:r>
            <a:r>
              <a:rPr lang="cs-CZ" dirty="0" smtClean="0"/>
              <a:t>neúspěšný </a:t>
            </a:r>
            <a:r>
              <a:rPr lang="cs-CZ" dirty="0"/>
              <a:t>pokus o založ. </a:t>
            </a:r>
            <a:r>
              <a:rPr lang="cs-CZ" dirty="0" smtClean="0"/>
              <a:t>města; u Hradiště navázali </a:t>
            </a:r>
            <a:r>
              <a:rPr lang="cs-CZ" dirty="0"/>
              <a:t>na původ. dispozici i </a:t>
            </a:r>
            <a:r>
              <a:rPr lang="cs-CZ" dirty="0" smtClean="0"/>
              <a:t>některé </a:t>
            </a:r>
            <a:r>
              <a:rPr lang="cs-CZ" dirty="0"/>
              <a:t>zbytky </a:t>
            </a:r>
            <a:r>
              <a:rPr lang="cs-CZ" dirty="0" smtClean="0"/>
              <a:t>zdí.</a:t>
            </a:r>
          </a:p>
          <a:p>
            <a:r>
              <a:rPr lang="cs-CZ" dirty="0"/>
              <a:t>Osazení hory Tábor předcházelo dobytí a vypálení města </a:t>
            </a:r>
            <a:r>
              <a:rPr lang="cs-CZ" b="1" i="1" dirty="0"/>
              <a:t>Sezimovo Ústí</a:t>
            </a:r>
            <a:r>
              <a:rPr lang="cs-CZ" dirty="0"/>
              <a:t>. Novými obyvateli byli jak měšťané z Ústí, tak venkované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 vyčerpání </a:t>
            </a:r>
            <a:r>
              <a:rPr lang="cs-CZ" dirty="0"/>
              <a:t>zdrojů z „kádí</a:t>
            </a:r>
            <a:r>
              <a:rPr lang="cs-CZ" dirty="0" smtClean="0"/>
              <a:t>“ </a:t>
            </a:r>
            <a:r>
              <a:rPr lang="cs-CZ" dirty="0"/>
              <a:t>začalo vymáhání potravy aj. z okolí a později formování obvyklého </a:t>
            </a:r>
            <a:r>
              <a:rPr lang="cs-CZ" dirty="0" smtClean="0"/>
              <a:t>středověkého </a:t>
            </a:r>
            <a:r>
              <a:rPr lang="cs-CZ" dirty="0"/>
              <a:t>města</a:t>
            </a:r>
            <a:r>
              <a:rPr lang="cs-CZ" dirty="0" smtClean="0"/>
              <a:t>.</a:t>
            </a:r>
          </a:p>
          <a:p>
            <a:r>
              <a:rPr lang="cs-CZ" u="sng" dirty="0"/>
              <a:t>Struktura</a:t>
            </a:r>
            <a:r>
              <a:rPr lang="cs-CZ" dirty="0"/>
              <a:t>: městská a polní obec,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táborská </a:t>
            </a:r>
            <a:r>
              <a:rPr lang="cs-CZ" dirty="0"/>
              <a:t>strana (městský svaz</a:t>
            </a:r>
            <a:r>
              <a:rPr lang="cs-CZ" dirty="0" smtClean="0"/>
              <a:t>) – </a:t>
            </a:r>
          </a:p>
          <a:p>
            <a:pPr marL="0" indent="0">
              <a:buNone/>
            </a:pPr>
            <a:r>
              <a:rPr lang="cs-CZ" dirty="0" smtClean="0"/>
              <a:t>s</a:t>
            </a:r>
            <a:r>
              <a:rPr lang="cs-CZ" dirty="0"/>
              <a:t> různým postavením </a:t>
            </a:r>
            <a:r>
              <a:rPr lang="cs-CZ" dirty="0" err="1"/>
              <a:t>jednotl</a:t>
            </a:r>
            <a:r>
              <a:rPr lang="cs-CZ" dirty="0"/>
              <a:t>. </a:t>
            </a:r>
            <a:r>
              <a:rPr lang="cs-CZ" dirty="0" smtClean="0"/>
              <a:t>členů; </a:t>
            </a:r>
          </a:p>
          <a:p>
            <a:pPr marL="0" indent="0">
              <a:buNone/>
            </a:pPr>
            <a:r>
              <a:rPr lang="cs-CZ" dirty="0" smtClean="0"/>
              <a:t>od 1424 rozvoj řemeslné </a:t>
            </a:r>
            <a:r>
              <a:rPr lang="cs-CZ" dirty="0"/>
              <a:t>činnosti</a:t>
            </a:r>
            <a:r>
              <a:rPr lang="cs-CZ" dirty="0" smtClean="0"/>
              <a:t> </a:t>
            </a:r>
            <a:r>
              <a:rPr lang="cs-CZ" dirty="0"/>
              <a:t>a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obchodu.</a:t>
            </a:r>
          </a:p>
          <a:p>
            <a:r>
              <a:rPr lang="cs-CZ" dirty="0" smtClean="0"/>
              <a:t>1436 si vymohli od Zikmunda </a:t>
            </a:r>
          </a:p>
          <a:p>
            <a:pPr marL="0" indent="0">
              <a:buNone/>
            </a:pPr>
            <a:r>
              <a:rPr lang="cs-CZ" dirty="0" smtClean="0"/>
              <a:t>privilegium</a:t>
            </a:r>
            <a:r>
              <a:rPr lang="cs-CZ" dirty="0"/>
              <a:t>, stvrzující jeho status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královského města</a:t>
            </a:r>
          </a:p>
          <a:p>
            <a:r>
              <a:rPr lang="cs-CZ" dirty="0"/>
              <a:t>Zvl. postavení skončilo </a:t>
            </a:r>
            <a:r>
              <a:rPr lang="cs-CZ" b="1" dirty="0"/>
              <a:t>1452</a:t>
            </a:r>
            <a:r>
              <a:rPr lang="cs-CZ" dirty="0"/>
              <a:t>, kdy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se Tábor </a:t>
            </a:r>
            <a:r>
              <a:rPr lang="cs-CZ" dirty="0"/>
              <a:t>poddal Jiřímu z P.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75481"/>
            <a:ext cx="4257704" cy="3365887"/>
          </a:xfrm>
        </p:spPr>
      </p:pic>
    </p:spTree>
    <p:extLst>
      <p:ext uri="{BB962C8B-B14F-4D97-AF65-F5344CB8AC3E}">
        <p14:creationId xmlns:p14="http://schemas.microsoft.com/office/powerpoint/2010/main" val="22457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694706" cy="5472608"/>
          </a:xfrm>
        </p:spPr>
      </p:pic>
    </p:spTree>
    <p:extLst>
      <p:ext uri="{BB962C8B-B14F-4D97-AF65-F5344CB8AC3E}">
        <p14:creationId xmlns:p14="http://schemas.microsoft.com/office/powerpoint/2010/main" val="205193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1"/>
            <a:ext cx="7992888" cy="671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0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20191"/>
            <a:ext cx="5688632" cy="684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Kutná Hora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6120680"/>
          </a:xfrm>
        </p:spPr>
        <p:txBody>
          <a:bodyPr>
            <a:noAutofit/>
          </a:bodyPr>
          <a:lstStyle/>
          <a:p>
            <a:r>
              <a:rPr lang="cs-CZ" sz="2100" dirty="0" err="1"/>
              <a:t>zpoč</a:t>
            </a:r>
            <a:r>
              <a:rPr lang="cs-CZ" sz="2100" dirty="0"/>
              <a:t>. katolická (vykupování husitů a vrhání do šachet); </a:t>
            </a:r>
            <a:endParaRPr lang="cs-CZ" sz="2100" dirty="0" smtClean="0"/>
          </a:p>
          <a:p>
            <a:r>
              <a:rPr lang="cs-CZ" sz="2100" dirty="0" smtClean="0"/>
              <a:t>1421 </a:t>
            </a:r>
            <a:r>
              <a:rPr lang="cs-CZ" sz="2100" dirty="0"/>
              <a:t>podrobena Pražany a připoj. k </a:t>
            </a:r>
            <a:r>
              <a:rPr lang="cs-CZ" sz="2100" dirty="0" err="1"/>
              <a:t>pražs</a:t>
            </a:r>
            <a:r>
              <a:rPr lang="cs-CZ" sz="2100" dirty="0"/>
              <a:t>. svazu – mincmistrem ustanoven husita Petr Zmrzlík ze </a:t>
            </a:r>
            <a:r>
              <a:rPr lang="cs-CZ" sz="2100" dirty="0" smtClean="0"/>
              <a:t>Svojšína (péče o </a:t>
            </a:r>
            <a:r>
              <a:rPr lang="cs-CZ" sz="2100" dirty="0"/>
              <a:t>zachování </a:t>
            </a:r>
            <a:r>
              <a:rPr lang="cs-CZ" sz="2100" dirty="0" smtClean="0"/>
              <a:t>mincovny); </a:t>
            </a:r>
          </a:p>
          <a:p>
            <a:r>
              <a:rPr lang="cs-CZ" sz="2100" dirty="0" smtClean="0"/>
              <a:t>1421</a:t>
            </a:r>
            <a:r>
              <a:rPr lang="cs-CZ" sz="2100" dirty="0"/>
              <a:t>, 31.10. před KH vojsko </a:t>
            </a:r>
            <a:r>
              <a:rPr lang="cs-CZ" sz="2100" dirty="0" err="1"/>
              <a:t>pražanů</a:t>
            </a:r>
            <a:r>
              <a:rPr lang="cs-CZ" sz="2100" dirty="0"/>
              <a:t> v čele s Janem Hvězdou, řeč. </a:t>
            </a:r>
            <a:r>
              <a:rPr lang="cs-CZ" sz="2100" dirty="0" err="1" smtClean="0"/>
              <a:t>Bzdinka</a:t>
            </a:r>
            <a:r>
              <a:rPr lang="cs-CZ" sz="2100" dirty="0" smtClean="0"/>
              <a:t> (vtrhli </a:t>
            </a:r>
            <a:r>
              <a:rPr lang="cs-CZ" sz="2100" dirty="0"/>
              <a:t>dovnitř, plenili v židech, </a:t>
            </a:r>
            <a:r>
              <a:rPr lang="cs-CZ" sz="2100" dirty="0" smtClean="0"/>
              <a:t>v</a:t>
            </a:r>
            <a:r>
              <a:rPr lang="cs-CZ" sz="2100" dirty="0"/>
              <a:t> </a:t>
            </a:r>
            <a:r>
              <a:rPr lang="cs-CZ" sz="2100" dirty="0" smtClean="0"/>
              <a:t>chrámech); porušen klid</a:t>
            </a:r>
            <a:r>
              <a:rPr lang="cs-CZ" sz="2100" dirty="0"/>
              <a:t>, KH tajně jedná se Zikmundem </a:t>
            </a:r>
            <a:r>
              <a:rPr lang="cs-CZ" sz="2100" dirty="0" smtClean="0"/>
              <a:t>(za II</a:t>
            </a:r>
            <a:r>
              <a:rPr lang="cs-CZ" sz="2100" dirty="0"/>
              <a:t>. † </a:t>
            </a:r>
            <a:r>
              <a:rPr lang="cs-CZ" sz="2100" dirty="0" err="1"/>
              <a:t>výpr</a:t>
            </a:r>
            <a:r>
              <a:rPr lang="cs-CZ" sz="2100" dirty="0"/>
              <a:t>.), na vánoce  1421 ho vpustí do </a:t>
            </a:r>
            <a:r>
              <a:rPr lang="cs-CZ" sz="2100" dirty="0" smtClean="0"/>
              <a:t>města. </a:t>
            </a:r>
            <a:r>
              <a:rPr lang="cs-CZ" sz="2100" dirty="0"/>
              <a:t>KH </a:t>
            </a:r>
            <a:r>
              <a:rPr lang="cs-CZ" sz="2100" dirty="0" smtClean="0"/>
              <a:t>vypálena. </a:t>
            </a:r>
          </a:p>
          <a:p>
            <a:r>
              <a:rPr lang="cs-CZ" sz="2100" dirty="0" smtClean="0"/>
              <a:t>poč</a:t>
            </a:r>
            <a:r>
              <a:rPr lang="cs-CZ" sz="2100" dirty="0"/>
              <a:t>. 1422 dobyta Žižkou (uprchli početní KH </a:t>
            </a:r>
            <a:r>
              <a:rPr lang="cs-CZ" sz="2100" dirty="0" smtClean="0"/>
              <a:t>měšťané). </a:t>
            </a:r>
            <a:r>
              <a:rPr lang="cs-CZ" sz="2100" dirty="0"/>
              <a:t>Město ovládli </a:t>
            </a:r>
            <a:r>
              <a:rPr lang="cs-CZ" sz="2100" dirty="0" err="1"/>
              <a:t>pražané</a:t>
            </a:r>
            <a:r>
              <a:rPr lang="cs-CZ" sz="2100" dirty="0"/>
              <a:t>, jmenován mincmistr a měst. rada z „nových“ Horníků, majetkové zábory</a:t>
            </a:r>
            <a:r>
              <a:rPr lang="cs-CZ" sz="2100" dirty="0" smtClean="0"/>
              <a:t>...</a:t>
            </a:r>
          </a:p>
          <a:p>
            <a:r>
              <a:rPr lang="cs-CZ" sz="2100" dirty="0" smtClean="0"/>
              <a:t>Žižka </a:t>
            </a:r>
            <a:r>
              <a:rPr lang="cs-CZ" sz="2100" dirty="0"/>
              <a:t>obsadil město znova 1424 – velké zničení, nové čes. obyvatelstvo; vzniklo táborsko-sirotčí kondominium. Často zde pobýval Prokop Holý. </a:t>
            </a:r>
            <a:r>
              <a:rPr lang="cs-CZ" sz="2100" dirty="0" smtClean="0"/>
              <a:t>Konají se tu </a:t>
            </a:r>
            <a:r>
              <a:rPr lang="cs-CZ" sz="2100" dirty="0" err="1"/>
              <a:t>zems</a:t>
            </a:r>
            <a:r>
              <a:rPr lang="cs-CZ" sz="2100" dirty="0"/>
              <a:t>. sněmy. </a:t>
            </a:r>
            <a:endParaRPr lang="cs-CZ" sz="2100" dirty="0" smtClean="0"/>
          </a:p>
          <a:p>
            <a:r>
              <a:rPr lang="cs-CZ" sz="2100" dirty="0" smtClean="0"/>
              <a:t>1432 </a:t>
            </a:r>
            <a:r>
              <a:rPr lang="cs-CZ" sz="2100" dirty="0"/>
              <a:t>měst. rada využila příležitosti k vyvázání z poručnictví bratrstev, nastolení „normálního práv. stavu“. </a:t>
            </a:r>
            <a:r>
              <a:rPr lang="cs-CZ" sz="2100" dirty="0" smtClean="0"/>
              <a:t>Od poč</a:t>
            </a:r>
            <a:r>
              <a:rPr lang="cs-CZ" sz="2100" dirty="0"/>
              <a:t>. 30. let </a:t>
            </a:r>
            <a:r>
              <a:rPr lang="cs-CZ" sz="2100" dirty="0" smtClean="0"/>
              <a:t>se tu začínají </a:t>
            </a:r>
            <a:r>
              <a:rPr lang="cs-CZ" sz="2100" dirty="0"/>
              <a:t>zakupovat zbohatlí </a:t>
            </a:r>
            <a:r>
              <a:rPr lang="cs-CZ" sz="2100" dirty="0" err="1"/>
              <a:t>husit</a:t>
            </a:r>
            <a:r>
              <a:rPr lang="cs-CZ" sz="2100" dirty="0"/>
              <a:t>. hejtmani a </a:t>
            </a:r>
            <a:r>
              <a:rPr lang="cs-CZ" sz="2100" dirty="0" smtClean="0"/>
              <a:t>příslušníci </a:t>
            </a:r>
            <a:r>
              <a:rPr lang="cs-CZ" sz="2100" dirty="0"/>
              <a:t>polních vojsk. </a:t>
            </a:r>
            <a:r>
              <a:rPr lang="cs-CZ" sz="2100" dirty="0" smtClean="0"/>
              <a:t>Ozývají </a:t>
            </a:r>
            <a:r>
              <a:rPr lang="cs-CZ" sz="2100" dirty="0"/>
              <a:t>se i původní majitelé, z nichž se později někteří starousedlíci vrátí zpět kvůli horní činnosti. </a:t>
            </a:r>
            <a:endParaRPr lang="cs-CZ" sz="2100" dirty="0" smtClean="0"/>
          </a:p>
        </p:txBody>
      </p:sp>
    </p:spTree>
    <p:extLst>
      <p:ext uri="{BB962C8B-B14F-4D97-AF65-F5344CB8AC3E}">
        <p14:creationId xmlns:p14="http://schemas.microsoft.com/office/powerpoint/2010/main" val="5787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833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>Síť měst 1300 – 1400 – 1500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dirty="0" smtClean="0"/>
              <a:t>(podle F. Hoffmanna)</a:t>
            </a:r>
            <a:endParaRPr lang="cs-CZ" sz="27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" y="980728"/>
            <a:ext cx="4693011" cy="2736304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3717032"/>
            <a:ext cx="5056773" cy="3140968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99" y="1700808"/>
            <a:ext cx="4388201" cy="2646193"/>
          </a:xfrm>
        </p:spPr>
      </p:pic>
    </p:spTree>
    <p:extLst>
      <p:ext uri="{BB962C8B-B14F-4D97-AF65-F5344CB8AC3E}">
        <p14:creationId xmlns:p14="http://schemas.microsoft.com/office/powerpoint/2010/main" val="10359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Plzeň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90465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</a:t>
            </a:r>
            <a:r>
              <a:rPr lang="cs-CZ" dirty="0"/>
              <a:t> prvotní fázi „</a:t>
            </a:r>
            <a:r>
              <a:rPr lang="cs-CZ" b="1" dirty="0"/>
              <a:t>město Slunce</a:t>
            </a:r>
            <a:r>
              <a:rPr lang="cs-CZ" dirty="0" smtClean="0"/>
              <a:t>“, odpadlo 1420: stalo </a:t>
            </a:r>
            <a:r>
              <a:rPr lang="cs-CZ" dirty="0"/>
              <a:t>se oporou </a:t>
            </a:r>
            <a:r>
              <a:rPr lang="cs-CZ" dirty="0" smtClean="0"/>
              <a:t>katolictví, </a:t>
            </a:r>
            <a:r>
              <a:rPr lang="cs-CZ" dirty="0"/>
              <a:t>„</a:t>
            </a:r>
            <a:r>
              <a:rPr lang="cs-CZ" b="1" dirty="0" err="1"/>
              <a:t>semper</a:t>
            </a:r>
            <a:r>
              <a:rPr lang="cs-CZ" b="1" dirty="0"/>
              <a:t> </a:t>
            </a:r>
            <a:r>
              <a:rPr lang="cs-CZ" b="1" dirty="0" err="1"/>
              <a:t>fidelis</a:t>
            </a:r>
            <a:r>
              <a:rPr lang="cs-CZ" dirty="0"/>
              <a:t>“ katolickým </a:t>
            </a:r>
            <a:r>
              <a:rPr lang="cs-CZ" dirty="0" smtClean="0"/>
              <a:t>městem </a:t>
            </a:r>
          </a:p>
          <a:p>
            <a:r>
              <a:rPr lang="cs-CZ" dirty="0" smtClean="0"/>
              <a:t>Přežilo </a:t>
            </a:r>
            <a:r>
              <a:rPr lang="cs-CZ" dirty="0"/>
              <a:t>v r. </a:t>
            </a:r>
            <a:r>
              <a:rPr lang="cs-CZ" b="1" dirty="0"/>
              <a:t>1434</a:t>
            </a:r>
            <a:r>
              <a:rPr lang="cs-CZ" b="1" dirty="0" smtClean="0"/>
              <a:t> </a:t>
            </a:r>
            <a:r>
              <a:rPr lang="cs-CZ" dirty="0"/>
              <a:t>i </a:t>
            </a:r>
            <a:r>
              <a:rPr lang="cs-CZ" b="1" dirty="0"/>
              <a:t>obléhání </a:t>
            </a:r>
            <a:r>
              <a:rPr lang="cs-CZ" dirty="0" smtClean="0"/>
              <a:t>Prokopem </a:t>
            </a:r>
            <a:r>
              <a:rPr lang="cs-CZ" dirty="0"/>
              <a:t>Holým. </a:t>
            </a:r>
            <a:endParaRPr lang="cs-CZ" dirty="0" smtClean="0"/>
          </a:p>
          <a:p>
            <a:r>
              <a:rPr lang="cs-CZ" dirty="0" smtClean="0"/>
              <a:t>Plzeň stála </a:t>
            </a:r>
            <a:r>
              <a:rPr lang="cs-CZ" dirty="0"/>
              <a:t>v čele </a:t>
            </a:r>
            <a:r>
              <a:rPr lang="cs-CZ" b="1" dirty="0"/>
              <a:t>plzeňského </a:t>
            </a:r>
            <a:r>
              <a:rPr lang="cs-CZ" b="1" dirty="0" err="1"/>
              <a:t>landfrýdu</a:t>
            </a:r>
            <a:r>
              <a:rPr lang="cs-CZ" dirty="0"/>
              <a:t>, který se vytvořil po odchodu Žižky a </a:t>
            </a:r>
            <a:r>
              <a:rPr lang="cs-CZ" dirty="0" err="1"/>
              <a:t>Václ</a:t>
            </a:r>
            <a:r>
              <a:rPr lang="cs-CZ" dirty="0"/>
              <a:t>. Korandy st. z města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u="sng" dirty="0" smtClean="0"/>
              <a:t>Protihusitský </a:t>
            </a:r>
            <a:r>
              <a:rPr lang="cs-CZ" u="sng" dirty="0"/>
              <a:t>tábor</a:t>
            </a:r>
            <a:r>
              <a:rPr lang="cs-CZ" dirty="0"/>
              <a:t> tvořily dále </a:t>
            </a:r>
            <a:r>
              <a:rPr lang="cs-CZ" b="1" dirty="0"/>
              <a:t>ČB</a:t>
            </a:r>
            <a:r>
              <a:rPr lang="cs-CZ" dirty="0"/>
              <a:t>, </a:t>
            </a:r>
            <a:r>
              <a:rPr lang="cs-CZ" b="1" dirty="0" err="1"/>
              <a:t>ČKrumlov</a:t>
            </a:r>
            <a:r>
              <a:rPr lang="cs-CZ" dirty="0"/>
              <a:t>, </a:t>
            </a:r>
            <a:r>
              <a:rPr lang="cs-CZ" u="sng" dirty="0"/>
              <a:t>na Moravě</a:t>
            </a:r>
            <a:r>
              <a:rPr lang="cs-CZ" dirty="0"/>
              <a:t> všechna 4 hlavní král. města: </a:t>
            </a:r>
            <a:r>
              <a:rPr lang="cs-CZ" b="1" dirty="0"/>
              <a:t>Brno, Olomouc, Znojmo a Jihlava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Chystán převrat </a:t>
            </a:r>
            <a:r>
              <a:rPr lang="cs-CZ" dirty="0"/>
              <a:t>v Brně 1422, </a:t>
            </a:r>
            <a:r>
              <a:rPr lang="cs-CZ" dirty="0" smtClean="0"/>
              <a:t>prozrazen šaškem Zikmunda </a:t>
            </a:r>
            <a:r>
              <a:rPr lang="cs-CZ" dirty="0"/>
              <a:t>zvaným </a:t>
            </a:r>
            <a:r>
              <a:rPr lang="cs-CZ" b="1" i="1" dirty="0" err="1"/>
              <a:t>Mossén</a:t>
            </a:r>
            <a:r>
              <a:rPr lang="cs-CZ" b="1" i="1" dirty="0"/>
              <a:t> </a:t>
            </a:r>
            <a:r>
              <a:rPr lang="cs-CZ" b="1" i="1" dirty="0" err="1"/>
              <a:t>Borro</a:t>
            </a:r>
            <a:r>
              <a:rPr lang="cs-CZ" dirty="0"/>
              <a:t> (</a:t>
            </a:r>
            <a:r>
              <a:rPr lang="cs-CZ" dirty="0" err="1"/>
              <a:t>vl</a:t>
            </a:r>
            <a:r>
              <a:rPr lang="cs-CZ" dirty="0"/>
              <a:t>. </a:t>
            </a:r>
            <a:r>
              <a:rPr lang="cs-CZ" dirty="0" err="1" smtClean="0"/>
              <a:t>jm</a:t>
            </a:r>
            <a:r>
              <a:rPr lang="cs-CZ" dirty="0"/>
              <a:t>. Antonio </a:t>
            </a:r>
            <a:r>
              <a:rPr lang="cs-CZ" dirty="0" err="1"/>
              <a:t>Talander</a:t>
            </a:r>
            <a:r>
              <a:rPr lang="cs-CZ" dirty="0"/>
              <a:t>, † 1446</a:t>
            </a:r>
            <a:r>
              <a:rPr lang="cs-CZ" dirty="0" smtClean="0"/>
              <a:t>) – zaznamenal </a:t>
            </a:r>
            <a:r>
              <a:rPr lang="cs-CZ" dirty="0"/>
              <a:t>Eberhard </a:t>
            </a:r>
            <a:r>
              <a:rPr lang="cs-CZ" dirty="0" err="1"/>
              <a:t>Windecke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268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České Budějovice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976664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Král</a:t>
            </a:r>
            <a:r>
              <a:rPr lang="cs-CZ" b="1" dirty="0"/>
              <a:t>. </a:t>
            </a:r>
            <a:r>
              <a:rPr lang="cs-CZ" b="1" dirty="0" smtClean="0"/>
              <a:t>město </a:t>
            </a:r>
            <a:r>
              <a:rPr lang="cs-CZ" dirty="0"/>
              <a:t>uprostřed dominia Rožmberků: </a:t>
            </a:r>
            <a:r>
              <a:rPr lang="cs-CZ" dirty="0" smtClean="0"/>
              <a:t>podporovalo krále – proti </a:t>
            </a:r>
            <a:r>
              <a:rPr lang="cs-CZ" dirty="0" err="1" smtClean="0"/>
              <a:t>Rožmb</a:t>
            </a:r>
            <a:r>
              <a:rPr lang="cs-CZ" dirty="0" smtClean="0"/>
              <a:t>. </a:t>
            </a:r>
            <a:r>
              <a:rPr lang="cs-CZ" dirty="0"/>
              <a:t>a okolní šlechtě, </a:t>
            </a:r>
            <a:r>
              <a:rPr lang="cs-CZ" dirty="0" smtClean="0"/>
              <a:t>posléze </a:t>
            </a:r>
            <a:r>
              <a:rPr lang="cs-CZ" dirty="0"/>
              <a:t>proti husitům; </a:t>
            </a:r>
            <a:r>
              <a:rPr lang="cs-CZ" dirty="0" smtClean="0"/>
              <a:t>opora</a:t>
            </a:r>
            <a:r>
              <a:rPr lang="cs-CZ" dirty="0"/>
              <a:t> </a:t>
            </a:r>
            <a:r>
              <a:rPr lang="cs-CZ" dirty="0" smtClean="0"/>
              <a:t>Zikmunda.</a:t>
            </a:r>
          </a:p>
          <a:p>
            <a:r>
              <a:rPr lang="cs-CZ" dirty="0" smtClean="0"/>
              <a:t>Měst</a:t>
            </a:r>
            <a:r>
              <a:rPr lang="cs-CZ" dirty="0"/>
              <a:t>. rada dosazená 1418 se udržela </a:t>
            </a:r>
            <a:r>
              <a:rPr lang="cs-CZ" dirty="0" smtClean="0"/>
              <a:t>do </a:t>
            </a:r>
            <a:r>
              <a:rPr lang="cs-CZ" dirty="0"/>
              <a:t>r. 1422; </a:t>
            </a:r>
            <a:r>
              <a:rPr lang="cs-CZ" dirty="0" smtClean="0"/>
              <a:t>zastoupeni </a:t>
            </a:r>
            <a:r>
              <a:rPr lang="cs-CZ" dirty="0"/>
              <a:t>nejmocnější měšťané </a:t>
            </a:r>
            <a:r>
              <a:rPr lang="cs-CZ" dirty="0" smtClean="0"/>
              <a:t>i </a:t>
            </a:r>
            <a:r>
              <a:rPr lang="cs-CZ" dirty="0"/>
              <a:t>zástupci řemeslnické střední </a:t>
            </a:r>
            <a:r>
              <a:rPr lang="cs-CZ" dirty="0" smtClean="0"/>
              <a:t>vrstvy; společně hájili zájmy </a:t>
            </a:r>
            <a:r>
              <a:rPr lang="cs-CZ" dirty="0"/>
              <a:t>města a svého </a:t>
            </a:r>
            <a:r>
              <a:rPr lang="cs-CZ" dirty="0" smtClean="0"/>
              <a:t>podnikání, zůstali </a:t>
            </a:r>
            <a:r>
              <a:rPr lang="cs-CZ" b="1" dirty="0"/>
              <a:t>v </a:t>
            </a:r>
            <a:r>
              <a:rPr lang="cs-CZ" b="1" dirty="0" err="1"/>
              <a:t>katol</a:t>
            </a:r>
            <a:r>
              <a:rPr lang="cs-CZ" b="1" dirty="0"/>
              <a:t>. táboře</a:t>
            </a:r>
            <a:r>
              <a:rPr lang="cs-CZ" dirty="0" smtClean="0"/>
              <a:t>.</a:t>
            </a:r>
          </a:p>
          <a:p>
            <a:r>
              <a:rPr lang="cs-CZ" dirty="0" smtClean="0"/>
              <a:t>Význam. středisko </a:t>
            </a:r>
            <a:r>
              <a:rPr lang="cs-CZ" b="1" dirty="0" err="1"/>
              <a:t>zahr</a:t>
            </a:r>
            <a:r>
              <a:rPr lang="cs-CZ" b="1" dirty="0"/>
              <a:t>. obchodu</a:t>
            </a:r>
            <a:r>
              <a:rPr lang="cs-CZ" dirty="0"/>
              <a:t>, </a:t>
            </a:r>
            <a:r>
              <a:rPr lang="cs-CZ" dirty="0" smtClean="0"/>
              <a:t>kontakty </a:t>
            </a:r>
            <a:r>
              <a:rPr lang="cs-CZ" dirty="0"/>
              <a:t>s Norimberkem, </a:t>
            </a:r>
            <a:r>
              <a:rPr lang="cs-CZ" dirty="0" smtClean="0"/>
              <a:t>obchod se solí a vínem </a:t>
            </a:r>
            <a:r>
              <a:rPr lang="cs-CZ" dirty="0"/>
              <a:t>(z Rakouska</a:t>
            </a:r>
            <a:r>
              <a:rPr lang="cs-CZ" dirty="0" smtClean="0"/>
              <a:t>).</a:t>
            </a:r>
          </a:p>
          <a:p>
            <a:r>
              <a:rPr lang="cs-CZ" b="1" i="1" dirty="0"/>
              <a:t>Mikuláš </a:t>
            </a:r>
            <a:r>
              <a:rPr lang="cs-CZ" b="1" i="1" dirty="0" err="1"/>
              <a:t>Faulfiš</a:t>
            </a:r>
            <a:r>
              <a:rPr lang="cs-CZ" dirty="0"/>
              <a:t>, student pobývající v Oxfordu, odkud přinesl jedny z prvních opisů děl J. Wyclifa, pocházel z ČB, kde setrvalo jeho příbuzenstvo a on sám pobíral z ČB platy.</a:t>
            </a:r>
          </a:p>
        </p:txBody>
      </p:sp>
    </p:spTree>
    <p:extLst>
      <p:ext uri="{BB962C8B-B14F-4D97-AF65-F5344CB8AC3E}">
        <p14:creationId xmlns:p14="http://schemas.microsoft.com/office/powerpoint/2010/main" val="29329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16216" y="1340768"/>
            <a:ext cx="2386608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cs-CZ" b="1" dirty="0" smtClean="0"/>
              <a:t>Jihlava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504" y="188640"/>
            <a:ext cx="5976664" cy="655272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cs-CZ" dirty="0"/>
              <a:t>zaujala </a:t>
            </a:r>
            <a:r>
              <a:rPr lang="cs-CZ" dirty="0" smtClean="0"/>
              <a:t>protihusitský </a:t>
            </a:r>
            <a:r>
              <a:rPr lang="cs-CZ" dirty="0"/>
              <a:t>postoj a setrvala v </a:t>
            </a:r>
            <a:r>
              <a:rPr lang="cs-CZ" dirty="0" smtClean="0"/>
              <a:t>něm</a:t>
            </a:r>
          </a:p>
          <a:p>
            <a:r>
              <a:rPr lang="cs-CZ" dirty="0"/>
              <a:t>město ovládala nepočetná skupina bohatých a vlivných podnikatelů, obchodníků a </a:t>
            </a:r>
            <a:r>
              <a:rPr lang="cs-CZ" dirty="0" smtClean="0"/>
              <a:t>velkostatkářů</a:t>
            </a:r>
          </a:p>
          <a:p>
            <a:r>
              <a:rPr lang="cs-CZ" dirty="0" smtClean="0"/>
              <a:t>rozpory </a:t>
            </a:r>
            <a:r>
              <a:rPr lang="cs-CZ" dirty="0"/>
              <a:t>se vybily před koncem 14. </a:t>
            </a:r>
            <a:r>
              <a:rPr lang="cs-CZ" dirty="0" smtClean="0"/>
              <a:t>st.: povstání </a:t>
            </a:r>
            <a:r>
              <a:rPr lang="cs-CZ" dirty="0"/>
              <a:t>řemeslníků a chudiny (1391</a:t>
            </a:r>
            <a:r>
              <a:rPr lang="cs-CZ" dirty="0" smtClean="0"/>
              <a:t>)</a:t>
            </a:r>
          </a:p>
          <a:p>
            <a:r>
              <a:rPr lang="cs-CZ" dirty="0" smtClean="0"/>
              <a:t>finanční </a:t>
            </a:r>
            <a:r>
              <a:rPr lang="cs-CZ" dirty="0"/>
              <a:t>přebytky si ukládali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do </a:t>
            </a:r>
            <a:r>
              <a:rPr lang="cs-CZ" dirty="0"/>
              <a:t>půdy v okolí </a:t>
            </a:r>
            <a:r>
              <a:rPr lang="cs-CZ" dirty="0" smtClean="0"/>
              <a:t>města, proto </a:t>
            </a:r>
          </a:p>
          <a:p>
            <a:pPr marL="0" indent="0">
              <a:buNone/>
            </a:pPr>
            <a:r>
              <a:rPr lang="cs-CZ" dirty="0" smtClean="0"/>
              <a:t>střety s</a:t>
            </a:r>
            <a:r>
              <a:rPr lang="cs-CZ" dirty="0"/>
              <a:t> drobnou </a:t>
            </a:r>
            <a:r>
              <a:rPr lang="cs-CZ" dirty="0" smtClean="0"/>
              <a:t>šlechtou: </a:t>
            </a:r>
          </a:p>
          <a:p>
            <a:pPr marL="0" indent="0">
              <a:buNone/>
            </a:pPr>
            <a:r>
              <a:rPr lang="cs-CZ" dirty="0" smtClean="0"/>
              <a:t>Neměli tudíž </a:t>
            </a:r>
            <a:r>
              <a:rPr lang="cs-CZ" dirty="0"/>
              <a:t>zájem </a:t>
            </a:r>
            <a:r>
              <a:rPr lang="cs-CZ" dirty="0" smtClean="0"/>
              <a:t>účastnit </a:t>
            </a:r>
          </a:p>
          <a:p>
            <a:pPr marL="0" indent="0">
              <a:buNone/>
            </a:pPr>
            <a:r>
              <a:rPr lang="cs-CZ" dirty="0" smtClean="0"/>
              <a:t>se s ní husitských akcí</a:t>
            </a:r>
          </a:p>
          <a:p>
            <a:r>
              <a:rPr lang="cs-CZ" dirty="0" smtClean="0"/>
              <a:t>město </a:t>
            </a:r>
            <a:r>
              <a:rPr lang="cs-CZ" dirty="0"/>
              <a:t>si zachovalo </a:t>
            </a:r>
            <a:r>
              <a:rPr lang="cs-CZ" dirty="0" err="1" smtClean="0"/>
              <a:t>němec</a:t>
            </a:r>
            <a:r>
              <a:rPr lang="cs-CZ" dirty="0" smtClean="0"/>
              <a:t>. ráz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17032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6573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06090"/>
          </a:xfrm>
        </p:spPr>
        <p:txBody>
          <a:bodyPr>
            <a:normAutofit fontScale="90000"/>
          </a:bodyPr>
          <a:lstStyle/>
          <a:p>
            <a:r>
              <a:rPr lang="cs-CZ" sz="3200" u="sng" dirty="0"/>
              <a:t>Hlavní proměny </a:t>
            </a:r>
            <a:r>
              <a:rPr lang="cs-CZ" sz="3200" u="sng" dirty="0" smtClean="0"/>
              <a:t>vnitřního </a:t>
            </a:r>
            <a:r>
              <a:rPr lang="cs-CZ" sz="3200" u="sng" dirty="0"/>
              <a:t>uspořádání </a:t>
            </a:r>
            <a:r>
              <a:rPr lang="cs-CZ" sz="3200" u="sng" dirty="0" smtClean="0"/>
              <a:t>a postavení měst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</p:spPr>
        <p:txBody>
          <a:bodyPr>
            <a:normAutofit fontScale="62500" lnSpcReduction="20000"/>
          </a:bodyPr>
          <a:lstStyle/>
          <a:p>
            <a:r>
              <a:rPr lang="cs-CZ" sz="3400" dirty="0" smtClean="0"/>
              <a:t>hmotné </a:t>
            </a:r>
            <a:r>
              <a:rPr lang="cs-CZ" sz="3400" dirty="0"/>
              <a:t>škody, omezení stavebního vývoje. Zprávy o úplném zničení </a:t>
            </a:r>
            <a:r>
              <a:rPr lang="cs-CZ" sz="3400" dirty="0" err="1"/>
              <a:t>někt</a:t>
            </a:r>
            <a:r>
              <a:rPr lang="cs-CZ" sz="3400" dirty="0"/>
              <a:t>. měst jsou </a:t>
            </a:r>
            <a:r>
              <a:rPr lang="cs-CZ" sz="3400" dirty="0" smtClean="0"/>
              <a:t>přehnané</a:t>
            </a:r>
            <a:r>
              <a:rPr lang="cs-CZ" sz="3400" dirty="0"/>
              <a:t>; rychlá </a:t>
            </a:r>
            <a:r>
              <a:rPr lang="cs-CZ" sz="3400" dirty="0" smtClean="0"/>
              <a:t>obnova; </a:t>
            </a:r>
            <a:r>
              <a:rPr lang="cs-CZ" sz="3400" dirty="0"/>
              <a:t>nejvíc postižena předměstí; péče o opevnění </a:t>
            </a:r>
            <a:r>
              <a:rPr lang="cs-CZ" sz="3400" dirty="0" smtClean="0"/>
              <a:t>(!);</a:t>
            </a:r>
            <a:endParaRPr lang="cs-CZ" sz="3400" dirty="0"/>
          </a:p>
          <a:p>
            <a:r>
              <a:rPr lang="cs-CZ" sz="3400" dirty="0" smtClean="0"/>
              <a:t>rozkolísání </a:t>
            </a:r>
            <a:r>
              <a:rPr lang="cs-CZ" sz="3400" dirty="0"/>
              <a:t>cen nemovitostí (konfiskace, demografické a sociální změny);</a:t>
            </a:r>
          </a:p>
          <a:p>
            <a:r>
              <a:rPr lang="cs-CZ" sz="3400" dirty="0" smtClean="0"/>
              <a:t>zrušení </a:t>
            </a:r>
            <a:r>
              <a:rPr lang="cs-CZ" sz="3400" dirty="0"/>
              <a:t>věčných platů na </a:t>
            </a:r>
            <a:r>
              <a:rPr lang="cs-CZ" sz="3400" dirty="0" smtClean="0"/>
              <a:t>nemovitostech;   </a:t>
            </a:r>
            <a:endParaRPr lang="cs-CZ" sz="3400" dirty="0"/>
          </a:p>
          <a:p>
            <a:r>
              <a:rPr lang="cs-CZ" sz="3400" dirty="0" smtClean="0"/>
              <a:t>rozkvět </a:t>
            </a:r>
            <a:r>
              <a:rPr lang="cs-CZ" sz="3400" dirty="0"/>
              <a:t>výroby zbraní – zásobování všech domácích vojsk;</a:t>
            </a:r>
          </a:p>
          <a:p>
            <a:r>
              <a:rPr lang="cs-CZ" sz="3400" dirty="0" smtClean="0"/>
              <a:t>rozvoj </a:t>
            </a:r>
            <a:r>
              <a:rPr lang="cs-CZ" sz="3400" dirty="0"/>
              <a:t>městských hotovostí – od obrany přešly k útokům, vzdálenějším tažením;</a:t>
            </a:r>
          </a:p>
          <a:p>
            <a:r>
              <a:rPr lang="cs-CZ" sz="3400" dirty="0" smtClean="0"/>
              <a:t>postižení </a:t>
            </a:r>
            <a:r>
              <a:rPr lang="cs-CZ" sz="3400" dirty="0"/>
              <a:t>zemědělského zázemí;</a:t>
            </a:r>
          </a:p>
          <a:p>
            <a:r>
              <a:rPr lang="cs-CZ" sz="3400" dirty="0" smtClean="0"/>
              <a:t>pokles </a:t>
            </a:r>
            <a:r>
              <a:rPr lang="cs-CZ" sz="3400" dirty="0"/>
              <a:t>řemeslné výroby, omezení obchodu (zvl. mezinárodního – blokáda);</a:t>
            </a:r>
          </a:p>
          <a:p>
            <a:r>
              <a:rPr lang="cs-CZ" sz="3400" dirty="0" smtClean="0"/>
              <a:t>urychlení </a:t>
            </a:r>
            <a:r>
              <a:rPr lang="cs-CZ" sz="3400" dirty="0"/>
              <a:t>(čes. živel už ve 14. st.) počeštění měst (kromě Moravy), vč. čes. úřadování;</a:t>
            </a:r>
          </a:p>
          <a:p>
            <a:r>
              <a:rPr lang="cs-CZ" sz="3400" dirty="0" smtClean="0"/>
              <a:t>pokles </a:t>
            </a:r>
            <a:r>
              <a:rPr lang="cs-CZ" sz="3400" dirty="0"/>
              <a:t>počtu obyvatel;</a:t>
            </a:r>
          </a:p>
          <a:p>
            <a:r>
              <a:rPr lang="cs-CZ" sz="3400" b="1" dirty="0" smtClean="0"/>
              <a:t>sociální </a:t>
            </a:r>
            <a:r>
              <a:rPr lang="cs-CZ" sz="3400" b="1" dirty="0"/>
              <a:t>pohyb (odchod elit, vzestup střední vrstvy)</a:t>
            </a:r>
            <a:r>
              <a:rPr lang="cs-CZ" sz="3400" dirty="0"/>
              <a:t>;</a:t>
            </a:r>
          </a:p>
          <a:p>
            <a:r>
              <a:rPr lang="cs-CZ" sz="3400" b="1" dirty="0" smtClean="0"/>
              <a:t>politická </a:t>
            </a:r>
            <a:r>
              <a:rPr lang="cs-CZ" sz="3400" b="1" dirty="0"/>
              <a:t>role</a:t>
            </a:r>
            <a:r>
              <a:rPr lang="cs-CZ" sz="3400" dirty="0"/>
              <a:t> </a:t>
            </a:r>
            <a:r>
              <a:rPr lang="cs-CZ" sz="3400" dirty="0" err="1"/>
              <a:t>králov</a:t>
            </a:r>
            <a:r>
              <a:rPr lang="cs-CZ" sz="3400" dirty="0"/>
              <a:t>. měst – účast na </a:t>
            </a:r>
            <a:r>
              <a:rPr lang="cs-CZ" sz="3400" dirty="0" smtClean="0"/>
              <a:t>zem. sněmech, </a:t>
            </a:r>
            <a:r>
              <a:rPr lang="cs-CZ" sz="3400" dirty="0" err="1"/>
              <a:t>Pha</a:t>
            </a:r>
            <a:r>
              <a:rPr lang="cs-CZ" sz="3400" dirty="0"/>
              <a:t> dočasně vedoucí silou;</a:t>
            </a:r>
          </a:p>
          <a:p>
            <a:r>
              <a:rPr lang="cs-CZ" sz="3400" dirty="0" smtClean="0"/>
              <a:t>aktivizace </a:t>
            </a:r>
            <a:r>
              <a:rPr lang="cs-CZ" sz="3400" dirty="0"/>
              <a:t>městských obcí;</a:t>
            </a:r>
          </a:p>
          <a:p>
            <a:r>
              <a:rPr lang="cs-CZ" sz="3400" dirty="0" smtClean="0"/>
              <a:t>rozšíření </a:t>
            </a:r>
            <a:r>
              <a:rPr lang="cs-CZ" sz="3400" dirty="0"/>
              <a:t>užití měst. znaků; častěji do znaku vložen kalich (Choceň</a:t>
            </a:r>
            <a:r>
              <a:rPr lang="cs-CZ" dirty="0"/>
              <a:t>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4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0609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Městská síť na prahu husitské revoluce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256584"/>
          </a:xfrm>
        </p:spPr>
        <p:txBody>
          <a:bodyPr>
            <a:normAutofit lnSpcReduction="10000"/>
          </a:bodyPr>
          <a:lstStyle/>
          <a:p>
            <a:r>
              <a:rPr lang="cs-CZ" u="sng" dirty="0"/>
              <a:t>Městská síť</a:t>
            </a:r>
            <a:r>
              <a:rPr lang="cs-CZ" dirty="0"/>
              <a:t> zaplněna, </a:t>
            </a:r>
            <a:r>
              <a:rPr lang="cs-CZ" dirty="0" smtClean="0"/>
              <a:t>nevznikají nová, </a:t>
            </a:r>
            <a:r>
              <a:rPr lang="cs-CZ" dirty="0"/>
              <a:t>některá </a:t>
            </a:r>
            <a:r>
              <a:rPr lang="cs-CZ" dirty="0" smtClean="0"/>
              <a:t>povýšena.</a:t>
            </a:r>
          </a:p>
          <a:p>
            <a:r>
              <a:rPr lang="cs-CZ" dirty="0"/>
              <a:t>Role </a:t>
            </a:r>
            <a:r>
              <a:rPr lang="cs-CZ" u="sng" dirty="0"/>
              <a:t>měst v přípravné fázi</a:t>
            </a:r>
            <a:r>
              <a:rPr lang="cs-CZ" dirty="0"/>
              <a:t>: do některých se začaly šířit myšlenky reformního hnutí – místní kazatelé si přiváželi </a:t>
            </a:r>
            <a:r>
              <a:rPr lang="cs-CZ" dirty="0" smtClean="0"/>
              <a:t>z</a:t>
            </a:r>
            <a:r>
              <a:rPr lang="cs-CZ" dirty="0"/>
              <a:t> </a:t>
            </a:r>
            <a:r>
              <a:rPr lang="cs-CZ" dirty="0" smtClean="0"/>
              <a:t>Prahy </a:t>
            </a:r>
            <a:r>
              <a:rPr lang="cs-CZ" dirty="0"/>
              <a:t>inspiraci, někteří udržovali kontakty s univ. mistry, i Hus psal do </a:t>
            </a:r>
            <a:r>
              <a:rPr lang="cs-CZ" dirty="0" smtClean="0"/>
              <a:t>některých </a:t>
            </a:r>
            <a:r>
              <a:rPr lang="cs-CZ" dirty="0"/>
              <a:t>lokalit</a:t>
            </a:r>
            <a:r>
              <a:rPr lang="cs-CZ" dirty="0" smtClean="0"/>
              <a:t>.</a:t>
            </a:r>
          </a:p>
          <a:p>
            <a:r>
              <a:rPr lang="cs-CZ" b="1" i="1" dirty="0"/>
              <a:t>5 vyvolených měst</a:t>
            </a:r>
            <a:r>
              <a:rPr lang="cs-CZ" dirty="0"/>
              <a:t>: </a:t>
            </a:r>
            <a:r>
              <a:rPr lang="cs-CZ" dirty="0">
                <a:solidFill>
                  <a:srgbClr val="FF0000"/>
                </a:solidFill>
              </a:rPr>
              <a:t>Plzeň</a:t>
            </a:r>
            <a:r>
              <a:rPr lang="cs-CZ" dirty="0"/>
              <a:t> = město Slunce, </a:t>
            </a:r>
            <a:r>
              <a:rPr lang="cs-CZ" dirty="0">
                <a:solidFill>
                  <a:srgbClr val="FF0000"/>
                </a:solidFill>
              </a:rPr>
              <a:t>Klatovy</a:t>
            </a:r>
            <a:r>
              <a:rPr lang="cs-CZ" dirty="0"/>
              <a:t> (Záře), </a:t>
            </a:r>
            <a:r>
              <a:rPr lang="cs-CZ" dirty="0">
                <a:solidFill>
                  <a:srgbClr val="FF0000"/>
                </a:solidFill>
              </a:rPr>
              <a:t>Žatec</a:t>
            </a:r>
            <a:r>
              <a:rPr lang="cs-CZ" dirty="0"/>
              <a:t> (</a:t>
            </a:r>
            <a:r>
              <a:rPr lang="cs-CZ" dirty="0" err="1"/>
              <a:t>Segor</a:t>
            </a:r>
            <a:r>
              <a:rPr lang="cs-CZ" dirty="0"/>
              <a:t>, město Lotovo), </a:t>
            </a:r>
            <a:r>
              <a:rPr lang="cs-CZ" dirty="0">
                <a:solidFill>
                  <a:srgbClr val="FF0000"/>
                </a:solidFill>
              </a:rPr>
              <a:t>Louny</a:t>
            </a:r>
            <a:r>
              <a:rPr lang="cs-CZ" dirty="0"/>
              <a:t> (Měsíc), </a:t>
            </a:r>
            <a:r>
              <a:rPr lang="cs-CZ" dirty="0">
                <a:solidFill>
                  <a:srgbClr val="FF0000"/>
                </a:solidFill>
              </a:rPr>
              <a:t>Slaný</a:t>
            </a:r>
            <a:r>
              <a:rPr lang="cs-CZ" dirty="0"/>
              <a:t> (Hvězda)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/</a:t>
            </a:r>
            <a:r>
              <a:rPr lang="cs-CZ" dirty="0"/>
              <a:t>někdy uváděn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Písek</a:t>
            </a:r>
            <a:r>
              <a:rPr lang="cs-CZ" dirty="0"/>
              <a:t>/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3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41"/>
            <a:ext cx="7020272" cy="6863785"/>
          </a:xfrm>
        </p:spPr>
      </p:pic>
      <p:sp>
        <p:nvSpPr>
          <p:cNvPr id="5" name="TextovéPole 4"/>
          <p:cNvSpPr txBox="1"/>
          <p:nvPr/>
        </p:nvSpPr>
        <p:spPr>
          <a:xfrm>
            <a:off x="7236296" y="465313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červeně husitská města;</a:t>
            </a:r>
          </a:p>
          <a:p>
            <a:r>
              <a:rPr lang="cs-CZ" dirty="0" smtClean="0"/>
              <a:t>modře katolická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25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6797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 smtClean="0"/>
              <a:t>Politické angažmá měst za HR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>
            <a:normAutofit fontScale="92500" lnSpcReduction="10000"/>
          </a:bodyPr>
          <a:lstStyle/>
          <a:p>
            <a:r>
              <a:rPr lang="cs-CZ" sz="3500" b="1" dirty="0" smtClean="0"/>
              <a:t>Praha</a:t>
            </a:r>
            <a:r>
              <a:rPr lang="cs-CZ" sz="3500" dirty="0" smtClean="0"/>
              <a:t>: </a:t>
            </a:r>
            <a:r>
              <a:rPr lang="cs-CZ" sz="3500" dirty="0"/>
              <a:t>1420 zničena Malá </a:t>
            </a:r>
            <a:r>
              <a:rPr lang="cs-CZ" sz="3500" dirty="0" smtClean="0"/>
              <a:t>Strana, Hradčany </a:t>
            </a:r>
            <a:r>
              <a:rPr lang="cs-CZ" sz="3500" dirty="0"/>
              <a:t>spolu s Hradem zůstaly </a:t>
            </a:r>
            <a:r>
              <a:rPr lang="cs-CZ" sz="3500" dirty="0" smtClean="0"/>
              <a:t>katolické, </a:t>
            </a:r>
            <a:r>
              <a:rPr lang="cs-CZ" sz="3500" dirty="0" err="1" smtClean="0"/>
              <a:t>SMp</a:t>
            </a:r>
            <a:r>
              <a:rPr lang="cs-CZ" sz="3500" dirty="0" smtClean="0"/>
              <a:t> </a:t>
            </a:r>
            <a:r>
              <a:rPr lang="cs-CZ" sz="3500" dirty="0"/>
              <a:t>a </a:t>
            </a:r>
            <a:r>
              <a:rPr lang="cs-CZ" sz="3500" dirty="0" err="1"/>
              <a:t>NMp</a:t>
            </a:r>
            <a:r>
              <a:rPr lang="cs-CZ" sz="3500" dirty="0"/>
              <a:t> byla </a:t>
            </a:r>
            <a:r>
              <a:rPr lang="cs-CZ" sz="3500" dirty="0" smtClean="0"/>
              <a:t>husitská: po </a:t>
            </a:r>
            <a:r>
              <a:rPr lang="cs-CZ" sz="3500" dirty="0"/>
              <a:t>30. 6. 1421 </a:t>
            </a:r>
            <a:r>
              <a:rPr lang="cs-CZ" sz="3500" dirty="0" smtClean="0"/>
              <a:t>spojení pod </a:t>
            </a:r>
            <a:r>
              <a:rPr lang="cs-CZ" sz="3500" u="sng" dirty="0"/>
              <a:t>1 rozšířenou měst. radou</a:t>
            </a:r>
            <a:r>
              <a:rPr lang="cs-CZ" sz="3500" dirty="0"/>
              <a:t> (30 konšelů</a:t>
            </a:r>
            <a:r>
              <a:rPr lang="cs-CZ" sz="3500" dirty="0" smtClean="0"/>
              <a:t>);</a:t>
            </a:r>
          </a:p>
          <a:p>
            <a:r>
              <a:rPr lang="cs-CZ" sz="3500" dirty="0" smtClean="0"/>
              <a:t>1/3 členů </a:t>
            </a:r>
            <a:r>
              <a:rPr lang="cs-CZ" sz="3500" b="1" dirty="0" smtClean="0"/>
              <a:t>zemské vlády </a:t>
            </a:r>
            <a:r>
              <a:rPr lang="cs-CZ" sz="3500" dirty="0" smtClean="0"/>
              <a:t>1421 měšťané (</a:t>
            </a:r>
            <a:r>
              <a:rPr lang="cs-CZ" sz="3500" dirty="0"/>
              <a:t>4 Praha a 4 ostatní král. </a:t>
            </a:r>
            <a:r>
              <a:rPr lang="cs-CZ" sz="3500" dirty="0" smtClean="0"/>
              <a:t>města);</a:t>
            </a:r>
          </a:p>
          <a:p>
            <a:r>
              <a:rPr lang="cs-CZ" sz="3500" dirty="0" smtClean="0"/>
              <a:t>Praha jako „</a:t>
            </a:r>
            <a:r>
              <a:rPr lang="cs-CZ" sz="3500" u="sng" dirty="0" smtClean="0"/>
              <a:t>podkomoří</a:t>
            </a:r>
            <a:r>
              <a:rPr lang="cs-CZ" sz="3500" dirty="0" smtClean="0"/>
              <a:t>“ a „</a:t>
            </a:r>
            <a:r>
              <a:rPr lang="cs-CZ" sz="3500" u="sng" dirty="0" smtClean="0"/>
              <a:t>král. kancelář</a:t>
            </a:r>
            <a:r>
              <a:rPr lang="cs-CZ" sz="3500" dirty="0" smtClean="0"/>
              <a:t>“</a:t>
            </a:r>
          </a:p>
          <a:p>
            <a:r>
              <a:rPr lang="cs-CZ" sz="3500" u="sng" dirty="0" smtClean="0"/>
              <a:t>husitské městské svazy</a:t>
            </a:r>
            <a:r>
              <a:rPr lang="cs-CZ" sz="3500" dirty="0" smtClean="0"/>
              <a:t>: </a:t>
            </a:r>
            <a:r>
              <a:rPr lang="cs-CZ" sz="3500" dirty="0"/>
              <a:t>Praha ovládala za největšího rozmachu 20 </a:t>
            </a:r>
            <a:r>
              <a:rPr lang="cs-CZ" sz="3500" dirty="0" smtClean="0"/>
              <a:t>měst, druhý svaz kolem Tábora, třetí = sirotci, čtvrtý žatecko-lounský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           (mapka pro </a:t>
            </a:r>
            <a:r>
              <a:rPr lang="cs-CZ" dirty="0" err="1" smtClean="0"/>
              <a:t>obd</a:t>
            </a:r>
            <a:r>
              <a:rPr lang="cs-CZ" dirty="0" smtClean="0"/>
              <a:t>. 1427–34 ==)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71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3350"/>
            <a:ext cx="8515350" cy="6742112"/>
          </a:xfrm>
        </p:spPr>
      </p:pic>
    </p:spTree>
    <p:extLst>
      <p:ext uri="{BB962C8B-B14F-4D97-AF65-F5344CB8AC3E}">
        <p14:creationId xmlns:p14="http://schemas.microsoft.com/office/powerpoint/2010/main" val="158912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Ideové </a:t>
            </a:r>
            <a:r>
              <a:rPr lang="cs-CZ" b="1" dirty="0"/>
              <a:t>postoje; právní názory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u="sng" dirty="0" smtClean="0"/>
              <a:t>Zapojení měst </a:t>
            </a:r>
            <a:r>
              <a:rPr lang="cs-CZ" u="sng" dirty="0"/>
              <a:t>do ideových/věroučných stran</a:t>
            </a:r>
            <a:r>
              <a:rPr lang="cs-CZ" dirty="0"/>
              <a:t>:</a:t>
            </a:r>
          </a:p>
          <a:p>
            <a:r>
              <a:rPr lang="cs-CZ" dirty="0"/>
              <a:t>Praha – „</a:t>
            </a:r>
            <a:r>
              <a:rPr lang="cs-CZ" dirty="0" err="1"/>
              <a:t>pražané</a:t>
            </a:r>
            <a:r>
              <a:rPr lang="cs-CZ" dirty="0" smtClean="0"/>
              <a:t>“ (konzervativci)</a:t>
            </a:r>
            <a:endParaRPr lang="cs-CZ" dirty="0"/>
          </a:p>
          <a:p>
            <a:r>
              <a:rPr lang="cs-CZ" dirty="0"/>
              <a:t>Tábor – „táborité</a:t>
            </a:r>
            <a:r>
              <a:rPr lang="cs-CZ" dirty="0" smtClean="0"/>
              <a:t>“ (radikálové)</a:t>
            </a:r>
            <a:endParaRPr lang="cs-CZ" dirty="0"/>
          </a:p>
          <a:p>
            <a:r>
              <a:rPr lang="cs-CZ" dirty="0"/>
              <a:t>Hradec Králové – </a:t>
            </a:r>
            <a:r>
              <a:rPr lang="cs-CZ" dirty="0" smtClean="0"/>
              <a:t>měst. </a:t>
            </a:r>
            <a:r>
              <a:rPr lang="cs-CZ" dirty="0"/>
              <a:t>středisko orebitů (sirotků</a:t>
            </a:r>
            <a:r>
              <a:rPr lang="cs-CZ" dirty="0" smtClean="0"/>
              <a:t>) – </a:t>
            </a:r>
            <a:r>
              <a:rPr lang="cs-CZ" dirty="0" err="1" smtClean="0"/>
              <a:t>teol</a:t>
            </a:r>
            <a:r>
              <a:rPr lang="cs-CZ" dirty="0" smtClean="0"/>
              <a:t>. postoje nedoložené; </a:t>
            </a:r>
            <a:r>
              <a:rPr lang="cs-CZ" dirty="0"/>
              <a:t>kněz </a:t>
            </a:r>
            <a:r>
              <a:rPr lang="cs-CZ" dirty="0" smtClean="0"/>
              <a:t>Ambrož (radikál)</a:t>
            </a:r>
          </a:p>
          <a:p>
            <a:endParaRPr lang="cs-CZ" dirty="0"/>
          </a:p>
          <a:p>
            <a:r>
              <a:rPr lang="cs-CZ" dirty="0"/>
              <a:t>Pouze </a:t>
            </a:r>
            <a:r>
              <a:rPr lang="cs-CZ" u="sng" dirty="0"/>
              <a:t>v případě Tábora </a:t>
            </a:r>
            <a:r>
              <a:rPr lang="cs-CZ" dirty="0" smtClean="0"/>
              <a:t>vybočení </a:t>
            </a:r>
            <a:r>
              <a:rPr lang="cs-CZ" dirty="0"/>
              <a:t>z představ o právním uspořádání </a:t>
            </a:r>
            <a:r>
              <a:rPr lang="cs-CZ" dirty="0" smtClean="0"/>
              <a:t>města (vznik </a:t>
            </a:r>
            <a:r>
              <a:rPr lang="cs-CZ" dirty="0"/>
              <a:t>jako pevnost, ne </a:t>
            </a:r>
            <a:r>
              <a:rPr lang="cs-CZ" dirty="0" smtClean="0"/>
              <a:t>město; </a:t>
            </a:r>
            <a:r>
              <a:rPr lang="cs-CZ" dirty="0"/>
              <a:t>„městskost</a:t>
            </a:r>
            <a:r>
              <a:rPr lang="cs-CZ" dirty="0" smtClean="0"/>
              <a:t>“ se prosazovala postupně)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17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Hospodářský vývoj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544616"/>
          </a:xfrm>
        </p:spPr>
        <p:txBody>
          <a:bodyPr/>
          <a:lstStyle/>
          <a:p>
            <a:r>
              <a:rPr lang="cs-CZ" b="1" dirty="0"/>
              <a:t>Faktory negativní</a:t>
            </a:r>
            <a:r>
              <a:rPr lang="cs-CZ" dirty="0"/>
              <a:t>: válka, </a:t>
            </a:r>
            <a:r>
              <a:rPr lang="cs-CZ" dirty="0" smtClean="0"/>
              <a:t>nedostatek zdrojů lidských </a:t>
            </a:r>
            <a:r>
              <a:rPr lang="cs-CZ" dirty="0"/>
              <a:t>i </a:t>
            </a:r>
            <a:r>
              <a:rPr lang="cs-CZ" dirty="0" smtClean="0"/>
              <a:t>materiálních; </a:t>
            </a:r>
            <a:r>
              <a:rPr lang="cs-CZ" dirty="0"/>
              <a:t>rozložené </a:t>
            </a:r>
            <a:r>
              <a:rPr lang="cs-CZ" dirty="0" smtClean="0"/>
              <a:t>mincovnictví; obchodní embargo; omezená výroba za bojů </a:t>
            </a:r>
            <a:r>
              <a:rPr lang="cs-CZ" dirty="0"/>
              <a:t>=) </a:t>
            </a:r>
            <a:r>
              <a:rPr lang="cs-CZ" dirty="0" smtClean="0"/>
              <a:t>potřeba </a:t>
            </a:r>
            <a:r>
              <a:rPr lang="cs-CZ" dirty="0"/>
              <a:t>výpadů a kořisti</a:t>
            </a:r>
            <a:r>
              <a:rPr lang="cs-CZ" dirty="0" smtClean="0"/>
              <a:t>.</a:t>
            </a:r>
          </a:p>
          <a:p>
            <a:r>
              <a:rPr lang="cs-CZ" b="1" dirty="0"/>
              <a:t>Faktor rozvojový</a:t>
            </a:r>
            <a:r>
              <a:rPr lang="cs-CZ" dirty="0"/>
              <a:t>: potřeba </a:t>
            </a:r>
            <a:r>
              <a:rPr lang="cs-CZ" dirty="0" smtClean="0"/>
              <a:t>zbraní (kvantitativní nárůst, i restrukturalizace výroby – specializace </a:t>
            </a:r>
            <a:r>
              <a:rPr lang="cs-CZ" dirty="0" err="1"/>
              <a:t>jednotl</a:t>
            </a:r>
            <a:r>
              <a:rPr lang="cs-CZ" dirty="0"/>
              <a:t>. odvětví (prachaři, </a:t>
            </a:r>
            <a:r>
              <a:rPr lang="cs-CZ" dirty="0" err="1"/>
              <a:t>kuléři</a:t>
            </a:r>
            <a:r>
              <a:rPr lang="cs-CZ" dirty="0"/>
              <a:t>, atd</a:t>
            </a:r>
            <a:r>
              <a:rPr lang="cs-CZ" dirty="0" smtClean="0"/>
              <a:t>.).</a:t>
            </a:r>
          </a:p>
          <a:p>
            <a:r>
              <a:rPr lang="cs-CZ" u="sng" dirty="0" smtClean="0"/>
              <a:t>Majetkový pohyb</a:t>
            </a:r>
            <a:r>
              <a:rPr lang="cs-CZ" dirty="0" smtClean="0"/>
              <a:t> uvnitř </a:t>
            </a:r>
            <a:r>
              <a:rPr lang="cs-CZ" dirty="0"/>
              <a:t>měst </a:t>
            </a:r>
            <a:r>
              <a:rPr lang="cs-CZ" dirty="0" smtClean="0"/>
              <a:t>i </a:t>
            </a:r>
            <a:r>
              <a:rPr lang="cs-CZ" dirty="0"/>
              <a:t>vně hradeb: konfiskace domů </a:t>
            </a:r>
            <a:r>
              <a:rPr lang="cs-CZ" dirty="0" err="1"/>
              <a:t>odběhlých</a:t>
            </a:r>
            <a:r>
              <a:rPr lang="cs-CZ" dirty="0"/>
              <a:t> měšťanů, vlastnické změny v </a:t>
            </a:r>
            <a:r>
              <a:rPr lang="cs-CZ" dirty="0" smtClean="0"/>
              <a:t>pozemkovém </a:t>
            </a:r>
            <a:r>
              <a:rPr lang="cs-CZ" dirty="0"/>
              <a:t>majetku</a:t>
            </a:r>
          </a:p>
        </p:txBody>
      </p:sp>
    </p:spTree>
    <p:extLst>
      <p:ext uri="{BB962C8B-B14F-4D97-AF65-F5344CB8AC3E}">
        <p14:creationId xmlns:p14="http://schemas.microsoft.com/office/powerpoint/2010/main" val="2407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505</Words>
  <Application>Microsoft Office PowerPoint</Application>
  <PresentationFormat>Předvádění na obrazovce (4:3)</PresentationFormat>
  <Paragraphs>106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sady Office</vt:lpstr>
      <vt:lpstr>Města v husitské revoluci </vt:lpstr>
      <vt:lpstr>Síť měst 1300 – 1400 – 1500  (podle F. Hoffmanna)</vt:lpstr>
      <vt:lpstr>Městská síť na prahu husitské revoluce</vt:lpstr>
      <vt:lpstr>Prezentace aplikace PowerPoint</vt:lpstr>
      <vt:lpstr>Prezentace aplikace PowerPoint</vt:lpstr>
      <vt:lpstr>Politické angažmá měst za HR</vt:lpstr>
      <vt:lpstr>Prezentace aplikace PowerPoint</vt:lpstr>
      <vt:lpstr>Ideové postoje; právní názory</vt:lpstr>
      <vt:lpstr>Hospodářský vývoj</vt:lpstr>
      <vt:lpstr>Celkový pohled na majetky zastavené Zikmundem </vt:lpstr>
      <vt:lpstr>Zástavy Zikmunda Lucemburského</vt:lpstr>
      <vt:lpstr>Majetky Prahy a Pražanů na venkově</vt:lpstr>
      <vt:lpstr>Vojenství</vt:lpstr>
      <vt:lpstr>Etnický vývoj</vt:lpstr>
      <vt:lpstr>Tábor</vt:lpstr>
      <vt:lpstr>Prezentace aplikace PowerPoint</vt:lpstr>
      <vt:lpstr>Prezentace aplikace PowerPoint</vt:lpstr>
      <vt:lpstr>Prezentace aplikace PowerPoint</vt:lpstr>
      <vt:lpstr>Kutná Hora</vt:lpstr>
      <vt:lpstr>Plzeň</vt:lpstr>
      <vt:lpstr>České Budějovice</vt:lpstr>
      <vt:lpstr>Jihlava</vt:lpstr>
      <vt:lpstr>Hlavní proměny vnitřního uspořádání a postavení měst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Města v husitské revoluci</dc:title>
  <dc:creator>Toshiba</dc:creator>
  <cp:lastModifiedBy>Toshiba</cp:lastModifiedBy>
  <cp:revision>27</cp:revision>
  <dcterms:created xsi:type="dcterms:W3CDTF">2022-03-15T20:35:20Z</dcterms:created>
  <dcterms:modified xsi:type="dcterms:W3CDTF">2022-11-29T23:08:52Z</dcterms:modified>
</cp:coreProperties>
</file>