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51F3-8418-421F-9D64-95663D43B68E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B87A-6CEE-415B-AC37-209607A2F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743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51F3-8418-421F-9D64-95663D43B68E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B87A-6CEE-415B-AC37-209607A2F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797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51F3-8418-421F-9D64-95663D43B68E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B87A-6CEE-415B-AC37-209607A2F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1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51F3-8418-421F-9D64-95663D43B68E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B87A-6CEE-415B-AC37-209607A2F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147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51F3-8418-421F-9D64-95663D43B68E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B87A-6CEE-415B-AC37-209607A2F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812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51F3-8418-421F-9D64-95663D43B68E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B87A-6CEE-415B-AC37-209607A2F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87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51F3-8418-421F-9D64-95663D43B68E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B87A-6CEE-415B-AC37-209607A2F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146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51F3-8418-421F-9D64-95663D43B68E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B87A-6CEE-415B-AC37-209607A2F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547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51F3-8418-421F-9D64-95663D43B68E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B87A-6CEE-415B-AC37-209607A2F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511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51F3-8418-421F-9D64-95663D43B68E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B87A-6CEE-415B-AC37-209607A2F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278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51F3-8418-421F-9D64-95663D43B68E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9B87A-6CEE-415B-AC37-209607A2F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95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E51F3-8418-421F-9D64-95663D43B68E}" type="datetimeFigureOut">
              <a:rPr lang="cs-CZ" smtClean="0"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9B87A-6CEE-415B-AC37-209607A2F0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253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Pracovní název projektu bakalářské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Jméno Příjmení autora/</a:t>
            </a:r>
            <a:r>
              <a:rPr lang="cs-CZ" dirty="0" err="1" smtClean="0"/>
              <a:t>ky</a:t>
            </a:r>
            <a:endParaRPr lang="cs-CZ" dirty="0" smtClean="0"/>
          </a:p>
          <a:p>
            <a:r>
              <a:rPr lang="cs-CZ" dirty="0" smtClean="0"/>
              <a:t>Jméno Příjmení (s tituly) </a:t>
            </a:r>
            <a:r>
              <a:rPr lang="cs-CZ" dirty="0" err="1" smtClean="0"/>
              <a:t>školite</a:t>
            </a:r>
            <a:r>
              <a:rPr lang="cs-CZ" dirty="0" smtClean="0"/>
              <a:t>/</a:t>
            </a:r>
            <a:r>
              <a:rPr lang="cs-CZ" dirty="0" err="1" smtClean="0"/>
              <a:t>ky</a:t>
            </a:r>
            <a:r>
              <a:rPr lang="cs-CZ" dirty="0" smtClean="0"/>
              <a:t> // konzultanta/</a:t>
            </a:r>
            <a:r>
              <a:rPr lang="cs-CZ" dirty="0" err="1" smtClean="0"/>
              <a:t>ky</a:t>
            </a:r>
            <a:r>
              <a:rPr lang="cs-CZ" dirty="0" smtClean="0"/>
              <a:t>/ů</a:t>
            </a:r>
          </a:p>
          <a:p>
            <a:endParaRPr lang="cs-CZ" dirty="0" smtClean="0"/>
          </a:p>
          <a:p>
            <a:r>
              <a:rPr lang="cs-CZ" dirty="0" smtClean="0"/>
              <a:t>Diplomní seminář 2021/22</a:t>
            </a:r>
          </a:p>
          <a:p>
            <a:r>
              <a:rPr lang="cs-CZ" dirty="0" smtClean="0"/>
              <a:t>Paralelka Bittnerová // Novotná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264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Ideální obsah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Oblast zájmu (téma + terén)</a:t>
            </a:r>
          </a:p>
          <a:p>
            <a:r>
              <a:rPr lang="cs-CZ" dirty="0" smtClean="0"/>
              <a:t>Teoretická východiska </a:t>
            </a:r>
          </a:p>
          <a:p>
            <a:r>
              <a:rPr lang="cs-CZ" dirty="0" smtClean="0"/>
              <a:t>Výzkumný problém + výzkumné otázky</a:t>
            </a:r>
          </a:p>
          <a:p>
            <a:r>
              <a:rPr lang="cs-CZ" dirty="0" smtClean="0"/>
              <a:t>Návrh metodologie + popř. i analytické postupy</a:t>
            </a:r>
          </a:p>
          <a:p>
            <a:r>
              <a:rPr lang="cs-CZ" dirty="0" smtClean="0"/>
              <a:t>Reflexe vlastní pozice ve výzkumu (situovanost) a vliv na tvorbu a interpretaci dat</a:t>
            </a:r>
          </a:p>
          <a:p>
            <a:r>
              <a:rPr lang="cs-CZ" dirty="0" smtClean="0"/>
              <a:t>Etické aspekty</a:t>
            </a:r>
          </a:p>
          <a:p>
            <a:r>
              <a:rPr lang="cs-CZ" dirty="0" smtClean="0"/>
              <a:t>Bibliografie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0150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zájmu / téma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Vymezit a charakterizovat oblast zájmu (téma)</a:t>
            </a:r>
          </a:p>
          <a:p>
            <a:r>
              <a:rPr lang="cs-CZ" dirty="0" smtClean="0"/>
              <a:t>Vymezit a charakterizovat terén</a:t>
            </a:r>
          </a:p>
          <a:p>
            <a:r>
              <a:rPr lang="cs-CZ" dirty="0" smtClean="0">
                <a:solidFill>
                  <a:srgbClr val="92D050"/>
                </a:solidFill>
              </a:rPr>
              <a:t>Lze i uvést motivace k tématu (což může být velmi důležité, ale…)</a:t>
            </a:r>
          </a:p>
          <a:p>
            <a:pPr lvl="1"/>
            <a:r>
              <a:rPr lang="cs-CZ" dirty="0" smtClean="0">
                <a:solidFill>
                  <a:srgbClr val="92D050"/>
                </a:solidFill>
              </a:rPr>
              <a:t>není na to není moc času: prezentace má být dlouhá 5 – 7 minut.</a:t>
            </a:r>
          </a:p>
          <a:p>
            <a:pPr lvl="2"/>
            <a:r>
              <a:rPr lang="cs-CZ" dirty="0" smtClean="0">
                <a:solidFill>
                  <a:srgbClr val="92D050"/>
                </a:solidFill>
              </a:rPr>
              <a:t>(pozn.: o důvodech výběru tématu/terénu bychom každý/á mohl mluvit hodiny… zvažte, zda a co je významné) </a:t>
            </a:r>
          </a:p>
          <a:p>
            <a:pPr lvl="2"/>
            <a:r>
              <a:rPr lang="cs-CZ" dirty="0">
                <a:solidFill>
                  <a:srgbClr val="92D050"/>
                </a:solidFill>
              </a:rPr>
              <a:t>n</a:t>
            </a:r>
            <a:r>
              <a:rPr lang="cs-CZ" dirty="0" smtClean="0">
                <a:solidFill>
                  <a:srgbClr val="92D050"/>
                </a:solidFill>
              </a:rPr>
              <a:t>eutopte se zde…</a:t>
            </a:r>
          </a:p>
          <a:p>
            <a:r>
              <a:rPr lang="cs-CZ" dirty="0" smtClean="0"/>
              <a:t>Základ</a:t>
            </a:r>
            <a:r>
              <a:rPr lang="cs-CZ" sz="3200" dirty="0" smtClean="0"/>
              <a:t>: </a:t>
            </a:r>
            <a:r>
              <a:rPr lang="cs-CZ" sz="3200" dirty="0" err="1" smtClean="0"/>
              <a:t>small</a:t>
            </a:r>
            <a:r>
              <a:rPr lang="cs-CZ" sz="3200" dirty="0" smtClean="0"/>
              <a:t> </a:t>
            </a:r>
            <a:r>
              <a:rPr lang="cs-CZ" sz="3200" dirty="0" err="1" smtClean="0"/>
              <a:t>places</a:t>
            </a:r>
            <a:r>
              <a:rPr lang="cs-CZ" sz="3200" dirty="0" smtClean="0"/>
              <a:t>, </a:t>
            </a:r>
            <a:r>
              <a:rPr lang="cs-CZ" sz="3200" dirty="0" err="1" smtClean="0"/>
              <a:t>large</a:t>
            </a:r>
            <a:r>
              <a:rPr lang="cs-CZ" sz="3200" dirty="0" smtClean="0"/>
              <a:t> </a:t>
            </a:r>
            <a:r>
              <a:rPr lang="cs-CZ" sz="3200" dirty="0" err="1" smtClean="0"/>
              <a:t>issues</a:t>
            </a:r>
            <a:r>
              <a:rPr lang="cs-CZ" sz="3200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4744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Teoreticko-epistemologická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Epistemologická (popř. i oborová) východiska (stačí jedna/dvě/tři věty)</a:t>
            </a:r>
          </a:p>
          <a:p>
            <a:pPr lvl="2"/>
            <a:r>
              <a:rPr lang="cs-CZ" dirty="0" smtClean="0"/>
              <a:t>(protože znalí vědí…)</a:t>
            </a:r>
          </a:p>
          <a:p>
            <a:pPr lvl="1"/>
            <a:r>
              <a:rPr lang="cs-CZ" dirty="0" smtClean="0"/>
              <a:t>(např. sociální konstruktivismus, </a:t>
            </a:r>
            <a:r>
              <a:rPr lang="cs-CZ" dirty="0" err="1" smtClean="0"/>
              <a:t>interpretativní</a:t>
            </a:r>
            <a:r>
              <a:rPr lang="cs-CZ" dirty="0" smtClean="0"/>
              <a:t> </a:t>
            </a:r>
            <a:r>
              <a:rPr lang="cs-CZ" dirty="0"/>
              <a:t>antropologie, </a:t>
            </a:r>
            <a:r>
              <a:rPr lang="cs-CZ" dirty="0" err="1"/>
              <a:t>multispecies</a:t>
            </a:r>
            <a:r>
              <a:rPr lang="cs-CZ" dirty="0"/>
              <a:t> </a:t>
            </a:r>
            <a:r>
              <a:rPr lang="cs-CZ" dirty="0" err="1" smtClean="0"/>
              <a:t>etnography</a:t>
            </a:r>
            <a:r>
              <a:rPr lang="cs-CZ" dirty="0"/>
              <a:t>, </a:t>
            </a:r>
            <a:r>
              <a:rPr lang="cs-CZ" dirty="0" err="1"/>
              <a:t>material</a:t>
            </a:r>
            <a:r>
              <a:rPr lang="cs-CZ" dirty="0"/>
              <a:t> </a:t>
            </a:r>
            <a:r>
              <a:rPr lang="cs-CZ" dirty="0" err="1" smtClean="0"/>
              <a:t>culture</a:t>
            </a:r>
            <a:r>
              <a:rPr lang="cs-CZ" dirty="0" smtClean="0"/>
              <a:t> …..)</a:t>
            </a:r>
          </a:p>
          <a:p>
            <a:pPr lvl="1"/>
            <a:r>
              <a:rPr lang="cs-CZ" dirty="0" smtClean="0"/>
              <a:t>Cíl: ukotvit oblast zájmu/téma ve vědě </a:t>
            </a:r>
          </a:p>
          <a:p>
            <a:r>
              <a:rPr lang="cs-CZ" dirty="0" smtClean="0"/>
              <a:t>Teoretická východiska</a:t>
            </a:r>
          </a:p>
          <a:p>
            <a:pPr lvl="1"/>
            <a:r>
              <a:rPr lang="cs-CZ" dirty="0" smtClean="0"/>
              <a:t>Klíčové teze z </a:t>
            </a:r>
            <a:r>
              <a:rPr lang="cs-CZ" dirty="0" err="1" smtClean="0"/>
              <a:t>odb</a:t>
            </a:r>
            <a:r>
              <a:rPr lang="cs-CZ" dirty="0" smtClean="0"/>
              <a:t>. literatury, které oblast zájmu vymezují = jak oblasti zájmu rozumím, jak ji promýšlím, na jaké koncepty se odvolávám, která témata mi otevírají, co mi jak ukotvují, zaměřují…</a:t>
            </a:r>
          </a:p>
          <a:p>
            <a:pPr lvl="1"/>
            <a:r>
              <a:rPr lang="cs-CZ" dirty="0"/>
              <a:t>Cíl: (trychtýř = ) na co se ve svém výzkumu budu </a:t>
            </a:r>
            <a:r>
              <a:rPr lang="cs-CZ" dirty="0" smtClean="0"/>
              <a:t>zaměřovat</a:t>
            </a:r>
          </a:p>
          <a:p>
            <a:pPr lvl="2"/>
            <a:r>
              <a:rPr lang="cs-CZ" dirty="0" smtClean="0"/>
              <a:t>(ten píše to a ten za tohle … a já …)</a:t>
            </a:r>
          </a:p>
          <a:p>
            <a:pPr lvl="1"/>
            <a:r>
              <a:rPr lang="cs-CZ" dirty="0" smtClean="0"/>
              <a:t>Teze opatřit odkazy na zdroje = na zdrojovou (teoretickou) literaturu</a:t>
            </a:r>
          </a:p>
          <a:p>
            <a:pPr lvl="2"/>
            <a:r>
              <a:rPr lang="cs-CZ" dirty="0" smtClean="0"/>
              <a:t>(pozn. v </a:t>
            </a:r>
            <a:r>
              <a:rPr lang="cs-CZ" dirty="0" err="1" smtClean="0"/>
              <a:t>ppt</a:t>
            </a:r>
            <a:r>
              <a:rPr lang="cs-CZ" dirty="0" smtClean="0"/>
              <a:t> forma tzv. zkrácených citací = Autor: rok)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7749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Výzkumný problém a výzkumné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Výzkumný problém / výzkumná otázka</a:t>
            </a:r>
          </a:p>
          <a:p>
            <a:pPr lvl="1"/>
            <a:r>
              <a:rPr lang="cs-CZ" dirty="0" smtClean="0"/>
              <a:t>Vyústění uvažování o </a:t>
            </a:r>
            <a:r>
              <a:rPr lang="cs-CZ" dirty="0" err="1" smtClean="0"/>
              <a:t>teor</a:t>
            </a:r>
            <a:r>
              <a:rPr lang="cs-CZ" dirty="0" smtClean="0"/>
              <a:t>. a terénu = na co cílím</a:t>
            </a:r>
          </a:p>
          <a:p>
            <a:pPr lvl="1"/>
            <a:r>
              <a:rPr lang="cs-CZ" dirty="0" smtClean="0"/>
              <a:t>Může být formou</a:t>
            </a:r>
          </a:p>
          <a:p>
            <a:pPr lvl="2"/>
            <a:r>
              <a:rPr lang="cs-CZ" dirty="0" smtClean="0"/>
              <a:t>Hlavní výzkumné otázky</a:t>
            </a:r>
          </a:p>
          <a:p>
            <a:pPr lvl="2"/>
            <a:r>
              <a:rPr lang="cs-CZ" dirty="0" smtClean="0"/>
              <a:t>Výzkumného problému</a:t>
            </a:r>
          </a:p>
          <a:p>
            <a:pPr lvl="2"/>
            <a:r>
              <a:rPr lang="cs-CZ" dirty="0" smtClean="0"/>
              <a:t>Cílů výzkumu</a:t>
            </a:r>
          </a:p>
          <a:p>
            <a:r>
              <a:rPr lang="cs-CZ" dirty="0" smtClean="0"/>
              <a:t>Výzkumné otázky / podotázky </a:t>
            </a:r>
          </a:p>
          <a:p>
            <a:pPr lvl="1"/>
            <a:r>
              <a:rPr lang="cs-CZ" dirty="0"/>
              <a:t>r</a:t>
            </a:r>
            <a:r>
              <a:rPr lang="cs-CZ" dirty="0" smtClean="0"/>
              <a:t>ozvíjejí výzkumný problém/otázku</a:t>
            </a:r>
          </a:p>
          <a:p>
            <a:pPr lvl="1"/>
            <a:r>
              <a:rPr lang="cs-CZ" dirty="0" smtClean="0"/>
              <a:t>tak, že jej upřesňují, zacilují… </a:t>
            </a:r>
          </a:p>
          <a:p>
            <a:pPr lvl="2"/>
            <a:r>
              <a:rPr lang="cs-CZ" dirty="0" smtClean="0"/>
              <a:t>cesty, kudy hodlám výzkum vést…</a:t>
            </a:r>
          </a:p>
          <a:p>
            <a:pPr lvl="2"/>
            <a:r>
              <a:rPr lang="cs-CZ" dirty="0"/>
              <a:t>v</a:t>
            </a:r>
            <a:r>
              <a:rPr lang="cs-CZ" dirty="0" smtClean="0"/>
              <a:t>e vztahu k různým teoriím, tématům, zdrojům dat atp. atp.</a:t>
            </a:r>
          </a:p>
          <a:p>
            <a:r>
              <a:rPr lang="cs-CZ" dirty="0" smtClean="0"/>
              <a:t>Princip: co chci zjistit ve vztahu terén - teorie</a:t>
            </a:r>
          </a:p>
          <a:p>
            <a:pPr lvl="1"/>
            <a:r>
              <a:rPr lang="cs-CZ" dirty="0" smtClean="0"/>
              <a:t>tj.  stále trychtýř: od oblasti zájmu a terénu přes teorie upřesňuji a zaciluji 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eustále odkazuji na teoretická východiska, a to i jazykem (pojmy)</a:t>
            </a:r>
          </a:p>
          <a:p>
            <a:pPr marL="0" indent="0">
              <a:buNone/>
            </a:pPr>
            <a:r>
              <a:rPr lang="cs-CZ" dirty="0" smtClean="0"/>
              <a:t>= logika teoretických konceptů = způsob uvažování o sociální realitě</a:t>
            </a:r>
          </a:p>
          <a:p>
            <a:pPr lvl="1"/>
            <a:r>
              <a:rPr lang="cs-CZ" dirty="0" smtClean="0"/>
              <a:t>Připomínka: princip etnografie = králík teorie + slon etnografie….</a:t>
            </a:r>
            <a:r>
              <a:rPr lang="cs-CZ" dirty="0"/>
              <a:t>	</a:t>
            </a:r>
            <a:endParaRPr lang="cs-CZ" dirty="0" smtClean="0"/>
          </a:p>
          <a:p>
            <a:pPr lvl="1"/>
            <a:r>
              <a:rPr lang="cs-CZ" dirty="0" smtClean="0"/>
              <a:t>Nyní jsme u králíka ;)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730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Charakteristika terénu (vzorku), který zkoumám </a:t>
            </a:r>
          </a:p>
          <a:p>
            <a:pPr lvl="1"/>
            <a:r>
              <a:rPr lang="cs-CZ" dirty="0" smtClean="0"/>
              <a:t>(skupina lidí x komunita x prostor x síť aktérů x praxe/jev x soubor dokumentů x ….)</a:t>
            </a:r>
          </a:p>
          <a:p>
            <a:pPr lvl="1"/>
            <a:r>
              <a:rPr lang="cs-CZ" dirty="0" smtClean="0"/>
              <a:t>Popis terénu</a:t>
            </a:r>
          </a:p>
          <a:p>
            <a:r>
              <a:rPr lang="cs-CZ" dirty="0" smtClean="0"/>
              <a:t>Techniky tvorby dat (zdroje dat)</a:t>
            </a:r>
          </a:p>
          <a:p>
            <a:r>
              <a:rPr lang="cs-CZ" dirty="0" smtClean="0"/>
              <a:t>Popř. i návrh analytických postupů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768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Situovanost: reflexe vlastní pozice ve výzkumu a vliv na tvorbu a interpretaci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Uvažuji, jak já, moje vědění a zkušenosti ovlivňují </a:t>
            </a:r>
          </a:p>
          <a:p>
            <a:pPr lvl="1"/>
            <a:r>
              <a:rPr lang="cs-CZ" dirty="0" smtClean="0"/>
              <a:t>moji citlivost ve vztahu k tématu výzkumu</a:t>
            </a:r>
          </a:p>
          <a:p>
            <a:pPr lvl="1"/>
            <a:r>
              <a:rPr lang="cs-CZ" dirty="0" smtClean="0"/>
              <a:t>mé </a:t>
            </a:r>
            <a:r>
              <a:rPr lang="cs-CZ" dirty="0" err="1" smtClean="0"/>
              <a:t>předporozumění</a:t>
            </a:r>
            <a:r>
              <a:rPr lang="cs-CZ" dirty="0" smtClean="0"/>
              <a:t> výzkumnému tématu</a:t>
            </a:r>
          </a:p>
          <a:p>
            <a:r>
              <a:rPr lang="cs-CZ" dirty="0" smtClean="0"/>
              <a:t>Jak s tím vším zacházet?</a:t>
            </a:r>
            <a:endParaRPr lang="cs-CZ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95670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Reflexe etických postupů</a:t>
            </a:r>
          </a:p>
          <a:p>
            <a:r>
              <a:rPr lang="cs-CZ" dirty="0" smtClean="0"/>
              <a:t>Zvažování nutných/možných/nejasných kroků, abych vytvořil/a důvěru a neohrozil/a informátory, sledovanou skupinu, prostor atd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7916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Bibliografie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Soupis titulů, které se vztahují k tématu/resp. ty na které odkazuji v textu</a:t>
            </a:r>
          </a:p>
          <a:p>
            <a:pPr lvl="1"/>
            <a:r>
              <a:rPr lang="cs-CZ" dirty="0" smtClean="0"/>
              <a:t>Jeden soupis pro literaturu teoretickou, metodologickou a kontextovou (nehledě na to, co je online a co tištěné)</a:t>
            </a:r>
          </a:p>
          <a:p>
            <a:pPr lvl="1"/>
            <a:r>
              <a:rPr lang="cs-CZ" dirty="0" smtClean="0"/>
              <a:t>Řazeno podle abecedy</a:t>
            </a:r>
          </a:p>
          <a:p>
            <a:pPr lvl="1"/>
            <a:r>
              <a:rPr lang="cs-CZ" dirty="0" smtClean="0"/>
              <a:t>Podle citační normy</a:t>
            </a:r>
          </a:p>
          <a:p>
            <a:pPr lvl="1"/>
            <a:r>
              <a:rPr lang="cs-CZ" dirty="0" smtClean="0"/>
              <a:t>Atd</a:t>
            </a:r>
            <a:r>
              <a:rPr lang="cs-CZ" dirty="0" smtClean="0"/>
              <a:t>. – viz Publikační etika – viz Prosemináře k akad. psaní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8563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574</Words>
  <Application>Microsoft Office PowerPoint</Application>
  <PresentationFormat>Širokoúhlá obrazovka</PresentationFormat>
  <Paragraphs>71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Pracovní název projektu bakalářské práce</vt:lpstr>
      <vt:lpstr>Ideální obsah prezentace</vt:lpstr>
      <vt:lpstr>Oblast zájmu / téma výzkumu</vt:lpstr>
      <vt:lpstr>Teoreticko-epistemologická východiska</vt:lpstr>
      <vt:lpstr>Výzkumný problém a výzkumné otázky</vt:lpstr>
      <vt:lpstr>Metodologie</vt:lpstr>
      <vt:lpstr>Situovanost: reflexe vlastní pozice ve výzkumu a vliv na tvorbu a interpretaci dat</vt:lpstr>
      <vt:lpstr>Etika</vt:lpstr>
      <vt:lpstr>Bibliografie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bakalářské práce</dc:title>
  <dc:creator>admin</dc:creator>
  <cp:lastModifiedBy>Hedvika Novotná</cp:lastModifiedBy>
  <cp:revision>20</cp:revision>
  <dcterms:created xsi:type="dcterms:W3CDTF">2021-11-18T20:11:30Z</dcterms:created>
  <dcterms:modified xsi:type="dcterms:W3CDTF">2021-11-19T17:37:52Z</dcterms:modified>
</cp:coreProperties>
</file>