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74" r:id="rId5"/>
    <p:sldId id="277" r:id="rId6"/>
    <p:sldId id="276" r:id="rId7"/>
    <p:sldId id="278" r:id="rId8"/>
    <p:sldId id="271" r:id="rId9"/>
    <p:sldId id="27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26. 10. 2017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BD582-3E22-4FCE-8B3E-D94BEFD4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99D9BC-55C7-4452-BBFA-E8DF45FF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 úterý 31. října píšeme test!</a:t>
            </a:r>
          </a:p>
          <a:p>
            <a:r>
              <a:rPr lang="cs-CZ" dirty="0"/>
              <a:t>obsah</a:t>
            </a:r>
          </a:p>
          <a:p>
            <a:pPr lvl="1"/>
            <a:r>
              <a:rPr lang="cs-CZ" dirty="0"/>
              <a:t>morfematický rozbor</a:t>
            </a:r>
          </a:p>
          <a:p>
            <a:pPr lvl="1"/>
            <a:r>
              <a:rPr lang="cs-CZ" dirty="0"/>
              <a:t>slovotvorný rozbor</a:t>
            </a:r>
          </a:p>
          <a:p>
            <a:r>
              <a:rPr lang="cs-CZ" dirty="0"/>
              <a:t>hranice úspěšnosti 70 %</a:t>
            </a:r>
          </a:p>
          <a:p>
            <a:r>
              <a:rPr lang="cs-CZ" dirty="0"/>
              <a:t>Pokud nemůžete dorazit, napište předem.</a:t>
            </a:r>
          </a:p>
          <a:p>
            <a:r>
              <a:rPr lang="cs-CZ" b="1" dirty="0"/>
              <a:t>náhradní termín: v pondělí 6. 11. od 11:30 hod. v č. 24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24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BE5F8-2406-4510-AD44-FD754FF5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rozeberte morfematicky a slovotvorně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F3D3F-DC96-44D8-A658-349774B3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NIKÝM					ZÁSLUŽNĚ 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PŘIVYDĚLÁVEJME SI 			ZASTŘEŠEN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							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6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BE5F8-2406-4510-AD44-FD754FF5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rozeberte morfematicky a slovotvorně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F3D3F-DC96-44D8-A658-349774B3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SLOVOTVORBOU 				STROJVEDOUCÍHO	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POSLUHOVAČŮM				DŘEVORUBECKÝ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							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94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D26E2-7701-4BF3-B32D-8F1DE0525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16FCCB-AFB5-45D0-A24A-5FC70795D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/>
              <a:t>ZLEHKA JSME ZDOLALI </a:t>
            </a:r>
            <a:r>
              <a:rPr lang="cs-CZ" dirty="0"/>
              <a:t>VRCHOLY VELEHOR.</a:t>
            </a:r>
          </a:p>
        </p:txBody>
      </p:sp>
    </p:spTree>
    <p:extLst>
      <p:ext uri="{BB962C8B-B14F-4D97-AF65-F5344CB8AC3E}">
        <p14:creationId xmlns:p14="http://schemas.microsoft.com/office/powerpoint/2010/main" val="16263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5499C-FB44-4CCF-91B0-1F8F518C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utvořte z toponym ADJ: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1D4807-A8D2-4050-8EB2-3C196397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Vimperk</a:t>
            </a:r>
          </a:p>
          <a:p>
            <a:r>
              <a:rPr lang="cs-CZ" dirty="0">
                <a:solidFill>
                  <a:schemeClr val="accent1"/>
                </a:solidFill>
              </a:rPr>
              <a:t>Adršpach</a:t>
            </a:r>
          </a:p>
          <a:p>
            <a:r>
              <a:rPr lang="cs-CZ" dirty="0">
                <a:solidFill>
                  <a:schemeClr val="accent1"/>
                </a:solidFill>
              </a:rPr>
              <a:t>Riga</a:t>
            </a:r>
          </a:p>
          <a:p>
            <a:r>
              <a:rPr lang="cs-CZ" dirty="0">
                <a:solidFill>
                  <a:schemeClr val="accent1"/>
                </a:solidFill>
              </a:rPr>
              <a:t>Kaunas</a:t>
            </a:r>
          </a:p>
          <a:p>
            <a:r>
              <a:rPr lang="cs-CZ" dirty="0">
                <a:solidFill>
                  <a:schemeClr val="accent1"/>
                </a:solidFill>
              </a:rPr>
              <a:t>Oslo</a:t>
            </a:r>
          </a:p>
          <a:p>
            <a:r>
              <a:rPr lang="cs-CZ" dirty="0" err="1">
                <a:solidFill>
                  <a:schemeClr val="accent1"/>
                </a:solidFill>
              </a:rPr>
              <a:t>Helsinki</a:t>
            </a:r>
            <a:r>
              <a:rPr lang="cs-CZ" dirty="0">
                <a:solidFill>
                  <a:schemeClr val="accent1"/>
                </a:solidFill>
              </a:rPr>
              <a:t>/Helsinky</a:t>
            </a:r>
          </a:p>
          <a:p>
            <a:r>
              <a:rPr lang="cs-CZ" dirty="0">
                <a:solidFill>
                  <a:schemeClr val="accent1"/>
                </a:solidFill>
              </a:rPr>
              <a:t>Dvůr Králové</a:t>
            </a:r>
          </a:p>
          <a:p>
            <a:r>
              <a:rPr lang="cs-CZ" dirty="0">
                <a:solidFill>
                  <a:schemeClr val="accent1"/>
                </a:solidFill>
              </a:rPr>
              <a:t>Ústí nad Orlicí</a:t>
            </a:r>
          </a:p>
          <a:p>
            <a:r>
              <a:rPr lang="cs-CZ" dirty="0">
                <a:solidFill>
                  <a:schemeClr val="accent1"/>
                </a:solidFill>
              </a:rPr>
              <a:t>San Francisco</a:t>
            </a:r>
          </a:p>
        </p:txBody>
      </p:sp>
    </p:spTree>
    <p:extLst>
      <p:ext uri="{BB962C8B-B14F-4D97-AF65-F5344CB8AC3E}">
        <p14:creationId xmlns:p14="http://schemas.microsoft.com/office/powerpoint/2010/main" val="300621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8675"/>
            <a:ext cx="10148888" cy="550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tvoření obyvatelských jmen × ADJ ze jmen zeměpisných</a:t>
            </a:r>
          </a:p>
          <a:p>
            <a:r>
              <a:rPr lang="cs-CZ" dirty="0"/>
              <a:t>ADJ od obyvatelského jména, ne od země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Němec </a:t>
            </a:r>
            <a:r>
              <a:rPr lang="cs-CZ" dirty="0"/>
              <a:t>→ </a:t>
            </a:r>
            <a:r>
              <a:rPr lang="cs-CZ" i="1" dirty="0"/>
              <a:t>německý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Ital</a:t>
            </a:r>
            <a:r>
              <a:rPr lang="cs-CZ" dirty="0"/>
              <a:t> → </a:t>
            </a:r>
            <a:r>
              <a:rPr lang="cs-CZ" i="1" dirty="0"/>
              <a:t>italský</a:t>
            </a:r>
            <a:r>
              <a:rPr lang="cs-CZ" dirty="0"/>
              <a:t> (× </a:t>
            </a:r>
            <a:r>
              <a:rPr lang="cs-CZ" i="1" dirty="0"/>
              <a:t>Itálie</a:t>
            </a:r>
            <a:r>
              <a:rPr lang="cs-CZ" dirty="0"/>
              <a:t> → </a:t>
            </a:r>
            <a:r>
              <a:rPr lang="cs-CZ" i="1" dirty="0"/>
              <a:t>*</a:t>
            </a:r>
            <a:r>
              <a:rPr lang="cs-CZ" i="1" dirty="0" err="1"/>
              <a:t>Itálijec</a:t>
            </a:r>
            <a:r>
              <a:rPr lang="cs-CZ" dirty="0"/>
              <a:t>)</a:t>
            </a:r>
          </a:p>
          <a:p>
            <a:r>
              <a:rPr lang="cs-CZ" dirty="0"/>
              <a:t>vzdálená místa a místa dřív geopoliticky nevymezená</a:t>
            </a:r>
          </a:p>
          <a:p>
            <a:pPr marL="457200" lvl="1" indent="0">
              <a:buNone/>
            </a:pPr>
            <a:r>
              <a:rPr lang="cs-CZ" dirty="0"/>
              <a:t>× </a:t>
            </a:r>
            <a:r>
              <a:rPr lang="cs-CZ" i="1" dirty="0"/>
              <a:t>Brazilec</a:t>
            </a:r>
            <a:r>
              <a:rPr lang="cs-CZ" dirty="0"/>
              <a:t> – </a:t>
            </a:r>
            <a:r>
              <a:rPr lang="cs-CZ" i="1" dirty="0"/>
              <a:t>Brazílie</a:t>
            </a:r>
            <a:r>
              <a:rPr lang="cs-CZ" dirty="0"/>
              <a:t> – </a:t>
            </a:r>
            <a:r>
              <a:rPr lang="cs-CZ" i="1" dirty="0"/>
              <a:t>brazilský</a:t>
            </a:r>
            <a:r>
              <a:rPr lang="cs-CZ" dirty="0"/>
              <a:t> (*</a:t>
            </a:r>
            <a:r>
              <a:rPr lang="cs-CZ" i="1" dirty="0" err="1"/>
              <a:t>brazilecký</a:t>
            </a:r>
            <a:r>
              <a:rPr lang="cs-CZ" dirty="0"/>
              <a:t>, *</a:t>
            </a:r>
            <a:r>
              <a:rPr lang="cs-CZ" i="1" dirty="0" err="1"/>
              <a:t>brazilijský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× </a:t>
            </a:r>
            <a:r>
              <a:rPr lang="cs-CZ" i="1" dirty="0"/>
              <a:t>Polsko</a:t>
            </a:r>
            <a:r>
              <a:rPr lang="cs-CZ" dirty="0"/>
              <a:t> – </a:t>
            </a:r>
            <a:r>
              <a:rPr lang="cs-CZ" i="1" dirty="0"/>
              <a:t>polský</a:t>
            </a:r>
            <a:r>
              <a:rPr lang="cs-CZ" dirty="0"/>
              <a:t> × </a:t>
            </a:r>
            <a:r>
              <a:rPr lang="cs-CZ" i="1" dirty="0"/>
              <a:t>Polák</a:t>
            </a:r>
            <a:r>
              <a:rPr lang="cs-CZ" dirty="0"/>
              <a:t>, </a:t>
            </a:r>
            <a:r>
              <a:rPr lang="cs-CZ" i="1" dirty="0"/>
              <a:t>Slovensko</a:t>
            </a:r>
            <a:r>
              <a:rPr lang="cs-CZ" dirty="0"/>
              <a:t> – </a:t>
            </a:r>
            <a:r>
              <a:rPr lang="cs-CZ" i="1" dirty="0"/>
              <a:t>slovenský</a:t>
            </a:r>
            <a:r>
              <a:rPr lang="cs-CZ" dirty="0"/>
              <a:t> × </a:t>
            </a:r>
            <a:r>
              <a:rPr lang="cs-CZ" i="1" dirty="0"/>
              <a:t>Slovák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kazašský</a:t>
            </a:r>
            <a:r>
              <a:rPr lang="cs-CZ" dirty="0"/>
              <a:t> × </a:t>
            </a:r>
            <a:r>
              <a:rPr lang="cs-CZ" i="1" dirty="0"/>
              <a:t>kazachstánský</a:t>
            </a:r>
          </a:p>
          <a:p>
            <a:pPr marL="0" indent="0">
              <a:buNone/>
            </a:pPr>
            <a:r>
              <a:rPr lang="cs-CZ" i="1" dirty="0"/>
              <a:t>Kazach</a:t>
            </a:r>
            <a:r>
              <a:rPr lang="cs-CZ" dirty="0"/>
              <a:t> 				</a:t>
            </a:r>
            <a:r>
              <a:rPr lang="cs-CZ" i="1" dirty="0"/>
              <a:t>Kazachstán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4BBB3E69-9824-496C-820C-10D87CDACB12}"/>
              </a:ext>
            </a:extLst>
          </p:cNvPr>
          <p:cNvCxnSpPr>
            <a:cxnSpLocks/>
          </p:cNvCxnSpPr>
          <p:nvPr/>
        </p:nvCxnSpPr>
        <p:spPr>
          <a:xfrm flipV="1">
            <a:off x="2014959" y="4829720"/>
            <a:ext cx="43204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9A41428D-C0C9-482A-8A4F-8A83E5240ED1}"/>
              </a:ext>
            </a:extLst>
          </p:cNvPr>
          <p:cNvCxnSpPr>
            <a:cxnSpLocks/>
          </p:cNvCxnSpPr>
          <p:nvPr/>
        </p:nvCxnSpPr>
        <p:spPr>
          <a:xfrm flipH="1" flipV="1">
            <a:off x="4876763" y="4829720"/>
            <a:ext cx="566775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BFCA5-8381-4FD7-887A-31D1CD11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jaký je rozdíl mezi: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5E0719-E694-457C-A878-730A8BC7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SPOŘICÍ × SPOŘÍCÍ</a:t>
            </a:r>
          </a:p>
          <a:p>
            <a:r>
              <a:rPr lang="cs-CZ" dirty="0">
                <a:solidFill>
                  <a:schemeClr val="accent1"/>
                </a:solidFill>
              </a:rPr>
              <a:t>KOMUNIKAČNÍ × KOMUNIKATIVNÍ</a:t>
            </a:r>
          </a:p>
          <a:p>
            <a:r>
              <a:rPr lang="cs-CZ" dirty="0">
                <a:solidFill>
                  <a:schemeClr val="accent1"/>
                </a:solidFill>
              </a:rPr>
              <a:t>PASIVNÍ × PASÍVNÍ</a:t>
            </a:r>
          </a:p>
          <a:p>
            <a:r>
              <a:rPr lang="cs-CZ" dirty="0">
                <a:solidFill>
                  <a:schemeClr val="accent1"/>
                </a:solidFill>
              </a:rPr>
              <a:t>KURZIVNÍ × KURZÍVNÍ</a:t>
            </a:r>
          </a:p>
          <a:p>
            <a:r>
              <a:rPr lang="cs-CZ" dirty="0">
                <a:solidFill>
                  <a:schemeClr val="accent1"/>
                </a:solidFill>
              </a:rPr>
              <a:t>TERCIÁLNÍ × TERCIÁRNÍ</a:t>
            </a:r>
          </a:p>
        </p:txBody>
      </p:sp>
    </p:spTree>
    <p:extLst>
      <p:ext uri="{BB962C8B-B14F-4D97-AF65-F5344CB8AC3E}">
        <p14:creationId xmlns:p14="http://schemas.microsoft.com/office/powerpoint/2010/main" val="93970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BFCA5-8381-4FD7-887A-31D1CD11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jaký je rozdíl mezi: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5E0719-E694-457C-A878-730A8BC7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SPOŘICÍ × SPOŘÍCÍ</a:t>
            </a:r>
          </a:p>
          <a:p>
            <a:pPr lvl="1"/>
            <a:r>
              <a:rPr lang="cs-CZ" dirty="0"/>
              <a:t>ADJ účelové (spořicí účet) × ADJ dějové (spořící člověk)</a:t>
            </a:r>
          </a:p>
          <a:p>
            <a:r>
              <a:rPr lang="cs-CZ" dirty="0">
                <a:solidFill>
                  <a:schemeClr val="accent1"/>
                </a:solidFill>
              </a:rPr>
              <a:t>KOMUNIKAČNÍ × KOMUNIKATIVNÍ</a:t>
            </a:r>
          </a:p>
          <a:p>
            <a:pPr lvl="1"/>
            <a:r>
              <a:rPr lang="cs-CZ" dirty="0"/>
              <a:t>ADJ relační (komunikační strategie) × ADJ s hodnoticím prvek (komunikativní člověk)</a:t>
            </a:r>
          </a:p>
          <a:p>
            <a:r>
              <a:rPr lang="cs-CZ" dirty="0">
                <a:solidFill>
                  <a:schemeClr val="accent1"/>
                </a:solidFill>
              </a:rPr>
              <a:t>PASIVNÍ ≈ PASÍVNÍ; KURZIVNÍ ≈ KURZÍVNÍ; INTENZIVNÍ ≈ INTENZÍVNÍ</a:t>
            </a:r>
          </a:p>
          <a:p>
            <a:pPr lvl="1"/>
            <a:r>
              <a:rPr lang="cs-CZ" dirty="0"/>
              <a:t>oboje bez rozdílu stylu nebo kontextu</a:t>
            </a:r>
          </a:p>
          <a:p>
            <a:r>
              <a:rPr lang="cs-CZ" strike="sngStrike" dirty="0">
                <a:solidFill>
                  <a:schemeClr val="accent1"/>
                </a:solidFill>
              </a:rPr>
              <a:t>TERCIÁLNÍ</a:t>
            </a:r>
            <a:r>
              <a:rPr lang="cs-CZ" dirty="0">
                <a:solidFill>
                  <a:schemeClr val="accent1"/>
                </a:solidFill>
              </a:rPr>
              <a:t> jedině: TERCIÁRNÍ (≈ primární, sekundární)</a:t>
            </a:r>
          </a:p>
          <a:p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427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240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rozeberte morfematicky a slovotvorně</vt:lpstr>
      <vt:lpstr>rozeberte morfematicky a slovotvorně</vt:lpstr>
      <vt:lpstr>Prezentace aplikace PowerPoint</vt:lpstr>
      <vt:lpstr>utvořte z toponym ADJ:</vt:lpstr>
      <vt:lpstr>Prezentace aplikace PowerPoint</vt:lpstr>
      <vt:lpstr>jaký je rozdíl mezi:</vt:lpstr>
      <vt:lpstr>jaký je rozdíl mezi: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23</cp:revision>
  <dcterms:created xsi:type="dcterms:W3CDTF">2017-10-19T09:50:07Z</dcterms:created>
  <dcterms:modified xsi:type="dcterms:W3CDTF">2017-10-26T08:50:18Z</dcterms:modified>
</cp:coreProperties>
</file>