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59" r:id="rId4"/>
    <p:sldId id="278" r:id="rId5"/>
    <p:sldId id="293" r:id="rId6"/>
    <p:sldId id="266" r:id="rId7"/>
    <p:sldId id="271" r:id="rId8"/>
    <p:sldId id="265" r:id="rId9"/>
    <p:sldId id="268" r:id="rId10"/>
    <p:sldId id="294" r:id="rId11"/>
    <p:sldId id="277" r:id="rId12"/>
    <p:sldId id="282" r:id="rId13"/>
    <p:sldId id="283" r:id="rId14"/>
    <p:sldId id="284" r:id="rId15"/>
    <p:sldId id="267" r:id="rId16"/>
    <p:sldId id="285" r:id="rId17"/>
    <p:sldId id="295" r:id="rId18"/>
    <p:sldId id="279" r:id="rId19"/>
    <p:sldId id="286" r:id="rId2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Střední styl 4 – zvýraznění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0420A9-B202-A822-2824-61E255A1A43C}"/>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08F300D-C349-AB7F-2478-145F49E6CB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2B513012-6FA9-39D8-B954-D7B49E20CC04}"/>
              </a:ext>
            </a:extLst>
          </p:cNvPr>
          <p:cNvSpPr>
            <a:spLocks noGrp="1"/>
          </p:cNvSpPr>
          <p:nvPr>
            <p:ph type="dt" sz="half" idx="10"/>
          </p:nvPr>
        </p:nvSpPr>
        <p:spPr/>
        <p:txBody>
          <a:bodyPr/>
          <a:lstStyle/>
          <a:p>
            <a:fld id="{ED07F126-BFC4-4CF9-A926-CD587AC92713}" type="datetimeFigureOut">
              <a:rPr lang="cs-CZ" smtClean="0"/>
              <a:t>27.11.2024</a:t>
            </a:fld>
            <a:endParaRPr lang="cs-CZ"/>
          </a:p>
        </p:txBody>
      </p:sp>
      <p:sp>
        <p:nvSpPr>
          <p:cNvPr id="5" name="Zástupný symbol pro zápatí 4">
            <a:extLst>
              <a:ext uri="{FF2B5EF4-FFF2-40B4-BE49-F238E27FC236}">
                <a16:creationId xmlns:a16="http://schemas.microsoft.com/office/drawing/2014/main" id="{CDB5C014-5FC9-9A5D-CBF5-A824762E327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06C5689-ACA6-1B23-55BE-163DAE8674E7}"/>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1432313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26527B-80C5-21FF-3F9A-9786985CBF79}"/>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ABDEDC59-371B-8531-DD64-4FFB890141E3}"/>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8CAAF3B-B3BF-86CE-28A5-F4314BD2FB75}"/>
              </a:ext>
            </a:extLst>
          </p:cNvPr>
          <p:cNvSpPr>
            <a:spLocks noGrp="1"/>
          </p:cNvSpPr>
          <p:nvPr>
            <p:ph type="dt" sz="half" idx="10"/>
          </p:nvPr>
        </p:nvSpPr>
        <p:spPr/>
        <p:txBody>
          <a:bodyPr/>
          <a:lstStyle/>
          <a:p>
            <a:fld id="{ED07F126-BFC4-4CF9-A926-CD587AC92713}" type="datetimeFigureOut">
              <a:rPr lang="cs-CZ" smtClean="0"/>
              <a:t>27.11.2024</a:t>
            </a:fld>
            <a:endParaRPr lang="cs-CZ"/>
          </a:p>
        </p:txBody>
      </p:sp>
      <p:sp>
        <p:nvSpPr>
          <p:cNvPr id="5" name="Zástupný symbol pro zápatí 4">
            <a:extLst>
              <a:ext uri="{FF2B5EF4-FFF2-40B4-BE49-F238E27FC236}">
                <a16:creationId xmlns:a16="http://schemas.microsoft.com/office/drawing/2014/main" id="{6B8565A9-558A-E39B-8331-24C37DDF087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D869B66-393F-E141-8C42-A7A51A7A51A1}"/>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586631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B83FEB80-43D7-9868-63ED-C404838423AA}"/>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A93207FE-6663-990B-A9E0-DCA6B6EA331C}"/>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8119279-805B-10B1-E0F4-E560791A6346}"/>
              </a:ext>
            </a:extLst>
          </p:cNvPr>
          <p:cNvSpPr>
            <a:spLocks noGrp="1"/>
          </p:cNvSpPr>
          <p:nvPr>
            <p:ph type="dt" sz="half" idx="10"/>
          </p:nvPr>
        </p:nvSpPr>
        <p:spPr/>
        <p:txBody>
          <a:bodyPr/>
          <a:lstStyle/>
          <a:p>
            <a:fld id="{ED07F126-BFC4-4CF9-A926-CD587AC92713}" type="datetimeFigureOut">
              <a:rPr lang="cs-CZ" smtClean="0"/>
              <a:t>27.11.2024</a:t>
            </a:fld>
            <a:endParaRPr lang="cs-CZ"/>
          </a:p>
        </p:txBody>
      </p:sp>
      <p:sp>
        <p:nvSpPr>
          <p:cNvPr id="5" name="Zástupný symbol pro zápatí 4">
            <a:extLst>
              <a:ext uri="{FF2B5EF4-FFF2-40B4-BE49-F238E27FC236}">
                <a16:creationId xmlns:a16="http://schemas.microsoft.com/office/drawing/2014/main" id="{68A74CAC-CBBE-8547-A0ED-EE6328389D0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4637069-1312-013B-2979-F74ED700047D}"/>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3147734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F2ADFB-A783-4556-E9BE-4FA021A096FD}"/>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F41E300-A00B-671E-6813-177962FA9962}"/>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0EAFDFC-5BB9-671C-D57A-1A6150A515CD}"/>
              </a:ext>
            </a:extLst>
          </p:cNvPr>
          <p:cNvSpPr>
            <a:spLocks noGrp="1"/>
          </p:cNvSpPr>
          <p:nvPr>
            <p:ph type="dt" sz="half" idx="10"/>
          </p:nvPr>
        </p:nvSpPr>
        <p:spPr/>
        <p:txBody>
          <a:bodyPr/>
          <a:lstStyle/>
          <a:p>
            <a:fld id="{ED07F126-BFC4-4CF9-A926-CD587AC92713}" type="datetimeFigureOut">
              <a:rPr lang="cs-CZ" smtClean="0"/>
              <a:t>27.11.2024</a:t>
            </a:fld>
            <a:endParaRPr lang="cs-CZ"/>
          </a:p>
        </p:txBody>
      </p:sp>
      <p:sp>
        <p:nvSpPr>
          <p:cNvPr id="5" name="Zástupný symbol pro zápatí 4">
            <a:extLst>
              <a:ext uri="{FF2B5EF4-FFF2-40B4-BE49-F238E27FC236}">
                <a16:creationId xmlns:a16="http://schemas.microsoft.com/office/drawing/2014/main" id="{9915D7C2-D8FA-F7D1-6128-8DF6194A320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ACFA92E-E141-7ACE-6283-B2D9AA466B84}"/>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2361666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2346AA-9184-E4CA-D9BA-ADAEFD805BF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546D3A72-7334-6288-30A6-21239A7623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D335735D-2AA4-B153-13A7-20D4079D3E53}"/>
              </a:ext>
            </a:extLst>
          </p:cNvPr>
          <p:cNvSpPr>
            <a:spLocks noGrp="1"/>
          </p:cNvSpPr>
          <p:nvPr>
            <p:ph type="dt" sz="half" idx="10"/>
          </p:nvPr>
        </p:nvSpPr>
        <p:spPr/>
        <p:txBody>
          <a:bodyPr/>
          <a:lstStyle/>
          <a:p>
            <a:fld id="{ED07F126-BFC4-4CF9-A926-CD587AC92713}" type="datetimeFigureOut">
              <a:rPr lang="cs-CZ" smtClean="0"/>
              <a:t>27.11.2024</a:t>
            </a:fld>
            <a:endParaRPr lang="cs-CZ"/>
          </a:p>
        </p:txBody>
      </p:sp>
      <p:sp>
        <p:nvSpPr>
          <p:cNvPr id="5" name="Zástupný symbol pro zápatí 4">
            <a:extLst>
              <a:ext uri="{FF2B5EF4-FFF2-40B4-BE49-F238E27FC236}">
                <a16:creationId xmlns:a16="http://schemas.microsoft.com/office/drawing/2014/main" id="{A76AC63B-84B6-82C3-415F-0DCE84EDAA5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1231E05-2F78-C58D-8AE8-7E5A287ED316}"/>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1906485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2432D5-C754-CD46-1C1E-C613F5C4652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DD192C3-0EE7-DFDB-BB8A-C4D64BB7C0E6}"/>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BD88963D-853E-AD97-0ABC-19C5AB80F7AE}"/>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F8C0E269-3858-2D32-0DAD-BD3338436B29}"/>
              </a:ext>
            </a:extLst>
          </p:cNvPr>
          <p:cNvSpPr>
            <a:spLocks noGrp="1"/>
          </p:cNvSpPr>
          <p:nvPr>
            <p:ph type="dt" sz="half" idx="10"/>
          </p:nvPr>
        </p:nvSpPr>
        <p:spPr/>
        <p:txBody>
          <a:bodyPr/>
          <a:lstStyle/>
          <a:p>
            <a:fld id="{ED07F126-BFC4-4CF9-A926-CD587AC92713}" type="datetimeFigureOut">
              <a:rPr lang="cs-CZ" smtClean="0"/>
              <a:t>27.11.2024</a:t>
            </a:fld>
            <a:endParaRPr lang="cs-CZ"/>
          </a:p>
        </p:txBody>
      </p:sp>
      <p:sp>
        <p:nvSpPr>
          <p:cNvPr id="6" name="Zástupný symbol pro zápatí 5">
            <a:extLst>
              <a:ext uri="{FF2B5EF4-FFF2-40B4-BE49-F238E27FC236}">
                <a16:creationId xmlns:a16="http://schemas.microsoft.com/office/drawing/2014/main" id="{4AB2FCC9-13FB-1BE6-C73D-B1BD41807A6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3D31FD3-590C-ECBD-DCFB-C2D358DC5820}"/>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2381734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35C696-EDE3-3D77-C853-D27A61CE2AD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FB95E66D-ADE6-1A05-473D-0DB681B335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6855D030-0D72-55CC-5A2D-FC726FFBF086}"/>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839C0011-0892-E2D0-A326-00354C9DA3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5EB73554-E434-13C3-3FC2-C017A99C3D49}"/>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0A142E-BB29-B03E-F8D7-185862CD139C}"/>
              </a:ext>
            </a:extLst>
          </p:cNvPr>
          <p:cNvSpPr>
            <a:spLocks noGrp="1"/>
          </p:cNvSpPr>
          <p:nvPr>
            <p:ph type="dt" sz="half" idx="10"/>
          </p:nvPr>
        </p:nvSpPr>
        <p:spPr/>
        <p:txBody>
          <a:bodyPr/>
          <a:lstStyle/>
          <a:p>
            <a:fld id="{ED07F126-BFC4-4CF9-A926-CD587AC92713}" type="datetimeFigureOut">
              <a:rPr lang="cs-CZ" smtClean="0"/>
              <a:t>27.11.2024</a:t>
            </a:fld>
            <a:endParaRPr lang="cs-CZ"/>
          </a:p>
        </p:txBody>
      </p:sp>
      <p:sp>
        <p:nvSpPr>
          <p:cNvPr id="8" name="Zástupný symbol pro zápatí 7">
            <a:extLst>
              <a:ext uri="{FF2B5EF4-FFF2-40B4-BE49-F238E27FC236}">
                <a16:creationId xmlns:a16="http://schemas.microsoft.com/office/drawing/2014/main" id="{3665FC97-9772-5156-9A05-01800FB3595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55614981-4F86-B85D-0D25-9945A8ACE73F}"/>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4177398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4AE1F7-185D-5657-58E3-98CD1BEDC9A2}"/>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81C034A3-CBAB-C4D8-1C81-F016F8B92CFC}"/>
              </a:ext>
            </a:extLst>
          </p:cNvPr>
          <p:cNvSpPr>
            <a:spLocks noGrp="1"/>
          </p:cNvSpPr>
          <p:nvPr>
            <p:ph type="dt" sz="half" idx="10"/>
          </p:nvPr>
        </p:nvSpPr>
        <p:spPr/>
        <p:txBody>
          <a:bodyPr/>
          <a:lstStyle/>
          <a:p>
            <a:fld id="{ED07F126-BFC4-4CF9-A926-CD587AC92713}" type="datetimeFigureOut">
              <a:rPr lang="cs-CZ" smtClean="0"/>
              <a:t>27.11.2024</a:t>
            </a:fld>
            <a:endParaRPr lang="cs-CZ"/>
          </a:p>
        </p:txBody>
      </p:sp>
      <p:sp>
        <p:nvSpPr>
          <p:cNvPr id="4" name="Zástupný symbol pro zápatí 3">
            <a:extLst>
              <a:ext uri="{FF2B5EF4-FFF2-40B4-BE49-F238E27FC236}">
                <a16:creationId xmlns:a16="http://schemas.microsoft.com/office/drawing/2014/main" id="{E9E299A8-2E37-FAD1-1CA1-058BC2771C78}"/>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437B6A9-A626-6408-7D10-453D60489B3A}"/>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259085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82908BBC-F6B4-D0EA-799C-4638D41445CC}"/>
              </a:ext>
            </a:extLst>
          </p:cNvPr>
          <p:cNvSpPr>
            <a:spLocks noGrp="1"/>
          </p:cNvSpPr>
          <p:nvPr>
            <p:ph type="dt" sz="half" idx="10"/>
          </p:nvPr>
        </p:nvSpPr>
        <p:spPr/>
        <p:txBody>
          <a:bodyPr/>
          <a:lstStyle/>
          <a:p>
            <a:fld id="{ED07F126-BFC4-4CF9-A926-CD587AC92713}" type="datetimeFigureOut">
              <a:rPr lang="cs-CZ" smtClean="0"/>
              <a:t>27.11.2024</a:t>
            </a:fld>
            <a:endParaRPr lang="cs-CZ"/>
          </a:p>
        </p:txBody>
      </p:sp>
      <p:sp>
        <p:nvSpPr>
          <p:cNvPr id="3" name="Zástupný symbol pro zápatí 2">
            <a:extLst>
              <a:ext uri="{FF2B5EF4-FFF2-40B4-BE49-F238E27FC236}">
                <a16:creationId xmlns:a16="http://schemas.microsoft.com/office/drawing/2014/main" id="{74FA23B9-74C2-FD41-34FC-E0D926076504}"/>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AD29CB7B-48FD-E0FF-50F0-7944EA4EDD93}"/>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1222877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F01A68-FB29-16EA-1062-3473D65E204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135023C9-A973-3393-FB50-164083B38F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7C8C77A7-25E9-1038-B159-837502CBEF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1827C7E-C5D9-6563-F35F-82389498A5DE}"/>
              </a:ext>
            </a:extLst>
          </p:cNvPr>
          <p:cNvSpPr>
            <a:spLocks noGrp="1"/>
          </p:cNvSpPr>
          <p:nvPr>
            <p:ph type="dt" sz="half" idx="10"/>
          </p:nvPr>
        </p:nvSpPr>
        <p:spPr/>
        <p:txBody>
          <a:bodyPr/>
          <a:lstStyle/>
          <a:p>
            <a:fld id="{ED07F126-BFC4-4CF9-A926-CD587AC92713}" type="datetimeFigureOut">
              <a:rPr lang="cs-CZ" smtClean="0"/>
              <a:t>27.11.2024</a:t>
            </a:fld>
            <a:endParaRPr lang="cs-CZ"/>
          </a:p>
        </p:txBody>
      </p:sp>
      <p:sp>
        <p:nvSpPr>
          <p:cNvPr id="6" name="Zástupný symbol pro zápatí 5">
            <a:extLst>
              <a:ext uri="{FF2B5EF4-FFF2-40B4-BE49-F238E27FC236}">
                <a16:creationId xmlns:a16="http://schemas.microsoft.com/office/drawing/2014/main" id="{E476A7E9-0341-1F6F-73DD-B04AC82338C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8A73EAB-E3D0-86A2-9A31-A8BE0A70359E}"/>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1753045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8277F6-E7F1-99C0-C672-D4EB1E4CA80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14AC20A6-6034-FAD5-997B-482EFA502C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343D2FC2-8796-8B5F-8ADF-37E175D57B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D2EBD97F-AC01-3B6B-021A-9F688D81B8ED}"/>
              </a:ext>
            </a:extLst>
          </p:cNvPr>
          <p:cNvSpPr>
            <a:spLocks noGrp="1"/>
          </p:cNvSpPr>
          <p:nvPr>
            <p:ph type="dt" sz="half" idx="10"/>
          </p:nvPr>
        </p:nvSpPr>
        <p:spPr/>
        <p:txBody>
          <a:bodyPr/>
          <a:lstStyle/>
          <a:p>
            <a:fld id="{ED07F126-BFC4-4CF9-A926-CD587AC92713}" type="datetimeFigureOut">
              <a:rPr lang="cs-CZ" smtClean="0"/>
              <a:t>27.11.2024</a:t>
            </a:fld>
            <a:endParaRPr lang="cs-CZ"/>
          </a:p>
        </p:txBody>
      </p:sp>
      <p:sp>
        <p:nvSpPr>
          <p:cNvPr id="6" name="Zástupný symbol pro zápatí 5">
            <a:extLst>
              <a:ext uri="{FF2B5EF4-FFF2-40B4-BE49-F238E27FC236}">
                <a16:creationId xmlns:a16="http://schemas.microsoft.com/office/drawing/2014/main" id="{28522A61-3BBE-987B-F94E-A9720E79AB7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3F75F26-4F1C-B7D0-7086-DDE8B4283465}"/>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1641456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79EFE25-DF1A-2BB8-6B9A-6E2329D603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10AF593E-CAE0-7ACE-90D9-C9F18169C3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C148E54-38E5-FDEF-86E1-41DC9E232C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07F126-BFC4-4CF9-A926-CD587AC92713}" type="datetimeFigureOut">
              <a:rPr lang="cs-CZ" smtClean="0"/>
              <a:t>27.11.2024</a:t>
            </a:fld>
            <a:endParaRPr lang="cs-CZ"/>
          </a:p>
        </p:txBody>
      </p:sp>
      <p:sp>
        <p:nvSpPr>
          <p:cNvPr id="5" name="Zástupný symbol pro zápatí 4">
            <a:extLst>
              <a:ext uri="{FF2B5EF4-FFF2-40B4-BE49-F238E27FC236}">
                <a16:creationId xmlns:a16="http://schemas.microsoft.com/office/drawing/2014/main" id="{9A14D800-4994-60D5-6063-BC7F4616D1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90FE9FC1-BE6C-6875-7F02-9747492DC1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A80807-744D-4CB2-B104-E67EF665EA5D}" type="slidenum">
              <a:rPr lang="cs-CZ" smtClean="0"/>
              <a:t>‹#›</a:t>
            </a:fld>
            <a:endParaRPr lang="cs-CZ"/>
          </a:p>
        </p:txBody>
      </p:sp>
    </p:spTree>
    <p:extLst>
      <p:ext uri="{BB962C8B-B14F-4D97-AF65-F5344CB8AC3E}">
        <p14:creationId xmlns:p14="http://schemas.microsoft.com/office/powerpoint/2010/main" val="801042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ECA7B7-8D96-8F6D-A23F-C47BFC6762DD}"/>
              </a:ext>
            </a:extLst>
          </p:cNvPr>
          <p:cNvSpPr>
            <a:spLocks noGrp="1"/>
          </p:cNvSpPr>
          <p:nvPr>
            <p:ph type="ctrTitle"/>
          </p:nvPr>
        </p:nvSpPr>
        <p:spPr>
          <a:xfrm>
            <a:off x="131975" y="169681"/>
            <a:ext cx="12060025" cy="4609709"/>
          </a:xfrm>
        </p:spPr>
        <p:txBody>
          <a:bodyPr>
            <a:normAutofit/>
          </a:bodyPr>
          <a:lstStyle/>
          <a:p>
            <a:r>
              <a:rPr lang="cs-CZ" sz="7200" dirty="0">
                <a:solidFill>
                  <a:srgbClr val="7030A0"/>
                </a:solidFill>
                <a:latin typeface="Times New Roman" panose="02020603050405020304" pitchFamily="18" charset="0"/>
                <a:cs typeface="Times New Roman" panose="02020603050405020304" pitchFamily="18" charset="0"/>
              </a:rPr>
              <a:t>III. Utrpení a problém jeho smyslu </a:t>
            </a:r>
            <a:br>
              <a:rPr lang="cs-CZ" sz="7200" dirty="0">
                <a:solidFill>
                  <a:srgbClr val="7030A0"/>
                </a:solidFill>
                <a:latin typeface="Times New Roman" panose="02020603050405020304" pitchFamily="18" charset="0"/>
                <a:cs typeface="Times New Roman" panose="02020603050405020304" pitchFamily="18" charset="0"/>
              </a:rPr>
            </a:br>
            <a:r>
              <a:rPr lang="cs-CZ" dirty="0">
                <a:solidFill>
                  <a:srgbClr val="7030A0"/>
                </a:solidFill>
                <a:latin typeface="Times New Roman" panose="02020603050405020304" pitchFamily="18" charset="0"/>
                <a:cs typeface="Times New Roman" panose="02020603050405020304" pitchFamily="18" charset="0"/>
              </a:rPr>
              <a:t>(K. </a:t>
            </a:r>
            <a:r>
              <a:rPr lang="cs-CZ" dirty="0" err="1">
                <a:solidFill>
                  <a:srgbClr val="7030A0"/>
                </a:solidFill>
                <a:latin typeface="Times New Roman" panose="02020603050405020304" pitchFamily="18" charset="0"/>
                <a:cs typeface="Times New Roman" panose="02020603050405020304" pitchFamily="18" charset="0"/>
              </a:rPr>
              <a:t>Jaspers</a:t>
            </a:r>
            <a:r>
              <a:rPr lang="cs-CZ" dirty="0">
                <a:solidFill>
                  <a:srgbClr val="7030A0"/>
                </a:solidFill>
                <a:latin typeface="Times New Roman" panose="02020603050405020304" pitchFamily="18" charset="0"/>
                <a:cs typeface="Times New Roman" panose="02020603050405020304" pitchFamily="18" charset="0"/>
              </a:rPr>
              <a:t>, G. Marcel, V. </a:t>
            </a:r>
            <a:r>
              <a:rPr lang="cs-CZ" dirty="0" err="1">
                <a:solidFill>
                  <a:srgbClr val="7030A0"/>
                </a:solidFill>
                <a:latin typeface="Times New Roman" panose="02020603050405020304" pitchFamily="18" charset="0"/>
                <a:cs typeface="Times New Roman" panose="02020603050405020304" pitchFamily="18" charset="0"/>
              </a:rPr>
              <a:t>Frankl</a:t>
            </a:r>
            <a:r>
              <a:rPr lang="cs-CZ" dirty="0">
                <a:solidFill>
                  <a:srgbClr val="7030A0"/>
                </a:solidFill>
                <a:latin typeface="Times New Roman" panose="02020603050405020304" pitchFamily="18" charset="0"/>
                <a:cs typeface="Times New Roman" panose="02020603050405020304" pitchFamily="18" charset="0"/>
              </a:rPr>
              <a:t>)</a:t>
            </a:r>
          </a:p>
        </p:txBody>
      </p:sp>
      <p:sp>
        <p:nvSpPr>
          <p:cNvPr id="3" name="Podnadpis 2">
            <a:extLst>
              <a:ext uri="{FF2B5EF4-FFF2-40B4-BE49-F238E27FC236}">
                <a16:creationId xmlns:a16="http://schemas.microsoft.com/office/drawing/2014/main" id="{57778FA0-E802-99E0-EA5D-BF3E6BF42650}"/>
              </a:ext>
            </a:extLst>
          </p:cNvPr>
          <p:cNvSpPr>
            <a:spLocks noGrp="1"/>
          </p:cNvSpPr>
          <p:nvPr>
            <p:ph type="subTitle" idx="1"/>
          </p:nvPr>
        </p:nvSpPr>
        <p:spPr>
          <a:xfrm>
            <a:off x="1524000" y="6589335"/>
            <a:ext cx="9144000" cy="268663"/>
          </a:xfrm>
        </p:spPr>
        <p:txBody>
          <a:bodyPr>
            <a:normAutofit fontScale="40000" lnSpcReduction="20000"/>
          </a:bodyPr>
          <a:lstStyle/>
          <a:p>
            <a:endParaRPr lang="cs-CZ" sz="36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26145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20301F-1172-C0F7-362C-CD0F4D1D65BF}"/>
              </a:ext>
            </a:extLst>
          </p:cNvPr>
          <p:cNvSpPr>
            <a:spLocks noGrp="1"/>
          </p:cNvSpPr>
          <p:nvPr>
            <p:ph type="title"/>
          </p:nvPr>
        </p:nvSpPr>
        <p:spPr>
          <a:xfrm>
            <a:off x="838200" y="-546755"/>
            <a:ext cx="10515600" cy="546755"/>
          </a:xfrm>
        </p:spPr>
        <p:txBody>
          <a:bodyPr>
            <a:normAutofit fontScale="90000"/>
          </a:bodyPr>
          <a:lstStyle/>
          <a:p>
            <a:endParaRPr lang="cs-CZ" dirty="0"/>
          </a:p>
        </p:txBody>
      </p:sp>
      <p:sp>
        <p:nvSpPr>
          <p:cNvPr id="3" name="Zástupný obsah 2">
            <a:extLst>
              <a:ext uri="{FF2B5EF4-FFF2-40B4-BE49-F238E27FC236}">
                <a16:creationId xmlns:a16="http://schemas.microsoft.com/office/drawing/2014/main" id="{8F119842-45DB-15CA-3CAE-1C9C7030B75C}"/>
              </a:ext>
            </a:extLst>
          </p:cNvPr>
          <p:cNvSpPr>
            <a:spLocks noGrp="1"/>
          </p:cNvSpPr>
          <p:nvPr>
            <p:ph idx="1"/>
          </p:nvPr>
        </p:nvSpPr>
        <p:spPr>
          <a:xfrm>
            <a:off x="0" y="0"/>
            <a:ext cx="12192000" cy="6928701"/>
          </a:xfrm>
        </p:spPr>
        <p:txBody>
          <a:bodyPr>
            <a:normAutofit lnSpcReduction="10000"/>
          </a:bodyPr>
          <a:lstStyle/>
          <a:p>
            <a:pPr marL="0" indent="0" algn="just">
              <a:buNone/>
            </a:pPr>
            <a:r>
              <a:rPr lang="cs-CZ" sz="2800" b="1" dirty="0">
                <a:effectLst/>
                <a:latin typeface="Times New Roman" panose="02020603050405020304" pitchFamily="18" charset="0"/>
                <a:ea typeface="Times New Roman" panose="02020603050405020304" pitchFamily="18" charset="0"/>
              </a:rPr>
              <a:t>T 3: </a:t>
            </a:r>
            <a:r>
              <a:rPr lang="cs-CZ" sz="2800" dirty="0">
                <a:effectLst/>
                <a:latin typeface="Times New Roman" panose="02020603050405020304" pitchFamily="18" charset="0"/>
                <a:ea typeface="Times New Roman" panose="02020603050405020304" pitchFamily="18" charset="0"/>
              </a:rPr>
              <a:t>„…já se mohu svému utrpení prostě a jednoduše poddat, mohu s ním splynout, a právě to je hrozné pokušení. Ve svém utrpení, prohlášeném za absolutní non-</a:t>
            </a:r>
            <a:r>
              <a:rPr lang="cs-CZ" sz="2800" dirty="0" err="1">
                <a:effectLst/>
                <a:latin typeface="Times New Roman" panose="02020603050405020304" pitchFamily="18" charset="0"/>
                <a:ea typeface="Times New Roman" panose="02020603050405020304" pitchFamily="18" charset="0"/>
              </a:rPr>
              <a:t>sens</a:t>
            </a:r>
            <a:r>
              <a:rPr lang="cs-CZ" sz="2800" dirty="0">
                <a:effectLst/>
                <a:latin typeface="Times New Roman" panose="02020603050405020304" pitchFamily="18" charset="0"/>
                <a:ea typeface="Times New Roman" panose="02020603050405020304" pitchFamily="18" charset="0"/>
              </a:rPr>
              <a:t>, se mohu dokonce i zabydlet. Ale stejně jako je pro mne mé utrpení středem světa, tak i tento svět soustředěný kolem non-</a:t>
            </a:r>
            <a:r>
              <a:rPr lang="cs-CZ" sz="2800" dirty="0" err="1">
                <a:effectLst/>
                <a:latin typeface="Times New Roman" panose="02020603050405020304" pitchFamily="18" charset="0"/>
                <a:ea typeface="Times New Roman" panose="02020603050405020304" pitchFamily="18" charset="0"/>
              </a:rPr>
              <a:t>sensu</a:t>
            </a:r>
            <a:r>
              <a:rPr lang="cs-CZ" sz="2800" dirty="0">
                <a:effectLst/>
                <a:latin typeface="Times New Roman" panose="02020603050405020304" pitchFamily="18" charset="0"/>
                <a:ea typeface="Times New Roman" panose="02020603050405020304" pitchFamily="18" charset="0"/>
              </a:rPr>
              <a:t> se sám stává absolutním non-</a:t>
            </a:r>
            <a:r>
              <a:rPr lang="cs-CZ" sz="2800" dirty="0" err="1">
                <a:effectLst/>
                <a:latin typeface="Times New Roman" panose="02020603050405020304" pitchFamily="18" charset="0"/>
                <a:ea typeface="Times New Roman" panose="02020603050405020304" pitchFamily="18" charset="0"/>
              </a:rPr>
              <a:t>sensem</a:t>
            </a:r>
            <a:r>
              <a:rPr lang="cs-CZ" sz="2800" dirty="0">
                <a:effectLst/>
                <a:latin typeface="Times New Roman" panose="02020603050405020304" pitchFamily="18" charset="0"/>
                <a:ea typeface="Times New Roman" panose="02020603050405020304" pitchFamily="18" charset="0"/>
              </a:rPr>
              <a:t> … Zdá se, že jakási volba, i když poněkud nezřetelná, mi přece jen zůstala. Nikdo mě jistě nemůže přinutit, abych dával svému utrpení nějaký smysl, nelze mě </a:t>
            </a:r>
            <a:r>
              <a:rPr lang="cs-CZ" sz="2800" i="1" dirty="0">
                <a:effectLst/>
                <a:latin typeface="Times New Roman" panose="02020603050405020304" pitchFamily="18" charset="0"/>
                <a:ea typeface="Times New Roman" panose="02020603050405020304" pitchFamily="18" charset="0"/>
              </a:rPr>
              <a:t>naučit</a:t>
            </a:r>
            <a:r>
              <a:rPr lang="cs-CZ" sz="2800" dirty="0">
                <a:effectLst/>
                <a:latin typeface="Times New Roman" panose="02020603050405020304" pitchFamily="18" charset="0"/>
                <a:ea typeface="Times New Roman" panose="02020603050405020304" pitchFamily="18" charset="0"/>
              </a:rPr>
              <a:t> tomu, že má nějaký smysl; toto tzv. poučování se vždy vystavuje nebezpečí, že ve mně vyvolá … nejničivější duchovní odpor. Ale já sám, ze svého vlastního nitra, se mohu snažit tento význam buď uznat, nebo vytvořit … Smysl něčeho není tím, co se konstatuje, a absence smyslu proto rovněž ne; smysl se tvoří aktem naší mysli. Říci, že moje utrpení nemá smysl, znamená, že odmítám připustit, že by v něm vůbec nějaký smysl mohl být. Hlouběji posouzeno, my vlastně rezignujeme tam, kde by snad mohlo ve mně jisté tvoření započít. To se stane jasnější, vezmu-li v úvahu situaci, v níž se svým utrpením stojím před druhými. Utrpení může být pro mne příležitostí, abych se buď zatvrdil, abych se stáhl do sebe, anebo abych se naopak otevřel vůči jiným utrpením, která jsem si před tím nedovedl představit. Tady jasně vidím, co to znamená zkouška. To, oč běží, je tvořivá interpretace.“</a:t>
            </a:r>
          </a:p>
          <a:p>
            <a:pPr marL="0" indent="0" algn="just">
              <a:buNone/>
            </a:pPr>
            <a:r>
              <a:rPr lang="cs-CZ" sz="2800" dirty="0">
                <a:effectLst/>
                <a:latin typeface="Times New Roman" panose="02020603050405020304" pitchFamily="18" charset="0"/>
                <a:ea typeface="Times New Roman" panose="02020603050405020304" pitchFamily="18" charset="0"/>
              </a:rPr>
              <a:t>G. Marcel, </a:t>
            </a:r>
            <a:r>
              <a:rPr lang="cs-CZ" sz="2800" i="1" dirty="0">
                <a:effectLst/>
                <a:latin typeface="Times New Roman" panose="02020603050405020304" pitchFamily="18" charset="0"/>
                <a:ea typeface="Times New Roman" panose="02020603050405020304" pitchFamily="18" charset="0"/>
              </a:rPr>
              <a:t>Přítomnost a nesmrtelnost</a:t>
            </a:r>
            <a:r>
              <a:rPr lang="cs-CZ" sz="2800" dirty="0">
                <a:effectLst/>
                <a:latin typeface="Times New Roman" panose="02020603050405020304" pitchFamily="18" charset="0"/>
                <a:ea typeface="Times New Roman" panose="02020603050405020304" pitchFamily="18" charset="0"/>
              </a:rPr>
              <a:t>, Praha 1998, str. 25–27.</a:t>
            </a:r>
            <a:endParaRPr lang="cs-CZ" dirty="0"/>
          </a:p>
        </p:txBody>
      </p:sp>
    </p:spTree>
    <p:extLst>
      <p:ext uri="{BB962C8B-B14F-4D97-AF65-F5344CB8AC3E}">
        <p14:creationId xmlns:p14="http://schemas.microsoft.com/office/powerpoint/2010/main" val="31075279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D7DB18-A13F-7CBA-6451-11B45217833A}"/>
              </a:ext>
            </a:extLst>
          </p:cNvPr>
          <p:cNvSpPr>
            <a:spLocks noGrp="1"/>
          </p:cNvSpPr>
          <p:nvPr>
            <p:ph type="title"/>
          </p:nvPr>
        </p:nvSpPr>
        <p:spPr>
          <a:xfrm>
            <a:off x="-1" y="-103695"/>
            <a:ext cx="12192001" cy="1348033"/>
          </a:xfrm>
        </p:spPr>
        <p:txBody>
          <a:bodyPr>
            <a:normAutofit/>
          </a:bodyPr>
          <a:lstStyle/>
          <a:p>
            <a:pPr algn="ctr"/>
            <a:r>
              <a:rPr lang="cs-CZ" dirty="0">
                <a:solidFill>
                  <a:srgbClr val="C00000"/>
                </a:solidFill>
                <a:latin typeface="Times New Roman" panose="02020603050405020304" pitchFamily="18" charset="0"/>
                <a:cs typeface="Times New Roman" panose="02020603050405020304" pitchFamily="18" charset="0"/>
              </a:rPr>
              <a:t>Utrpení a postojové hodnoty</a:t>
            </a:r>
            <a:endParaRPr lang="cs-CZ" i="1" dirty="0">
              <a:solidFill>
                <a:srgbClr val="C00000"/>
              </a:solidFill>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D622C76A-5CF2-5710-F445-D060B74F5C0F}"/>
              </a:ext>
            </a:extLst>
          </p:cNvPr>
          <p:cNvSpPr>
            <a:spLocks noGrp="1"/>
          </p:cNvSpPr>
          <p:nvPr>
            <p:ph idx="1"/>
          </p:nvPr>
        </p:nvSpPr>
        <p:spPr>
          <a:xfrm>
            <a:off x="-1" y="1244339"/>
            <a:ext cx="12116585" cy="5613662"/>
          </a:xfrm>
        </p:spPr>
        <p:txBody>
          <a:bodyPr>
            <a:normAutofit/>
          </a:bodyPr>
          <a:lstStyle/>
          <a:p>
            <a:pPr algn="just"/>
            <a:r>
              <a:rPr lang="cs-CZ" dirty="0">
                <a:latin typeface="Times New Roman" panose="02020603050405020304" pitchFamily="18" charset="0"/>
                <a:cs typeface="Times New Roman" panose="02020603050405020304" pitchFamily="18" charset="0"/>
              </a:rPr>
              <a:t>Viktor </a:t>
            </a:r>
            <a:r>
              <a:rPr lang="cs-CZ" dirty="0" err="1">
                <a:latin typeface="Times New Roman" panose="02020603050405020304" pitchFamily="18" charset="0"/>
                <a:cs typeface="Times New Roman" panose="02020603050405020304" pitchFamily="18" charset="0"/>
              </a:rPr>
              <a:t>Frankl</a:t>
            </a:r>
            <a:r>
              <a:rPr lang="cs-CZ" dirty="0">
                <a:latin typeface="Times New Roman" panose="02020603050405020304" pitchFamily="18" charset="0"/>
                <a:cs typeface="Times New Roman" panose="02020603050405020304" pitchFamily="18" charset="0"/>
              </a:rPr>
              <a:t>: tváří v tvář vlastnímu nezhojitelnému utrpení vše záleží na tom, jaký k němu člověk zaujme postoj.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Právě v situaci, kdy nemůžeme vzít svůj úděl „do vlastních rukou a nezbývá nám než ho přijmout“,  nejvíce záleží na tom, jak tento úděl neseme.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„Když už není možné žádné jednání, které by dokázalo zformovat osud, pak je nutné postavit se k osudu se správným postojem“. </a:t>
            </a:r>
          </a:p>
          <a:p>
            <a:pPr algn="just"/>
            <a:r>
              <a:rPr lang="cs-CZ" dirty="0">
                <a:latin typeface="Times New Roman" panose="02020603050405020304" pitchFamily="18" charset="0"/>
                <a:cs typeface="Times New Roman" panose="02020603050405020304" pitchFamily="18" charset="0"/>
              </a:rPr>
              <a:t>V tom, jak tento úděl neseme, se otevírá množství hodnotových možností.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Něco hodnotného v lidském životě nevzniká jen prostřednictvím pozitivních prožitků nebo pracovních či tvůrčích výkonů, ale také z postojů člověka.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Frankl</a:t>
            </a:r>
            <a:r>
              <a:rPr lang="cs-CZ" dirty="0">
                <a:latin typeface="Times New Roman" panose="02020603050405020304" pitchFamily="18" charset="0"/>
                <a:cs typeface="Times New Roman" panose="02020603050405020304" pitchFamily="18" charset="0"/>
              </a:rPr>
              <a:t> v této souvislosti hovoří o „postojových hodnotách“.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„Schopnost trpět“ vlastně „není nic jiného, než schopnost uskutečňovat postojové hodnoty“.</a:t>
            </a:r>
          </a:p>
        </p:txBody>
      </p:sp>
    </p:spTree>
    <p:extLst>
      <p:ext uri="{BB962C8B-B14F-4D97-AF65-F5344CB8AC3E}">
        <p14:creationId xmlns:p14="http://schemas.microsoft.com/office/powerpoint/2010/main" val="3013297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2535A4-76D0-4824-B7B9-6640C4ACED5A}"/>
              </a:ext>
            </a:extLst>
          </p:cNvPr>
          <p:cNvSpPr>
            <a:spLocks noGrp="1"/>
          </p:cNvSpPr>
          <p:nvPr>
            <p:ph type="title"/>
          </p:nvPr>
        </p:nvSpPr>
        <p:spPr>
          <a:xfrm>
            <a:off x="0" y="1"/>
            <a:ext cx="12192000" cy="1291471"/>
          </a:xfrm>
        </p:spPr>
        <p:txBody>
          <a:bodyPr>
            <a:normAutofit/>
          </a:bodyPr>
          <a:lstStyle/>
          <a:p>
            <a:pPr algn="ctr"/>
            <a:r>
              <a:rPr lang="cs-CZ" dirty="0">
                <a:solidFill>
                  <a:srgbClr val="C00000"/>
                </a:solidFill>
                <a:latin typeface="Times New Roman" panose="02020603050405020304" pitchFamily="18" charset="0"/>
                <a:cs typeface="Times New Roman" panose="02020603050405020304" pitchFamily="18" charset="0"/>
              </a:rPr>
              <a:t>Č</a:t>
            </a:r>
            <a:r>
              <a:rPr lang="cs-CZ" sz="4400" dirty="0">
                <a:solidFill>
                  <a:srgbClr val="C00000"/>
                </a:solidFill>
                <a:latin typeface="Times New Roman" panose="02020603050405020304" pitchFamily="18" charset="0"/>
                <a:cs typeface="Times New Roman" panose="02020603050405020304" pitchFamily="18" charset="0"/>
              </a:rPr>
              <a:t>lověk jako </a:t>
            </a:r>
            <a:r>
              <a:rPr lang="cs-CZ" sz="4400" i="1" dirty="0">
                <a:solidFill>
                  <a:srgbClr val="C00000"/>
                </a:solidFill>
                <a:latin typeface="Times New Roman" panose="02020603050405020304" pitchFamily="18" charset="0"/>
                <a:cs typeface="Times New Roman" panose="02020603050405020304" pitchFamily="18" charset="0"/>
              </a:rPr>
              <a:t>homo patiens</a:t>
            </a:r>
            <a:endParaRPr lang="cs-CZ" dirty="0">
              <a:solidFill>
                <a:srgbClr val="C00000"/>
              </a:solidFill>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108E1899-3CB8-C27F-5327-E726892EE99B}"/>
              </a:ext>
            </a:extLst>
          </p:cNvPr>
          <p:cNvSpPr>
            <a:spLocks noGrp="1"/>
          </p:cNvSpPr>
          <p:nvPr>
            <p:ph idx="1"/>
          </p:nvPr>
        </p:nvSpPr>
        <p:spPr>
          <a:xfrm>
            <a:off x="94268" y="970962"/>
            <a:ext cx="12097732" cy="5887038"/>
          </a:xfrm>
        </p:spPr>
        <p:txBody>
          <a:bodyPr>
            <a:normAutofit fontScale="92500" lnSpcReduction="10000"/>
          </a:bodyPr>
          <a:lstStyle/>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cs-CZ" sz="2600" dirty="0">
                <a:solidFill>
                  <a:prstClr val="black"/>
                </a:solidFill>
                <a:latin typeface="Times New Roman" panose="02020603050405020304" pitchFamily="18" charset="0"/>
                <a:cs typeface="Times New Roman" panose="02020603050405020304" pitchFamily="18" charset="0"/>
              </a:rPr>
              <a:t>Poznání významu postojových hodnot</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 smyslu utrpení je uzavřeno každému, kdo uvažuje pouze v kategoriích úspěchu či neúspěchu. → Kategorie úspěchu a neúspěchu jsou vlastní </a:t>
            </a:r>
            <a:r>
              <a:rPr kumimoji="0" lang="cs-CZ" sz="26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homo </a:t>
            </a:r>
            <a:r>
              <a:rPr kumimoji="0" lang="cs-CZ" sz="2600" b="0" i="1"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faber</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„jenž naplňuje smysl své existence“ prací či tvorbou. → Člověk není pouze </a:t>
            </a:r>
            <a:r>
              <a:rPr kumimoji="0" lang="cs-CZ" sz="26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homo </a:t>
            </a:r>
            <a:r>
              <a:rPr kumimoji="0" lang="cs-CZ" sz="2600" b="0" i="1"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faber</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ale je také </a:t>
            </a:r>
            <a:r>
              <a:rPr kumimoji="0" lang="cs-CZ" sz="26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homo patiens</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a:t>
            </a:r>
            <a:r>
              <a:rPr lang="cs-CZ" sz="2600" dirty="0">
                <a:solidFill>
                  <a:prstClr val="black"/>
                </a:solidFill>
                <a:latin typeface="Times New Roman" panose="02020603050405020304" pitchFamily="18" charset="0"/>
                <a:cs typeface="Times New Roman" panose="02020603050405020304" pitchFamily="18" charset="0"/>
              </a:rPr>
              <a:t>V</a:t>
            </a:r>
            <a:r>
              <a:rPr kumimoji="0" lang="cs-CZ" sz="26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lastními</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kategoriemi </a:t>
            </a:r>
            <a:r>
              <a:rPr kumimoji="0" lang="cs-CZ" sz="26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homo patiens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nejsou úspěch a neúspěch, nýbrž naplnění a zoufalství. </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cs-CZ" sz="2600" i="1" dirty="0">
                <a:solidFill>
                  <a:prstClr val="black"/>
                </a:solidFill>
                <a:latin typeface="Times New Roman" panose="02020603050405020304" pitchFamily="18" charset="0"/>
                <a:cs typeface="Times New Roman" panose="02020603050405020304" pitchFamily="18" charset="0"/>
              </a:rPr>
              <a:t>H</a:t>
            </a:r>
            <a:r>
              <a:rPr kumimoji="0" lang="cs-CZ" sz="2600" b="0" i="1"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omo</a:t>
            </a:r>
            <a:r>
              <a:rPr kumimoji="0" lang="cs-CZ" sz="26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patiens</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se staví napříč „k linii jakékoli etiky úspěšnosti“ – jeho kategorie náleží jiné, hlubší dimenzi lidského bytí. → </a:t>
            </a:r>
            <a:r>
              <a:rPr lang="cs-CZ" sz="2600" dirty="0">
                <a:solidFill>
                  <a:prstClr val="black"/>
                </a:solidFill>
                <a:latin typeface="Times New Roman" panose="02020603050405020304" pitchFamily="18" charset="0"/>
                <a:cs typeface="Times New Roman" panose="02020603050405020304" pitchFamily="18" charset="0"/>
              </a:rPr>
              <a:t>N</a:t>
            </a:r>
            <a:r>
              <a:rPr kumimoji="0" lang="cs-CZ" sz="26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eúspěšnost</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či ztroskotání „neznamená </a:t>
            </a:r>
            <a:r>
              <a:rPr kumimoji="0" lang="cs-CZ" sz="26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bezesmyslnost</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utrpení nezbavuje lidský život smyslu.</a:t>
            </a:r>
          </a:p>
          <a:p>
            <a:pPr marL="0" indent="0" algn="just">
              <a:buNone/>
            </a:pPr>
            <a:r>
              <a:rPr lang="cs-CZ" sz="2800" b="1" dirty="0">
                <a:effectLst/>
                <a:latin typeface="Times New Roman" panose="02020603050405020304" pitchFamily="18" charset="0"/>
                <a:ea typeface="Times New Roman" panose="02020603050405020304" pitchFamily="18" charset="0"/>
              </a:rPr>
              <a:t>T 4: </a:t>
            </a:r>
            <a:r>
              <a:rPr lang="cs-CZ" sz="2800" dirty="0">
                <a:effectLst/>
                <a:latin typeface="Times New Roman" panose="02020603050405020304" pitchFamily="18" charset="0"/>
                <a:ea typeface="Times New Roman" panose="02020603050405020304" pitchFamily="18" charset="0"/>
              </a:rPr>
              <a:t>„Hodnoty postoje jsou … uskutečňovány všude tam, kde musí být něco nezměnitelného, něco osudového přijímáno jako takové. Tím způsobem, jak někdo bere tyto věci na sebe, vzniká nesmírné množství hodnotových možností. To však znamená, že se lidský život může naplnit nikoli pouze v tvorbě a radosti, nýbrž dokonce také v utrpení! Takové myšlenkové postupy jsou uzavřeny každé triviální etice úspěchu. Avšak rozpomenutí se na prapůvodní, na náš každodenní úsudek o hodnotě a důstojnosti lidské existence odhaluje ihned onu hloubku zážitku, v níž si věci zachovávají svou platnost také mimo úspěch nebo neúspěch … </a:t>
            </a:r>
            <a:r>
              <a:rPr lang="cs-CZ" sz="2800" i="1" dirty="0">
                <a:effectLst/>
                <a:latin typeface="Times New Roman" panose="02020603050405020304" pitchFamily="18" charset="0"/>
                <a:ea typeface="Times New Roman" panose="02020603050405020304" pitchFamily="18" charset="0"/>
              </a:rPr>
              <a:t>Neúspěšnost neznamená </a:t>
            </a:r>
            <a:r>
              <a:rPr lang="cs-CZ" sz="2800" i="1" dirty="0" err="1">
                <a:effectLst/>
                <a:latin typeface="Times New Roman" panose="02020603050405020304" pitchFamily="18" charset="0"/>
                <a:ea typeface="Times New Roman" panose="02020603050405020304" pitchFamily="18" charset="0"/>
              </a:rPr>
              <a:t>bezesmyslnost</a:t>
            </a:r>
            <a:r>
              <a:rPr lang="cs-CZ" sz="2800" dirty="0">
                <a:effectLst/>
                <a:latin typeface="Times New Roman" panose="02020603050405020304" pitchFamily="18" charset="0"/>
                <a:ea typeface="Times New Roman" panose="02020603050405020304" pitchFamily="18" charset="0"/>
              </a:rPr>
              <a:t>.“</a:t>
            </a:r>
            <a:endParaRPr lang="cs-CZ" sz="2600" dirty="0">
              <a:effectLst/>
              <a:latin typeface="Times New Roman" panose="02020603050405020304" pitchFamily="18" charset="0"/>
              <a:ea typeface="Times New Roman" panose="02020603050405020304" pitchFamily="18" charset="0"/>
            </a:endParaRPr>
          </a:p>
          <a:p>
            <a:pPr marL="0" indent="0">
              <a:buNone/>
            </a:pPr>
            <a:r>
              <a:rPr lang="cs-CZ" sz="2400" dirty="0">
                <a:effectLst/>
                <a:latin typeface="Times New Roman" panose="02020603050405020304" pitchFamily="18" charset="0"/>
                <a:ea typeface="Times New Roman" panose="02020603050405020304" pitchFamily="18" charset="0"/>
              </a:rPr>
              <a:t>V. </a:t>
            </a:r>
            <a:r>
              <a:rPr lang="cs-CZ" sz="2400" dirty="0" err="1">
                <a:effectLst/>
                <a:latin typeface="Times New Roman" panose="02020603050405020304" pitchFamily="18" charset="0"/>
                <a:ea typeface="Times New Roman" panose="02020603050405020304" pitchFamily="18" charset="0"/>
              </a:rPr>
              <a:t>Frankl</a:t>
            </a:r>
            <a:r>
              <a:rPr lang="cs-CZ" sz="2400" dirty="0">
                <a:effectLst/>
                <a:latin typeface="Times New Roman" panose="02020603050405020304" pitchFamily="18" charset="0"/>
                <a:ea typeface="Times New Roman" panose="02020603050405020304" pitchFamily="18" charset="0"/>
              </a:rPr>
              <a:t>, </a:t>
            </a:r>
            <a:r>
              <a:rPr lang="cs-CZ" sz="2400" i="1" dirty="0">
                <a:effectLst/>
                <a:latin typeface="Times New Roman" panose="02020603050405020304" pitchFamily="18" charset="0"/>
                <a:ea typeface="Times New Roman" panose="02020603050405020304" pitchFamily="18" charset="0"/>
              </a:rPr>
              <a:t>Lékařská péče o duši</a:t>
            </a:r>
            <a:r>
              <a:rPr lang="cs-CZ" sz="2400" dirty="0">
                <a:effectLst/>
                <a:latin typeface="Times New Roman" panose="02020603050405020304" pitchFamily="18" charset="0"/>
                <a:ea typeface="Times New Roman" panose="02020603050405020304" pitchFamily="18" charset="0"/>
              </a:rPr>
              <a:t>, Brno 1994, str. 107. </a:t>
            </a:r>
          </a:p>
          <a:p>
            <a:pPr marL="0" indent="0">
              <a:buNone/>
            </a:pPr>
            <a:endParaRPr lang="cs-CZ" dirty="0"/>
          </a:p>
        </p:txBody>
      </p:sp>
    </p:spTree>
    <p:extLst>
      <p:ext uri="{BB962C8B-B14F-4D97-AF65-F5344CB8AC3E}">
        <p14:creationId xmlns:p14="http://schemas.microsoft.com/office/powerpoint/2010/main" val="2606902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EDB266-6E25-46DF-0433-E6391A388A58}"/>
              </a:ext>
            </a:extLst>
          </p:cNvPr>
          <p:cNvSpPr>
            <a:spLocks noGrp="1"/>
          </p:cNvSpPr>
          <p:nvPr>
            <p:ph type="title"/>
          </p:nvPr>
        </p:nvSpPr>
        <p:spPr>
          <a:xfrm>
            <a:off x="65988" y="-216815"/>
            <a:ext cx="12126012" cy="1508287"/>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Přeceňování pocitů libosti/slasti</a:t>
            </a:r>
            <a:endParaRPr lang="cs-CZ" dirty="0"/>
          </a:p>
        </p:txBody>
      </p:sp>
      <p:sp>
        <p:nvSpPr>
          <p:cNvPr id="3" name="Zástupný obsah 2">
            <a:extLst>
              <a:ext uri="{FF2B5EF4-FFF2-40B4-BE49-F238E27FC236}">
                <a16:creationId xmlns:a16="http://schemas.microsoft.com/office/drawing/2014/main" id="{A09999B4-5E91-EDE5-18F9-F2254A405491}"/>
              </a:ext>
            </a:extLst>
          </p:cNvPr>
          <p:cNvSpPr>
            <a:spLocks noGrp="1"/>
          </p:cNvSpPr>
          <p:nvPr>
            <p:ph idx="1"/>
          </p:nvPr>
        </p:nvSpPr>
        <p:spPr>
          <a:xfrm>
            <a:off x="188537" y="980388"/>
            <a:ext cx="11975183" cy="5788057"/>
          </a:xfrm>
        </p:spPr>
        <p:txBody>
          <a:bodyPr>
            <a:normAutofit fontScale="85000" lnSpcReduction="20000"/>
          </a:bodyPr>
          <a:lstStyle/>
          <a:p>
            <a:pPr algn="just"/>
            <a:r>
              <a:rPr lang="cs-CZ" sz="3100" dirty="0">
                <a:latin typeface="Times New Roman" panose="02020603050405020304" pitchFamily="18" charset="0"/>
                <a:cs typeface="Times New Roman" panose="02020603050405020304" pitchFamily="18" charset="0"/>
              </a:rPr>
              <a:t>Neschopnost přijmout utrpení a přiznat mu smysl souvisí nejenom s jednostranným důrazem na výkon a úspěch, ale též s přeceňováním příjemných prožitků a pocitů libosti/slasti, jež je typické pro moderního člověka. </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3100" dirty="0">
                <a:latin typeface="Times New Roman" panose="02020603050405020304" pitchFamily="18" charset="0"/>
                <a:cs typeface="Times New Roman" panose="02020603050405020304" pitchFamily="18" charset="0"/>
              </a:rPr>
              <a:t>Toto přeceňování je jedním ze zdrojů hořkosti, kterou člověk pociťuje vůči svému údělu, je-li stižen utrpením. </a:t>
            </a:r>
          </a:p>
          <a:p>
            <a:pPr algn="just"/>
            <a:r>
              <a:rPr lang="cs-CZ" sz="3200" dirty="0">
                <a:latin typeface="Times New Roman" panose="02020603050405020304" pitchFamily="18" charset="0"/>
                <a:ea typeface="Times New Roman" panose="02020603050405020304" pitchFamily="18" charset="0"/>
              </a:rPr>
              <a:t>V</a:t>
            </a:r>
            <a:r>
              <a:rPr lang="cs-CZ" sz="3200" dirty="0">
                <a:effectLst/>
                <a:latin typeface="Times New Roman" panose="02020603050405020304" pitchFamily="18" charset="0"/>
                <a:ea typeface="Times New Roman" panose="02020603050405020304" pitchFamily="18" charset="0"/>
              </a:rPr>
              <a:t> životě člověka ve skutečnosti záleží na pocitech slasti nebo libosti „zanedbatelně málo“. </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Tyto </a:t>
            </a:r>
            <a:r>
              <a:rPr kumimoji="0" lang="cs-CZ" sz="3200" b="0" i="0" u="none" strike="noStrike" kern="1200" cap="none" spc="0" normalizeH="0" baseline="0" noProof="0" dirty="0">
                <a:ln>
                  <a:noFill/>
                </a:ln>
                <a:solidFill>
                  <a:prstClr val="black"/>
                </a:solidFill>
                <a:uLnTx/>
                <a:uFillTx/>
                <a:latin typeface="Times New Roman" panose="02020603050405020304" pitchFamily="18" charset="0"/>
                <a:cs typeface="Times New Roman" panose="02020603050405020304" pitchFamily="18" charset="0"/>
              </a:rPr>
              <a:t>p</a:t>
            </a:r>
            <a:r>
              <a:rPr lang="cs-CZ" sz="3200" dirty="0" err="1">
                <a:effectLst/>
                <a:latin typeface="Times New Roman" panose="02020603050405020304" pitchFamily="18" charset="0"/>
                <a:ea typeface="Times New Roman" panose="02020603050405020304" pitchFamily="18" charset="0"/>
              </a:rPr>
              <a:t>ocity</a:t>
            </a:r>
            <a:r>
              <a:rPr lang="cs-CZ" sz="3200" dirty="0">
                <a:effectLst/>
                <a:latin typeface="Times New Roman" panose="02020603050405020304" pitchFamily="18" charset="0"/>
                <a:ea typeface="Times New Roman" panose="02020603050405020304" pitchFamily="18" charset="0"/>
              </a:rPr>
              <a:t> nejsou „obecně cílem našich snah“, ale nanejvýš „důsledkem jejich splnění“. → Nemá smysl usilovat o ně kvůli nim samým. </a:t>
            </a:r>
            <a:endParaRPr lang="cs-CZ" sz="3200" dirty="0">
              <a:solidFill>
                <a:prstClr val="black"/>
              </a:solidFill>
              <a:latin typeface="Times New Roman" panose="02020603050405020304" pitchFamily="18" charset="0"/>
              <a:ea typeface="Times New Roman" panose="02020603050405020304" pitchFamily="18" charset="0"/>
            </a:endParaRPr>
          </a:p>
          <a:p>
            <a:pPr algn="just"/>
            <a:r>
              <a:rPr lang="cs-CZ" sz="3200" dirty="0">
                <a:latin typeface="Times New Roman" panose="02020603050405020304" pitchFamily="18" charset="0"/>
                <a:ea typeface="Times New Roman" panose="02020603050405020304" pitchFamily="18" charset="0"/>
              </a:rPr>
              <a:t>P</a:t>
            </a:r>
            <a:r>
              <a:rPr lang="cs-CZ" sz="3200" dirty="0">
                <a:effectLst/>
                <a:latin typeface="Times New Roman" panose="02020603050405020304" pitchFamily="18" charset="0"/>
                <a:ea typeface="Times New Roman" panose="02020603050405020304" pitchFamily="18" charset="0"/>
              </a:rPr>
              <a:t>ocity libosti/slasti nejsou schopny dát životu žádný smysl.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3200" dirty="0">
                <a:effectLst/>
                <a:latin typeface="Times New Roman" panose="02020603050405020304" pitchFamily="18" charset="0"/>
                <a:ea typeface="Times New Roman" panose="02020603050405020304" pitchFamily="18" charset="0"/>
              </a:rPr>
              <a:t>Pokud by člověk chtěl spatřovat celý smysl života v těchto pocitech, život by se mu vposled musel jevit jako bezesmyslný.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3200" dirty="0">
                <a:latin typeface="Times New Roman" panose="02020603050405020304" pitchFamily="18" charset="0"/>
                <a:ea typeface="Times New Roman" panose="02020603050405020304" pitchFamily="18" charset="0"/>
              </a:rPr>
              <a:t>N</a:t>
            </a:r>
            <a:r>
              <a:rPr lang="cs-CZ" sz="3200" dirty="0">
                <a:effectLst/>
                <a:latin typeface="Times New Roman" panose="02020603050405020304" pitchFamily="18" charset="0"/>
                <a:ea typeface="Times New Roman" panose="02020603050405020304" pitchFamily="18" charset="0"/>
              </a:rPr>
              <a:t>eustálá honba za příjemnými prožitky a pocity může být projevem frustrace z nesmyslnosti života.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3200" dirty="0">
                <a:effectLst/>
                <a:latin typeface="Times New Roman" panose="02020603050405020304" pitchFamily="18" charset="0"/>
                <a:ea typeface="Times New Roman" panose="02020603050405020304" pitchFamily="18" charset="0"/>
              </a:rPr>
              <a:t>Nejsou-li pocity libosti schopny lidskému životu smysl dát, nemůže mu ani jejich absence smysl vzít.</a:t>
            </a:r>
          </a:p>
          <a:p>
            <a:pPr marL="0" indent="0" algn="just">
              <a:buNone/>
            </a:pPr>
            <a:r>
              <a:rPr lang="cs-CZ" sz="3200" b="1" dirty="0">
                <a:effectLst/>
                <a:latin typeface="Times New Roman" panose="02020603050405020304" pitchFamily="18" charset="0"/>
                <a:ea typeface="Times New Roman" panose="02020603050405020304" pitchFamily="18" charset="0"/>
              </a:rPr>
              <a:t>T 5: </a:t>
            </a:r>
            <a:r>
              <a:rPr lang="cs-CZ" sz="3200" dirty="0">
                <a:effectLst/>
                <a:latin typeface="Times New Roman" panose="02020603050405020304" pitchFamily="18" charset="0"/>
                <a:ea typeface="Times New Roman" panose="02020603050405020304" pitchFamily="18" charset="0"/>
              </a:rPr>
              <a:t>„Člověk má vůbec sklon k tomu přeceňovat pozitivní nebo negativní předznamenání zabarvení libosti nebo nelibosti svých zážitků. Důležitost, kterou tomuto předznamenání přikládá, vyvolává v něm neoprávněnou nedůtklivost vůči osudu … slast vůbec není s to dát životu člověka nějaký smysl. Není-li tohoto schopna, nemůže ani nedostatek slasti životu smysl vzít.“</a:t>
            </a:r>
          </a:p>
          <a:p>
            <a:pPr marL="0" indent="0" algn="just">
              <a:buNone/>
            </a:pPr>
            <a:r>
              <a:rPr lang="cs-CZ" sz="3200" dirty="0">
                <a:effectLst/>
                <a:latin typeface="Times New Roman" panose="02020603050405020304" pitchFamily="18" charset="0"/>
                <a:ea typeface="Times New Roman" panose="02020603050405020304" pitchFamily="18" charset="0"/>
              </a:rPr>
              <a:t>V. </a:t>
            </a:r>
            <a:r>
              <a:rPr lang="cs-CZ" sz="3200" dirty="0" err="1">
                <a:effectLst/>
                <a:latin typeface="Times New Roman" panose="02020603050405020304" pitchFamily="18" charset="0"/>
                <a:ea typeface="Times New Roman" panose="02020603050405020304" pitchFamily="18" charset="0"/>
              </a:rPr>
              <a:t>Frankl</a:t>
            </a:r>
            <a:r>
              <a:rPr lang="cs-CZ" sz="3200" dirty="0">
                <a:effectLst/>
                <a:latin typeface="Times New Roman" panose="02020603050405020304" pitchFamily="18" charset="0"/>
                <a:ea typeface="Times New Roman" panose="02020603050405020304" pitchFamily="18" charset="0"/>
              </a:rPr>
              <a:t>, </a:t>
            </a:r>
            <a:r>
              <a:rPr lang="cs-CZ" sz="3200" i="1" dirty="0">
                <a:effectLst/>
                <a:latin typeface="Times New Roman" panose="02020603050405020304" pitchFamily="18" charset="0"/>
                <a:ea typeface="Times New Roman" panose="02020603050405020304" pitchFamily="18" charset="0"/>
              </a:rPr>
              <a:t>Lékařská péče o duši</a:t>
            </a:r>
            <a:r>
              <a:rPr lang="cs-CZ" sz="3200" dirty="0">
                <a:effectLst/>
                <a:latin typeface="Times New Roman" panose="02020603050405020304" pitchFamily="18" charset="0"/>
                <a:ea typeface="Times New Roman" panose="02020603050405020304" pitchFamily="18" charset="0"/>
              </a:rPr>
              <a:t>, str. 108.</a:t>
            </a:r>
          </a:p>
          <a:p>
            <a:endParaRPr lang="cs-CZ" sz="3100" dirty="0">
              <a:latin typeface="Times New Roman" panose="02020603050405020304" pitchFamily="18" charset="0"/>
              <a:cs typeface="Times New Roman" panose="02020603050405020304" pitchFamily="18" charset="0"/>
            </a:endParaRPr>
          </a:p>
          <a:p>
            <a:pPr marL="0" indent="0">
              <a:buNone/>
            </a:pPr>
            <a:endParaRPr lang="cs-CZ" sz="3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3527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11AB5D-5BF6-FA65-94EF-5CAF6CFC2AE8}"/>
              </a:ext>
            </a:extLst>
          </p:cNvPr>
          <p:cNvSpPr>
            <a:spLocks noGrp="1"/>
          </p:cNvSpPr>
          <p:nvPr>
            <p:ph type="title"/>
          </p:nvPr>
        </p:nvSpPr>
        <p:spPr>
          <a:xfrm>
            <a:off x="0" y="1"/>
            <a:ext cx="12192000" cy="1338605"/>
          </a:xfrm>
        </p:spPr>
        <p:txBody>
          <a:bodyPr/>
          <a:lstStyle/>
          <a:p>
            <a:pPr algn="ctr"/>
            <a:r>
              <a:rPr kumimoji="0" lang="cs-CZ" sz="4400" b="0" i="0" u="none" strike="noStrike" kern="1200" cap="none" spc="0" normalizeH="0" baseline="0" noProof="0" dirty="0">
                <a:ln>
                  <a:noFill/>
                </a:ln>
                <a:solidFill>
                  <a:srgbClr val="C00000"/>
                </a:solidFill>
                <a:effectLst/>
                <a:uLnTx/>
                <a:uFillTx/>
                <a:latin typeface="Times New Roman" panose="02020603050405020304" pitchFamily="18" charset="0"/>
                <a:ea typeface="+mj-ea"/>
                <a:cs typeface="Times New Roman" panose="02020603050405020304" pitchFamily="18" charset="0"/>
              </a:rPr>
              <a:t>Utrpení a otázka životního smyslu</a:t>
            </a:r>
            <a:endParaRPr lang="cs-CZ" dirty="0"/>
          </a:p>
        </p:txBody>
      </p:sp>
      <p:sp>
        <p:nvSpPr>
          <p:cNvPr id="3" name="Zástupný obsah 2">
            <a:extLst>
              <a:ext uri="{FF2B5EF4-FFF2-40B4-BE49-F238E27FC236}">
                <a16:creationId xmlns:a16="http://schemas.microsoft.com/office/drawing/2014/main" id="{6DF73033-9B56-CF0D-6C17-7805B30852F7}"/>
              </a:ext>
            </a:extLst>
          </p:cNvPr>
          <p:cNvSpPr>
            <a:spLocks noGrp="1"/>
          </p:cNvSpPr>
          <p:nvPr>
            <p:ph idx="1"/>
          </p:nvPr>
        </p:nvSpPr>
        <p:spPr>
          <a:xfrm>
            <a:off x="0" y="1102936"/>
            <a:ext cx="12192000" cy="5684363"/>
          </a:xfrm>
        </p:spPr>
        <p:txBody>
          <a:bodyPr>
            <a:normAutofit lnSpcReduction="10000"/>
          </a:bodyPr>
          <a:lstStyle/>
          <a:p>
            <a:pPr algn="just"/>
            <a:r>
              <a:rPr lang="cs-CZ" dirty="0" err="1">
                <a:latin typeface="Times New Roman" panose="02020603050405020304" pitchFamily="18" charset="0"/>
                <a:cs typeface="Times New Roman" panose="02020603050405020304" pitchFamily="18" charset="0"/>
              </a:rPr>
              <a:t>Frankl</a:t>
            </a:r>
            <a:r>
              <a:rPr lang="cs-CZ" dirty="0">
                <a:latin typeface="Times New Roman" panose="02020603050405020304" pitchFamily="18" charset="0"/>
                <a:cs typeface="Times New Roman" panose="02020603050405020304" pitchFamily="18" charset="0"/>
              </a:rPr>
              <a:t> úzce spojuje utrpení s otázkou životního smyslu.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Utrpení nejenže nebere životu smysl, ale život si podržuje smysl i v utrpení – dokonce lze smysl v utrpení nalézt nebo jej utrpení dát. </a:t>
            </a:r>
          </a:p>
          <a:p>
            <a:pPr algn="just"/>
            <a:r>
              <a:rPr lang="cs-CZ" dirty="0">
                <a:latin typeface="Times New Roman" panose="02020603050405020304" pitchFamily="18" charset="0"/>
                <a:cs typeface="Times New Roman" panose="02020603050405020304" pitchFamily="18" charset="0"/>
              </a:rPr>
              <a:t>Člověk je na základě svého postoje schopen transformovat utrpení ve výkon svého druhu.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a:t>
            </a:r>
            <a:r>
              <a:rPr lang="cs-CZ" i="1" dirty="0">
                <a:latin typeface="Times New Roman" panose="02020603050405020304" pitchFamily="18" charset="0"/>
                <a:cs typeface="Times New Roman" panose="02020603050405020304" pitchFamily="18" charset="0"/>
              </a:rPr>
              <a:t>Homo patiens</a:t>
            </a:r>
            <a:r>
              <a:rPr lang="cs-CZ" dirty="0">
                <a:latin typeface="Times New Roman" panose="02020603050405020304" pitchFamily="18" charset="0"/>
                <a:cs typeface="Times New Roman" panose="02020603050405020304" pitchFamily="18" charset="0"/>
              </a:rPr>
              <a:t> může naplňovat smysl i v nejzazším neúspěchu, ve ztroskotání“.</a:t>
            </a:r>
          </a:p>
          <a:p>
            <a:pPr marL="0" indent="0" algn="just">
              <a:buNone/>
            </a:pPr>
            <a:r>
              <a:rPr lang="cs-CZ" sz="2800" b="1" dirty="0">
                <a:effectLst/>
                <a:latin typeface="Times New Roman" panose="02020603050405020304" pitchFamily="18" charset="0"/>
                <a:ea typeface="Times New Roman" panose="02020603050405020304" pitchFamily="18" charset="0"/>
              </a:rPr>
              <a:t>T 6: </a:t>
            </a:r>
            <a:r>
              <a:rPr lang="cs-CZ" sz="2800" dirty="0">
                <a:effectLst/>
                <a:latin typeface="Times New Roman" panose="02020603050405020304" pitchFamily="18" charset="0"/>
                <a:ea typeface="Times New Roman" panose="02020603050405020304" pitchFamily="18" charset="0"/>
              </a:rPr>
              <a:t>„Žádný psychiatr, žádný psychoterapeut – ani žádný logoterapeut – nemůže říci nemocnému, </a:t>
            </a:r>
            <a:r>
              <a:rPr lang="cs-CZ" sz="2800" i="1" dirty="0">
                <a:effectLst/>
                <a:latin typeface="Times New Roman" panose="02020603050405020304" pitchFamily="18" charset="0"/>
                <a:ea typeface="Times New Roman" panose="02020603050405020304" pitchFamily="18" charset="0"/>
              </a:rPr>
              <a:t>co</a:t>
            </a:r>
            <a:r>
              <a:rPr lang="cs-CZ" sz="2800" dirty="0">
                <a:effectLst/>
                <a:latin typeface="Times New Roman" panose="02020603050405020304" pitchFamily="18" charset="0"/>
                <a:ea typeface="Times New Roman" panose="02020603050405020304" pitchFamily="18" charset="0"/>
              </a:rPr>
              <a:t> je smysl, avšak může mu říci, </a:t>
            </a:r>
            <a:r>
              <a:rPr lang="cs-CZ" sz="2800" i="1" dirty="0">
                <a:effectLst/>
                <a:latin typeface="Times New Roman" panose="02020603050405020304" pitchFamily="18" charset="0"/>
                <a:ea typeface="Times New Roman" panose="02020603050405020304" pitchFamily="18" charset="0"/>
              </a:rPr>
              <a:t>že </a:t>
            </a:r>
            <a:r>
              <a:rPr lang="cs-CZ" sz="2800" dirty="0">
                <a:effectLst/>
                <a:latin typeface="Times New Roman" panose="02020603050405020304" pitchFamily="18" charset="0"/>
                <a:ea typeface="Times New Roman" panose="02020603050405020304" pitchFamily="18" charset="0"/>
              </a:rPr>
              <a:t>život má smysl, a více než to: že si tento smysl také podržuje za všech podmínek a okolností, a sice díky možnosti nalézt smysl ještě i v utrpení, transformovat utrpení na lidské rovině ve výkon – jedním slovem: vydat svědectví o něčem, čeho je člověk schopen, právě i ve ztroskotání.“</a:t>
            </a:r>
            <a:endParaRPr lang="cs-CZ" sz="2600" dirty="0">
              <a:effectLst/>
              <a:latin typeface="Times New Roman" panose="02020603050405020304" pitchFamily="18" charset="0"/>
              <a:ea typeface="Times New Roman" panose="02020603050405020304" pitchFamily="18" charset="0"/>
            </a:endParaRPr>
          </a:p>
          <a:p>
            <a:pPr marL="0" indent="0">
              <a:buNone/>
            </a:pPr>
            <a:r>
              <a:rPr lang="de-DE" sz="2600" dirty="0">
                <a:effectLst/>
                <a:latin typeface="Times New Roman" panose="02020603050405020304" pitchFamily="18" charset="0"/>
                <a:ea typeface="Times New Roman" panose="02020603050405020304" pitchFamily="18" charset="0"/>
              </a:rPr>
              <a:t>V. Frankl, </a:t>
            </a:r>
            <a:r>
              <a:rPr lang="de-DE" sz="2600" i="1" dirty="0">
                <a:effectLst/>
                <a:latin typeface="Times New Roman" panose="02020603050405020304" pitchFamily="18" charset="0"/>
                <a:ea typeface="Times New Roman" panose="02020603050405020304" pitchFamily="18" charset="0"/>
              </a:rPr>
              <a:t>Der leidende Mensch. Anthropologische Grundlagen der </a:t>
            </a:r>
            <a:r>
              <a:rPr lang="de-DE" sz="2600" i="1" dirty="0" err="1">
                <a:effectLst/>
                <a:latin typeface="Times New Roman" panose="02020603050405020304" pitchFamily="18" charset="0"/>
                <a:ea typeface="Times New Roman" panose="02020603050405020304" pitchFamily="18" charset="0"/>
              </a:rPr>
              <a:t>Psychoterapie</a:t>
            </a:r>
            <a:r>
              <a:rPr lang="de-DE" sz="2600" dirty="0">
                <a:effectLst/>
                <a:latin typeface="Times New Roman" panose="02020603050405020304" pitchFamily="18" charset="0"/>
                <a:ea typeface="Times New Roman" panose="02020603050405020304" pitchFamily="18" charset="0"/>
              </a:rPr>
              <a:t>, München – Zürich 1990, </a:t>
            </a:r>
            <a:r>
              <a:rPr lang="de-DE" sz="2600" dirty="0" err="1">
                <a:effectLst/>
                <a:latin typeface="Times New Roman" panose="02020603050405020304" pitchFamily="18" charset="0"/>
                <a:ea typeface="Times New Roman" panose="02020603050405020304" pitchFamily="18" charset="0"/>
              </a:rPr>
              <a:t>str.</a:t>
            </a:r>
            <a:r>
              <a:rPr lang="de-DE" sz="2600" dirty="0">
                <a:effectLst/>
                <a:latin typeface="Times New Roman" panose="02020603050405020304" pitchFamily="18" charset="0"/>
                <a:ea typeface="Times New Roman" panose="02020603050405020304" pitchFamily="18" charset="0"/>
              </a:rPr>
              <a:t> 23</a:t>
            </a:r>
            <a:r>
              <a:rPr lang="cs-CZ" sz="2600" dirty="0">
                <a:effectLst/>
                <a:latin typeface="Times New Roman" panose="02020603050405020304" pitchFamily="18" charset="0"/>
                <a:ea typeface="Times New Roman" panose="02020603050405020304" pitchFamily="18" charset="0"/>
              </a:rPr>
              <a:t>.</a:t>
            </a:r>
          </a:p>
          <a:p>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4551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1C5175-31AB-1453-CF37-7A86051B2FD1}"/>
              </a:ext>
            </a:extLst>
          </p:cNvPr>
          <p:cNvSpPr>
            <a:spLocks noGrp="1"/>
          </p:cNvSpPr>
          <p:nvPr>
            <p:ph type="title"/>
          </p:nvPr>
        </p:nvSpPr>
        <p:spPr>
          <a:xfrm>
            <a:off x="0" y="-87360"/>
            <a:ext cx="12192000" cy="1011188"/>
          </a:xfrm>
        </p:spPr>
        <p:txBody>
          <a:bodyPr>
            <a:normAutofit/>
          </a:bodyPr>
          <a:lstStyle/>
          <a:p>
            <a:pPr algn="ctr"/>
            <a:r>
              <a:rPr lang="cs-CZ" dirty="0">
                <a:solidFill>
                  <a:srgbClr val="C00000"/>
                </a:solidFill>
                <a:latin typeface="Times New Roman" panose="02020603050405020304" pitchFamily="18" charset="0"/>
                <a:cs typeface="Times New Roman" panose="02020603050405020304" pitchFamily="18" charset="0"/>
              </a:rPr>
              <a:t>Utrpení jako katalyzátor růstu</a:t>
            </a:r>
          </a:p>
        </p:txBody>
      </p:sp>
      <p:sp>
        <p:nvSpPr>
          <p:cNvPr id="3" name="Zástupný obsah 2">
            <a:extLst>
              <a:ext uri="{FF2B5EF4-FFF2-40B4-BE49-F238E27FC236}">
                <a16:creationId xmlns:a16="http://schemas.microsoft.com/office/drawing/2014/main" id="{C1BC1675-E38C-5E55-9F03-7FB264BA4CA6}"/>
              </a:ext>
            </a:extLst>
          </p:cNvPr>
          <p:cNvSpPr>
            <a:spLocks noGrp="1"/>
          </p:cNvSpPr>
          <p:nvPr>
            <p:ph idx="1"/>
          </p:nvPr>
        </p:nvSpPr>
        <p:spPr>
          <a:xfrm>
            <a:off x="84840" y="725864"/>
            <a:ext cx="12107159" cy="6035562"/>
          </a:xfrm>
        </p:spPr>
        <p:txBody>
          <a:bodyPr>
            <a:normAutofit/>
          </a:bodyPr>
          <a:lstStyle/>
          <a:p>
            <a:pPr algn="just"/>
            <a:r>
              <a:rPr lang="cs-CZ" sz="2800" dirty="0">
                <a:effectLst/>
                <a:latin typeface="Times New Roman" panose="02020603050405020304" pitchFamily="18" charset="0"/>
                <a:ea typeface="Times New Roman" panose="02020603050405020304" pitchFamily="18" charset="0"/>
              </a:rPr>
              <a:t>Utrpení </a:t>
            </a:r>
            <a:r>
              <a:rPr lang="cs-CZ" dirty="0">
                <a:latin typeface="Times New Roman" panose="02020603050405020304" pitchFamily="18" charset="0"/>
                <a:ea typeface="Times New Roman" panose="02020603050405020304" pitchFamily="18" charset="0"/>
              </a:rPr>
              <a:t>plní </a:t>
            </a:r>
            <a:r>
              <a:rPr lang="cs-CZ" sz="2800" dirty="0">
                <a:effectLst/>
                <a:latin typeface="Times New Roman" panose="02020603050405020304" pitchFamily="18" charset="0"/>
                <a:ea typeface="Times New Roman" panose="02020603050405020304" pitchFamily="18" charset="0"/>
              </a:rPr>
              <a:t>v duševně-duchovní či personální oblasti analogickou funkci jako bolest v oblasti tělesně-vitální.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800" dirty="0">
                <a:effectLst/>
                <a:latin typeface="Times New Roman" panose="02020603050405020304" pitchFamily="18" charset="0"/>
                <a:ea typeface="Times New Roman" panose="02020603050405020304" pitchFamily="18" charset="0"/>
              </a:rPr>
              <a:t>Podobně jako bolest varuje a chrání organismus před nebezpečími, která mu hrozí, chrání utrpení člověka před duševně-duchovní strnulostí či apatií. → Utrpení se může stát ostnem, jenž člověka pohání ke vzmachu a vzepětí tam, kde má tendenci k pohodlnému spočinutí či ustrnutí. </a:t>
            </a:r>
          </a:p>
          <a:p>
            <a:pPr algn="just"/>
            <a:r>
              <a:rPr lang="cs-CZ" dirty="0">
                <a:latin typeface="Times New Roman" panose="02020603050405020304" pitchFamily="18" charset="0"/>
                <a:cs typeface="Times New Roman" panose="02020603050405020304" pitchFamily="18" charset="0"/>
              </a:rPr>
              <a:t>Utrpení, které představuje újmu pro pobývání či tělesně-vitální rovinu, se může stát katalyzátorem zrání či růstu na rovině existence či osoby, tj. procesu personalizace nebo stávání se sebou.  </a:t>
            </a:r>
          </a:p>
          <a:p>
            <a:pPr marL="0" indent="0" algn="just">
              <a:buNone/>
            </a:pPr>
            <a:r>
              <a:rPr lang="cs-CZ" b="1" dirty="0">
                <a:latin typeface="Times New Roman" panose="02020603050405020304" pitchFamily="18" charset="0"/>
                <a:cs typeface="Times New Roman" panose="02020603050405020304" pitchFamily="18" charset="0"/>
              </a:rPr>
              <a:t>T 7:</a:t>
            </a:r>
            <a:r>
              <a:rPr lang="cs-CZ" dirty="0">
                <a:latin typeface="Times New Roman" panose="02020603050405020304" pitchFamily="18" charset="0"/>
                <a:cs typeface="Times New Roman" panose="02020603050405020304" pitchFamily="18" charset="0"/>
              </a:rPr>
              <a:t> „Už v biologické rovině je bolest smysluplný strážce a </a:t>
            </a:r>
            <a:r>
              <a:rPr lang="cs-CZ" dirty="0" err="1">
                <a:latin typeface="Times New Roman" panose="02020603050405020304" pitchFamily="18" charset="0"/>
                <a:cs typeface="Times New Roman" panose="02020603050405020304" pitchFamily="18" charset="0"/>
              </a:rPr>
              <a:t>varovník</a:t>
            </a:r>
            <a:r>
              <a:rPr lang="cs-CZ" dirty="0">
                <a:latin typeface="Times New Roman" panose="02020603050405020304" pitchFamily="18" charset="0"/>
                <a:cs typeface="Times New Roman" panose="02020603050405020304" pitchFamily="18" charset="0"/>
              </a:rPr>
              <a:t>. V duševně-duchovní oblasti má pak analogickou funkci. To, před čím má utrpení člověka chránit, je apatie, umrtvující duševní strnulost. Dokud trpíme, zůstáváme duševně naživu. Ano, v utrpení dokonce zrajeme, v utrpení rosteme – činí nás bohatšími a mocnějšími“.</a:t>
            </a:r>
          </a:p>
          <a:p>
            <a:pPr marL="0" indent="0">
              <a:buNone/>
            </a:pPr>
            <a:r>
              <a:rPr lang="cs-CZ" dirty="0">
                <a:latin typeface="Times New Roman" panose="02020603050405020304" pitchFamily="18" charset="0"/>
                <a:cs typeface="Times New Roman" panose="02020603050405020304" pitchFamily="18" charset="0"/>
              </a:rPr>
              <a:t>V. </a:t>
            </a:r>
            <a:r>
              <a:rPr lang="cs-CZ" dirty="0" err="1">
                <a:latin typeface="Times New Roman" panose="02020603050405020304" pitchFamily="18" charset="0"/>
                <a:cs typeface="Times New Roman" panose="02020603050405020304" pitchFamily="18" charset="0"/>
              </a:rPr>
              <a:t>Frankl</a:t>
            </a:r>
            <a:r>
              <a:rPr lang="cs-CZ" dirty="0">
                <a:latin typeface="Times New Roman" panose="02020603050405020304" pitchFamily="18" charset="0"/>
                <a:cs typeface="Times New Roman" panose="02020603050405020304" pitchFamily="18" charset="0"/>
              </a:rPr>
              <a:t>, </a:t>
            </a:r>
            <a:r>
              <a:rPr lang="cs-CZ" i="1" dirty="0">
                <a:latin typeface="Times New Roman" panose="02020603050405020304" pitchFamily="18" charset="0"/>
                <a:cs typeface="Times New Roman" panose="02020603050405020304" pitchFamily="18" charset="0"/>
              </a:rPr>
              <a:t>Lékařská péče o duši</a:t>
            </a:r>
            <a:r>
              <a:rPr lang="cs-CZ" dirty="0">
                <a:latin typeface="Times New Roman" panose="02020603050405020304" pitchFamily="18" charset="0"/>
                <a:cs typeface="Times New Roman" panose="02020603050405020304" pitchFamily="18" charset="0"/>
              </a:rPr>
              <a:t>, str. 109.</a:t>
            </a:r>
          </a:p>
          <a:p>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0503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D67439-363E-FE08-B7FD-CE44448238F2}"/>
              </a:ext>
            </a:extLst>
          </p:cNvPr>
          <p:cNvSpPr>
            <a:spLocks noGrp="1"/>
          </p:cNvSpPr>
          <p:nvPr>
            <p:ph type="title"/>
          </p:nvPr>
        </p:nvSpPr>
        <p:spPr>
          <a:xfrm>
            <a:off x="-1" y="1"/>
            <a:ext cx="12191999" cy="1178350"/>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Naplnění smyslu utrpení</a:t>
            </a:r>
            <a:endParaRPr lang="cs-CZ" dirty="0"/>
          </a:p>
        </p:txBody>
      </p:sp>
      <p:sp>
        <p:nvSpPr>
          <p:cNvPr id="3" name="Zástupný obsah 2">
            <a:extLst>
              <a:ext uri="{FF2B5EF4-FFF2-40B4-BE49-F238E27FC236}">
                <a16:creationId xmlns:a16="http://schemas.microsoft.com/office/drawing/2014/main" id="{BBDA95BC-ECE2-5C5A-2049-C7E9082D4AF6}"/>
              </a:ext>
            </a:extLst>
          </p:cNvPr>
          <p:cNvSpPr>
            <a:spLocks noGrp="1"/>
          </p:cNvSpPr>
          <p:nvPr>
            <p:ph idx="1"/>
          </p:nvPr>
        </p:nvSpPr>
        <p:spPr>
          <a:xfrm>
            <a:off x="0" y="923827"/>
            <a:ext cx="12192000" cy="6089715"/>
          </a:xfrm>
        </p:spPr>
        <p:txBody>
          <a:bodyPr>
            <a:normAutofit lnSpcReduction="10000"/>
          </a:bodyPr>
          <a:lstStyle/>
          <a:p>
            <a:pPr algn="just"/>
            <a:r>
              <a:rPr lang="cs-CZ" sz="2400" dirty="0">
                <a:latin typeface="Times New Roman" panose="02020603050405020304" pitchFamily="18" charset="0"/>
                <a:ea typeface="Times New Roman" panose="02020603050405020304" pitchFamily="18" charset="0"/>
              </a:rPr>
              <a:t>N</a:t>
            </a:r>
            <a:r>
              <a:rPr lang="cs-CZ" sz="2400" dirty="0">
                <a:effectLst/>
                <a:latin typeface="Times New Roman" panose="02020603050405020304" pitchFamily="18" charset="0"/>
                <a:ea typeface="Times New Roman" panose="02020603050405020304" pitchFamily="18" charset="0"/>
              </a:rPr>
              <a:t>ejde o to nést utrpení, které lze odstranit.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400" dirty="0">
                <a:effectLst/>
                <a:latin typeface="Times New Roman" panose="02020603050405020304" pitchFamily="18" charset="0"/>
                <a:ea typeface="Times New Roman" panose="02020603050405020304" pitchFamily="18" charset="0"/>
              </a:rPr>
              <a:t>Brát na sebe či vyhledávat odstranitelné utrpení „by nebyl výkon“, nýbrž „svévole“.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400" dirty="0">
                <a:effectLst/>
                <a:latin typeface="Times New Roman" panose="02020603050405020304" pitchFamily="18" charset="0"/>
                <a:ea typeface="Times New Roman" panose="02020603050405020304" pitchFamily="18" charset="0"/>
              </a:rPr>
              <a:t>Např. bolesti obecně „neznamenají osudově nutné utrpení, nýbrž utrpení nesmyslné“, protože se dnes „dají téměř bezmezně utišovat“.</a:t>
            </a:r>
          </a:p>
          <a:p>
            <a:pPr algn="just"/>
            <a:r>
              <a:rPr lang="cs-CZ" sz="2400" dirty="0">
                <a:effectLst/>
                <a:latin typeface="Times New Roman" panose="02020603050405020304" pitchFamily="18" charset="0"/>
                <a:ea typeface="Times New Roman" panose="02020603050405020304" pitchFamily="18" charset="0"/>
              </a:rPr>
              <a:t>Mezní situací je </a:t>
            </a:r>
            <a:r>
              <a:rPr lang="cs-CZ" sz="2400" dirty="0">
                <a:latin typeface="Times New Roman" panose="02020603050405020304" pitchFamily="18" charset="0"/>
                <a:ea typeface="Times New Roman" panose="02020603050405020304" pitchFamily="18" charset="0"/>
              </a:rPr>
              <a:t>u</a:t>
            </a:r>
            <a:r>
              <a:rPr lang="cs-CZ" sz="2400" dirty="0">
                <a:effectLst/>
                <a:latin typeface="Times New Roman" panose="02020603050405020304" pitchFamily="18" charset="0"/>
                <a:ea typeface="Times New Roman" panose="02020603050405020304" pitchFamily="18" charset="0"/>
              </a:rPr>
              <a:t>trpení, které nelze utišit či odvrátit.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sz="2400" b="0" i="0" u="none" strike="noStrike" kern="1200" cap="none" spc="0" normalizeH="0" baseline="0" noProof="0" dirty="0">
                <a:ln>
                  <a:noFill/>
                </a:ln>
                <a:solidFill>
                  <a:prstClr val="black"/>
                </a:solidFill>
                <a:uLnTx/>
                <a:uFillTx/>
                <a:latin typeface="Times New Roman" panose="02020603050405020304" pitchFamily="18" charset="0"/>
                <a:ea typeface="Times New Roman" panose="02020603050405020304" pitchFamily="18" charset="0"/>
                <a:cs typeface="+mn-cs"/>
              </a:rPr>
              <a:t>I</a:t>
            </a:r>
            <a:r>
              <a:rPr lang="cs-CZ" sz="2400" dirty="0">
                <a:effectLst/>
                <a:latin typeface="Times New Roman" panose="02020603050405020304" pitchFamily="18" charset="0"/>
                <a:ea typeface="Times New Roman" panose="02020603050405020304" pitchFamily="18" charset="0"/>
              </a:rPr>
              <a:t> v takovémto utrpení lze nalézat a naplňovat smysl.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400" dirty="0">
                <a:effectLst/>
                <a:latin typeface="Times New Roman" panose="02020603050405020304" pitchFamily="18" charset="0"/>
                <a:ea typeface="Times New Roman" panose="02020603050405020304" pitchFamily="18" charset="0"/>
              </a:rPr>
              <a:t>V naplňování smyslu utrpení člověk může uskutečňovat sám sebe a to nejlidštější v člověku.</a:t>
            </a:r>
          </a:p>
          <a:p>
            <a:pPr algn="just"/>
            <a:r>
              <a:rPr lang="cs-CZ" sz="2400" dirty="0">
                <a:effectLst/>
                <a:latin typeface="Times New Roman" panose="02020603050405020304" pitchFamily="18" charset="0"/>
                <a:ea typeface="Times New Roman" panose="02020603050405020304" pitchFamily="18" charset="0"/>
              </a:rPr>
              <a:t> Ačkoli na vnější situaci utrpení nelze nic změnit, otevírá se v ní možnost vnitřní změny, tj. proměny sebe sama.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sz="2400" b="0" i="0" u="none" strike="noStrike" kern="1200" cap="none" spc="0" normalizeH="0" baseline="0" noProof="0" dirty="0">
                <a:ln>
                  <a:noFill/>
                </a:ln>
                <a:solidFill>
                  <a:prstClr val="black"/>
                </a:solidFill>
                <a:uLnTx/>
                <a:uFillTx/>
                <a:latin typeface="Times New Roman" panose="02020603050405020304" pitchFamily="18" charset="0"/>
                <a:ea typeface="Times New Roman" panose="02020603050405020304" pitchFamily="18" charset="0"/>
                <a:cs typeface="+mn-cs"/>
              </a:rPr>
              <a:t>Mezní</a:t>
            </a:r>
            <a:r>
              <a:rPr lang="cs-CZ" sz="2400" dirty="0">
                <a:effectLst/>
                <a:latin typeface="Times New Roman" panose="02020603050405020304" pitchFamily="18" charset="0"/>
                <a:ea typeface="Times New Roman" panose="02020603050405020304" pitchFamily="18" charset="0"/>
              </a:rPr>
              <a:t> situace utrpení se může stát výzvou a příležitostí k procesu osobního zrání či růstu, který je možný díky vycházení ze sebe a sebe-překračování (sebe-transcendenci).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sz="2400" b="0" i="0" u="none" strike="noStrike" kern="1200" cap="none" spc="0" normalizeH="0" baseline="0" noProof="0" dirty="0">
                <a:ln>
                  <a:noFill/>
                </a:ln>
                <a:solidFill>
                  <a:prstClr val="black"/>
                </a:solidFill>
                <a:uLnTx/>
                <a:uFillTx/>
                <a:latin typeface="Times New Roman" panose="02020603050405020304" pitchFamily="18" charset="0"/>
                <a:ea typeface="Times New Roman" panose="02020603050405020304" pitchFamily="18" charset="0"/>
                <a:cs typeface="+mn-cs"/>
              </a:rPr>
              <a:t>J</a:t>
            </a:r>
            <a:r>
              <a:rPr lang="cs-CZ" sz="2400" dirty="0">
                <a:effectLst/>
                <a:latin typeface="Times New Roman" panose="02020603050405020304" pitchFamily="18" charset="0"/>
                <a:ea typeface="Times New Roman" panose="02020603050405020304" pitchFamily="18" charset="0"/>
              </a:rPr>
              <a:t>e-</a:t>
            </a:r>
            <a:r>
              <a:rPr lang="cs-CZ" sz="2400" dirty="0" err="1">
                <a:effectLst/>
                <a:latin typeface="Times New Roman" panose="02020603050405020304" pitchFamily="18" charset="0"/>
                <a:ea typeface="Times New Roman" panose="02020603050405020304" pitchFamily="18" charset="0"/>
              </a:rPr>
              <a:t>li</a:t>
            </a:r>
            <a:r>
              <a:rPr lang="cs-CZ" sz="2400" dirty="0">
                <a:effectLst/>
                <a:latin typeface="Times New Roman" panose="02020603050405020304" pitchFamily="18" charset="0"/>
                <a:ea typeface="Times New Roman" panose="02020603050405020304" pitchFamily="18" charset="0"/>
              </a:rPr>
              <a:t> toho schopen trpící člověk, pak dává smysl svému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utrpení</a:t>
            </a:r>
            <a:r>
              <a:rPr lang="cs-CZ" sz="2400" dirty="0">
                <a:effectLst/>
                <a:latin typeface="Times New Roman" panose="02020603050405020304" pitchFamily="18" charset="0"/>
                <a:ea typeface="Times New Roman" panose="02020603050405020304" pitchFamily="18" charset="0"/>
              </a:rPr>
              <a:t>, resp. naplňuje smysl utrpení.</a:t>
            </a:r>
          </a:p>
          <a:p>
            <a:pPr marL="0" indent="0" algn="just">
              <a:buNone/>
            </a:pPr>
            <a:r>
              <a:rPr lang="cs-CZ" sz="2400" b="1" dirty="0">
                <a:effectLst/>
                <a:latin typeface="Times New Roman" panose="02020603050405020304" pitchFamily="18" charset="0"/>
                <a:ea typeface="Times New Roman" panose="02020603050405020304" pitchFamily="18" charset="0"/>
              </a:rPr>
              <a:t>T 8:</a:t>
            </a:r>
            <a:r>
              <a:rPr lang="cs-CZ" sz="2400" dirty="0">
                <a:effectLst/>
                <a:latin typeface="Times New Roman" panose="02020603050405020304" pitchFamily="18" charset="0"/>
                <a:ea typeface="Times New Roman" panose="02020603050405020304" pitchFamily="18" charset="0"/>
              </a:rPr>
              <a:t> „…také utrpení poskytuje možnost smyslu. Samozřejmě tu mluvíme jen o nezrušitelných a neodvratných situacích, které se nedají změnit; o utrpení, které se nedá odstranit ze světa … Naplňováním smyslu uskutečňuje člověk sebe samotného. Když naplňujeme smysl utrpení, uskutečňujeme to nejlidštější v člověku. Zrajeme, rosteme, vyrůstáme nad sebe samotné. Právě tehdy, když na situaci nemůžeme nic změnit – a potud jsme bezmocní a bez naděje –, právě tehdy se od nás žádá, abychom se změnili. Právě to je výzva.“  </a:t>
            </a:r>
          </a:p>
          <a:p>
            <a:pPr marL="0" indent="0">
              <a:buNone/>
            </a:pPr>
            <a:r>
              <a:rPr lang="cs-CZ" sz="2400" dirty="0">
                <a:latin typeface="Times New Roman" panose="02020603050405020304" pitchFamily="18" charset="0"/>
                <a:cs typeface="Times New Roman" panose="02020603050405020304" pitchFamily="18" charset="0"/>
              </a:rPr>
              <a:t>V. </a:t>
            </a:r>
            <a:r>
              <a:rPr lang="cs-CZ" sz="2400" dirty="0" err="1">
                <a:latin typeface="Times New Roman" panose="02020603050405020304" pitchFamily="18" charset="0"/>
                <a:cs typeface="Times New Roman" panose="02020603050405020304" pitchFamily="18" charset="0"/>
              </a:rPr>
              <a:t>Frankl</a:t>
            </a:r>
            <a:r>
              <a:rPr lang="cs-CZ" sz="2400" dirty="0">
                <a:latin typeface="Times New Roman" panose="02020603050405020304" pitchFamily="18" charset="0"/>
                <a:cs typeface="Times New Roman" panose="02020603050405020304" pitchFamily="18" charset="0"/>
              </a:rPr>
              <a:t>, </a:t>
            </a:r>
            <a:r>
              <a:rPr lang="cs-CZ" sz="2400" i="1" dirty="0">
                <a:latin typeface="Times New Roman" panose="02020603050405020304" pitchFamily="18" charset="0"/>
                <a:cs typeface="Times New Roman" panose="02020603050405020304" pitchFamily="18" charset="0"/>
              </a:rPr>
              <a:t>Utrpení z nesmyslnosti života</a:t>
            </a:r>
            <a:r>
              <a:rPr lang="cs-CZ" sz="2400" dirty="0">
                <a:latin typeface="Times New Roman" panose="02020603050405020304" pitchFamily="18" charset="0"/>
                <a:cs typeface="Times New Roman" panose="02020603050405020304" pitchFamily="18" charset="0"/>
              </a:rPr>
              <a:t>, str. 30.</a:t>
            </a:r>
          </a:p>
          <a:p>
            <a:pPr marL="0" indent="0">
              <a:buNone/>
            </a:pPr>
            <a:endParaRPr lang="cs-CZ" sz="2400" dirty="0"/>
          </a:p>
        </p:txBody>
      </p:sp>
    </p:spTree>
    <p:extLst>
      <p:ext uri="{BB962C8B-B14F-4D97-AF65-F5344CB8AC3E}">
        <p14:creationId xmlns:p14="http://schemas.microsoft.com/office/powerpoint/2010/main" val="2615123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44C66D-3FF0-DE52-A7BC-C15D24E9F4C1}"/>
              </a:ext>
            </a:extLst>
          </p:cNvPr>
          <p:cNvSpPr>
            <a:spLocks noGrp="1"/>
          </p:cNvSpPr>
          <p:nvPr>
            <p:ph type="title"/>
          </p:nvPr>
        </p:nvSpPr>
        <p:spPr>
          <a:xfrm>
            <a:off x="94268" y="113121"/>
            <a:ext cx="4967926" cy="2083323"/>
          </a:xfrm>
        </p:spPr>
        <p:txBody>
          <a:bodyPr>
            <a:normAutofit fontScale="90000"/>
          </a:bodyPr>
          <a:lstStyle/>
          <a:p>
            <a:r>
              <a:rPr lang="cs-CZ" sz="4400" dirty="0" err="1">
                <a:solidFill>
                  <a:srgbClr val="C00000"/>
                </a:solidFill>
                <a:latin typeface="Times New Roman" panose="02020603050405020304" pitchFamily="18" charset="0"/>
                <a:cs typeface="Times New Roman" panose="02020603050405020304" pitchFamily="18" charset="0"/>
              </a:rPr>
              <a:t>Jehuda</a:t>
            </a:r>
            <a:r>
              <a:rPr lang="cs-CZ" sz="4400" dirty="0">
                <a:solidFill>
                  <a:srgbClr val="C00000"/>
                </a:solidFill>
                <a:latin typeface="Times New Roman" panose="02020603050405020304" pitchFamily="18" charset="0"/>
                <a:cs typeface="Times New Roman" panose="02020603050405020304" pitchFamily="18" charset="0"/>
              </a:rPr>
              <a:t> Bacon</a:t>
            </a:r>
            <a:br>
              <a:rPr lang="cs-CZ" sz="4400" dirty="0">
                <a:solidFill>
                  <a:srgbClr val="C00000"/>
                </a:solidFill>
                <a:latin typeface="Times New Roman" panose="02020603050405020304" pitchFamily="18" charset="0"/>
                <a:cs typeface="Times New Roman" panose="02020603050405020304" pitchFamily="18" charset="0"/>
              </a:rPr>
            </a:br>
            <a:r>
              <a:rPr lang="cs-CZ" sz="4400" dirty="0">
                <a:solidFill>
                  <a:srgbClr val="C00000"/>
                </a:solidFill>
                <a:latin typeface="Times New Roman" panose="02020603050405020304" pitchFamily="18" charset="0"/>
                <a:cs typeface="Times New Roman" panose="02020603050405020304" pitchFamily="18" charset="0"/>
              </a:rPr>
              <a:t>(* 1929 v Ostravě)</a:t>
            </a:r>
            <a:br>
              <a:rPr lang="cs-CZ" sz="4400" dirty="0">
                <a:solidFill>
                  <a:srgbClr val="C00000"/>
                </a:solidFill>
                <a:latin typeface="Times New Roman" panose="02020603050405020304" pitchFamily="18" charset="0"/>
                <a:cs typeface="Times New Roman" panose="02020603050405020304" pitchFamily="18" charset="0"/>
              </a:rPr>
            </a:br>
            <a:r>
              <a:rPr lang="cs-CZ" sz="4000" dirty="0">
                <a:latin typeface="Times New Roman" panose="02020603050405020304" pitchFamily="18" charset="0"/>
                <a:cs typeface="Times New Roman" panose="02020603050405020304" pitchFamily="18" charset="0"/>
              </a:rPr>
              <a:t>- izraelský malíř a grafik</a:t>
            </a:r>
          </a:p>
        </p:txBody>
      </p:sp>
      <p:pic>
        <p:nvPicPr>
          <p:cNvPr id="6" name="Zástupný symbol obrázku 5">
            <a:extLst>
              <a:ext uri="{FF2B5EF4-FFF2-40B4-BE49-F238E27FC236}">
                <a16:creationId xmlns:a16="http://schemas.microsoft.com/office/drawing/2014/main" id="{2D6DC082-EFDB-5917-1189-8F72A11852E1}"/>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l="15112" r="15112"/>
          <a:stretch>
            <a:fillRect/>
          </a:stretch>
        </p:blipFill>
        <p:spPr>
          <a:xfrm>
            <a:off x="5183188" y="112713"/>
            <a:ext cx="6172200" cy="6599237"/>
          </a:xfrm>
        </p:spPr>
      </p:pic>
      <p:sp>
        <p:nvSpPr>
          <p:cNvPr id="4" name="Zástupný text 3">
            <a:extLst>
              <a:ext uri="{FF2B5EF4-FFF2-40B4-BE49-F238E27FC236}">
                <a16:creationId xmlns:a16="http://schemas.microsoft.com/office/drawing/2014/main" id="{0C6EE905-1A85-5E93-EDF7-708FA0E33E8E}"/>
              </a:ext>
            </a:extLst>
          </p:cNvPr>
          <p:cNvSpPr>
            <a:spLocks noGrp="1"/>
          </p:cNvSpPr>
          <p:nvPr>
            <p:ph type="body" sz="half" idx="2"/>
          </p:nvPr>
        </p:nvSpPr>
        <p:spPr>
          <a:xfrm>
            <a:off x="94268" y="2441542"/>
            <a:ext cx="4967926" cy="4416458"/>
          </a:xfrm>
        </p:spPr>
        <p:txBody>
          <a:bodyPr/>
          <a:lstStyle/>
          <a:p>
            <a:pPr algn="just">
              <a:lnSpc>
                <a:spcPct val="107000"/>
              </a:lnSpc>
              <a:spcAft>
                <a:spcPts val="800"/>
              </a:spcAft>
            </a:pPr>
            <a:r>
              <a:rPr lang="cs-CZ" sz="2400" b="1" dirty="0">
                <a:effectLst/>
                <a:latin typeface="Times New Roman" panose="02020603050405020304" pitchFamily="18" charset="0"/>
                <a:ea typeface="Times New Roman" panose="02020603050405020304" pitchFamily="18" charset="0"/>
                <a:cs typeface="Times New Roman" panose="02020603050405020304" pitchFamily="18" charset="0"/>
              </a:rPr>
              <a:t>T 9: </a:t>
            </a:r>
            <a:r>
              <a:rPr lang="cs-CZ" sz="2400" dirty="0">
                <a:effectLst/>
                <a:latin typeface="Times New Roman" panose="02020603050405020304" pitchFamily="18" charset="0"/>
                <a:ea typeface="Times New Roman" panose="02020603050405020304" pitchFamily="18" charset="0"/>
                <a:cs typeface="Times New Roman" panose="02020603050405020304" pitchFamily="18" charset="0"/>
              </a:rPr>
              <a:t>„Jako chlapec jsem si myslel, že řeknu světu, co jsem v Osvětimi viděl – v naději, že svět bude jednou jiný. Ale svět se nezměnil, svět o Osvětimi nechtěl slyšet nic. Až mnohem později jsem pochopil, co je smyslem utrpení. Utrpení má smysl, jestliže se ty sám stáváš jiným.“ </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r>
              <a:rPr lang="cs-CZ" sz="2400" dirty="0" err="1">
                <a:effectLst/>
                <a:latin typeface="Times New Roman" panose="02020603050405020304" pitchFamily="18" charset="0"/>
                <a:ea typeface="Times New Roman" panose="02020603050405020304" pitchFamily="18" charset="0"/>
              </a:rPr>
              <a:t>Jehuda</a:t>
            </a:r>
            <a:r>
              <a:rPr lang="cs-CZ" sz="2400" dirty="0">
                <a:effectLst/>
                <a:latin typeface="Times New Roman" panose="02020603050405020304" pitchFamily="18" charset="0"/>
                <a:ea typeface="Times New Roman" panose="02020603050405020304" pitchFamily="18" charset="0"/>
              </a:rPr>
              <a:t> Bacon, in: V. </a:t>
            </a:r>
            <a:r>
              <a:rPr lang="cs-CZ" sz="2400" dirty="0" err="1">
                <a:effectLst/>
                <a:latin typeface="Times New Roman" panose="02020603050405020304" pitchFamily="18" charset="0"/>
                <a:ea typeface="Times New Roman" panose="02020603050405020304" pitchFamily="18" charset="0"/>
              </a:rPr>
              <a:t>Frankl</a:t>
            </a:r>
            <a:r>
              <a:rPr lang="cs-CZ" sz="2400" dirty="0">
                <a:effectLst/>
                <a:latin typeface="Times New Roman" panose="02020603050405020304" pitchFamily="18" charset="0"/>
                <a:ea typeface="Times New Roman" panose="02020603050405020304" pitchFamily="18" charset="0"/>
              </a:rPr>
              <a:t>, </a:t>
            </a:r>
            <a:r>
              <a:rPr lang="cs-CZ" sz="2400" i="1" dirty="0">
                <a:effectLst/>
                <a:latin typeface="Times New Roman" panose="02020603050405020304" pitchFamily="18" charset="0"/>
                <a:ea typeface="Times New Roman" panose="02020603050405020304" pitchFamily="18" charset="0"/>
              </a:rPr>
              <a:t>Utrpení z nesmyslnosti života</a:t>
            </a:r>
            <a:r>
              <a:rPr lang="cs-CZ" sz="2400" dirty="0">
                <a:effectLst/>
                <a:latin typeface="Times New Roman" panose="02020603050405020304" pitchFamily="18" charset="0"/>
                <a:ea typeface="Times New Roman" panose="02020603050405020304" pitchFamily="18" charset="0"/>
              </a:rPr>
              <a:t>, str. 31</a:t>
            </a:r>
            <a:endParaRPr lang="cs-CZ" sz="2400" dirty="0"/>
          </a:p>
        </p:txBody>
      </p:sp>
    </p:spTree>
    <p:extLst>
      <p:ext uri="{BB962C8B-B14F-4D97-AF65-F5344CB8AC3E}">
        <p14:creationId xmlns:p14="http://schemas.microsoft.com/office/powerpoint/2010/main" val="13436769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C851F-EF40-F82A-2CD0-91D6FAF069EF}"/>
              </a:ext>
            </a:extLst>
          </p:cNvPr>
          <p:cNvSpPr>
            <a:spLocks noGrp="1"/>
          </p:cNvSpPr>
          <p:nvPr>
            <p:ph type="title"/>
          </p:nvPr>
        </p:nvSpPr>
        <p:spPr>
          <a:xfrm>
            <a:off x="838200" y="1"/>
            <a:ext cx="10515600" cy="1263191"/>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Smysl utrpení </a:t>
            </a:r>
          </a:p>
        </p:txBody>
      </p:sp>
      <p:sp>
        <p:nvSpPr>
          <p:cNvPr id="3" name="Zástupný obsah 2">
            <a:extLst>
              <a:ext uri="{FF2B5EF4-FFF2-40B4-BE49-F238E27FC236}">
                <a16:creationId xmlns:a16="http://schemas.microsoft.com/office/drawing/2014/main" id="{87DF5210-DDF8-D446-AF82-DED23C373FAD}"/>
              </a:ext>
            </a:extLst>
          </p:cNvPr>
          <p:cNvSpPr>
            <a:spLocks noGrp="1"/>
          </p:cNvSpPr>
          <p:nvPr>
            <p:ph idx="1"/>
          </p:nvPr>
        </p:nvSpPr>
        <p:spPr>
          <a:xfrm>
            <a:off x="0" y="933254"/>
            <a:ext cx="12192000" cy="5924745"/>
          </a:xfrm>
        </p:spPr>
        <p:txBody>
          <a:bodyPr>
            <a:normAutofit fontScale="92500" lnSpcReduction="20000"/>
          </a:bodyPr>
          <a:lstStyle/>
          <a:p>
            <a:pPr algn="just"/>
            <a:r>
              <a:rPr lang="cs-CZ" sz="2800" dirty="0">
                <a:effectLst/>
                <a:latin typeface="Times New Roman" panose="02020603050405020304" pitchFamily="18" charset="0"/>
                <a:ea typeface="Times New Roman" panose="02020603050405020304" pitchFamily="18" charset="0"/>
              </a:rPr>
              <a:t>Utrpení nejenom může mít smysl, ale náleží smysluplně k životu, podobně jako k němu náleží smrt.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b="0" i="0" u="none" strike="noStrike" kern="1200" cap="none" spc="0" normalizeH="0" baseline="0" noProof="0" dirty="0">
                <a:ln>
                  <a:noFill/>
                </a:ln>
                <a:solidFill>
                  <a:prstClr val="black"/>
                </a:solidFill>
                <a:uLnTx/>
                <a:uFillTx/>
                <a:latin typeface="Times New Roman" panose="02020603050405020304" pitchFamily="18" charset="0"/>
                <a:ea typeface="Times New Roman" panose="02020603050405020304" pitchFamily="18" charset="0"/>
                <a:cs typeface="+mn-cs"/>
              </a:rPr>
              <a:t>U</a:t>
            </a:r>
            <a:r>
              <a:rPr lang="cs-CZ" sz="2800" dirty="0" err="1">
                <a:effectLst/>
                <a:latin typeface="Times New Roman" panose="02020603050405020304" pitchFamily="18" charset="0"/>
                <a:ea typeface="Times New Roman" panose="02020603050405020304" pitchFamily="18" charset="0"/>
              </a:rPr>
              <a:t>trpení</a:t>
            </a:r>
            <a:r>
              <a:rPr lang="cs-CZ" dirty="0">
                <a:latin typeface="Times New Roman" panose="02020603050405020304" pitchFamily="18" charset="0"/>
                <a:ea typeface="Times New Roman" panose="02020603050405020304" pitchFamily="18" charset="0"/>
              </a:rPr>
              <a:t> </a:t>
            </a:r>
            <a:r>
              <a:rPr lang="cs-CZ" sz="2800" dirty="0">
                <a:effectLst/>
                <a:latin typeface="Times New Roman" panose="02020603050405020304" pitchFamily="18" charset="0"/>
                <a:ea typeface="Times New Roman" panose="02020603050405020304" pitchFamily="18" charset="0"/>
              </a:rPr>
              <a:t>nelze oddělit od života, aniž by se tím porušil smysl života samého.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800" dirty="0">
                <a:effectLst/>
                <a:latin typeface="Times New Roman" panose="02020603050405020304" pitchFamily="18" charset="0"/>
                <a:ea typeface="Times New Roman" panose="02020603050405020304" pitchFamily="18" charset="0"/>
              </a:rPr>
              <a:t>Naplnění života a jeho smyslu předpokládá, že člověk na sebe bere nejenom svou konečnost, ale také svůj úděl, který zahrnuje i nezhojitelné utrpení. </a:t>
            </a:r>
          </a:p>
          <a:p>
            <a:pPr algn="just"/>
            <a:r>
              <a:rPr lang="cs-CZ" sz="2800" dirty="0">
                <a:effectLst/>
                <a:latin typeface="Times New Roman" panose="02020603050405020304" pitchFamily="18" charset="0"/>
                <a:ea typeface="Times New Roman" panose="02020603050405020304" pitchFamily="18" charset="0"/>
              </a:rPr>
              <a:t>Člověk se má osvědčit v tom, jak nese svůj úděl.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800" dirty="0">
                <a:effectLst/>
                <a:latin typeface="Times New Roman" panose="02020603050405020304" pitchFamily="18" charset="0"/>
                <a:ea typeface="Times New Roman" panose="02020603050405020304" pitchFamily="18" charset="0"/>
              </a:rPr>
              <a:t>Pokud se utrpení nepoddá a dokáže je unést, může to výrazně tříbit a formovat jeho osobnost i jeho život.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800" dirty="0">
                <a:effectLst/>
                <a:latin typeface="Times New Roman" panose="02020603050405020304" pitchFamily="18" charset="0"/>
                <a:ea typeface="Times New Roman" panose="02020603050405020304" pitchFamily="18" charset="0"/>
              </a:rPr>
              <a:t>Je-li člověk s to zaujmout k utrpení náležitý postoj, pak utrpení jeho osobě a životu může vtisknout pevnou formu či tvář.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800" dirty="0">
                <a:effectLst/>
                <a:latin typeface="Times New Roman" panose="02020603050405020304" pitchFamily="18" charset="0"/>
                <a:ea typeface="Times New Roman" panose="02020603050405020304" pitchFamily="18" charset="0"/>
              </a:rPr>
              <a:t>Životní úděl, který člověka postihuje, má dvojí smysl: má být utvářen či přetvářen tam, kde je to možné, a má být nesen tam, kde je to nutné.</a:t>
            </a:r>
          </a:p>
          <a:p>
            <a:pPr marL="0" indent="0" algn="just">
              <a:buNone/>
            </a:pPr>
            <a:r>
              <a:rPr lang="cs-CZ" sz="2800" b="1" dirty="0">
                <a:effectLst/>
                <a:latin typeface="Times New Roman" panose="02020603050405020304" pitchFamily="18" charset="0"/>
                <a:ea typeface="Times New Roman" panose="02020603050405020304" pitchFamily="18" charset="0"/>
              </a:rPr>
              <a:t>T 10: </a:t>
            </a:r>
            <a:r>
              <a:rPr lang="cs-CZ" sz="2800" dirty="0">
                <a:effectLst/>
                <a:latin typeface="Times New Roman" panose="02020603050405020304" pitchFamily="18" charset="0"/>
                <a:ea typeface="Times New Roman" panose="02020603050405020304" pitchFamily="18" charset="0"/>
              </a:rPr>
              <a:t>„…v existenciální analýze se ukazuje smysl utrpení, ukazuje se, že utrpení náleží smysluplně k životu. Utrpení, strast patří k životu jako osud a jako smrt. To všechno se nedá od života oddělit, aniž by se současně porušil jeho smysl. Strast a smrt, osud a utrpení odloučit od života, to by znamenalo vzít životu tvář, formu. Teprve pod údery kladiva osudu, v bílém žáru utrpení z něho nabývá život formy a tváře. Osud, který člověk protrpí, má tedy za prvé ten smysl, aby byl utvářen – tam, kde je to možné – a za druhé, aby byl nesen – je-li to nutné.“</a:t>
            </a:r>
          </a:p>
          <a:p>
            <a:pPr marL="0" indent="0" algn="just">
              <a:buNone/>
            </a:pPr>
            <a:endParaRPr lang="cs-CZ" b="1" dirty="0">
              <a:latin typeface="Times New Roman" panose="02020603050405020304" pitchFamily="18" charset="0"/>
              <a:ea typeface="Times New Roman" panose="02020603050405020304" pitchFamily="18" charset="0"/>
            </a:endParaRPr>
          </a:p>
          <a:p>
            <a:pPr marL="0" indent="0">
              <a:buNone/>
            </a:pPr>
            <a:r>
              <a:rPr lang="cs-CZ" dirty="0">
                <a:effectLst/>
                <a:latin typeface="Times New Roman" panose="02020603050405020304" pitchFamily="18" charset="0"/>
                <a:ea typeface="Times New Roman" panose="02020603050405020304" pitchFamily="18" charset="0"/>
              </a:rPr>
              <a:t>V. </a:t>
            </a:r>
            <a:r>
              <a:rPr lang="cs-CZ" dirty="0" err="1">
                <a:effectLst/>
                <a:latin typeface="Times New Roman" panose="02020603050405020304" pitchFamily="18" charset="0"/>
                <a:ea typeface="Times New Roman" panose="02020603050405020304" pitchFamily="18" charset="0"/>
              </a:rPr>
              <a:t>Frankl</a:t>
            </a:r>
            <a:r>
              <a:rPr lang="cs-CZ" dirty="0">
                <a:effectLst/>
                <a:latin typeface="Times New Roman" panose="02020603050405020304" pitchFamily="18" charset="0"/>
                <a:ea typeface="Times New Roman" panose="02020603050405020304" pitchFamily="18" charset="0"/>
              </a:rPr>
              <a:t>, </a:t>
            </a:r>
            <a:r>
              <a:rPr lang="cs-CZ" i="1" dirty="0">
                <a:effectLst/>
                <a:latin typeface="Times New Roman" panose="02020603050405020304" pitchFamily="18" charset="0"/>
                <a:ea typeface="Times New Roman" panose="02020603050405020304" pitchFamily="18" charset="0"/>
              </a:rPr>
              <a:t>Lékařská péče o duši</a:t>
            </a:r>
            <a:r>
              <a:rPr lang="cs-CZ" dirty="0">
                <a:effectLst/>
                <a:latin typeface="Times New Roman" panose="02020603050405020304" pitchFamily="18" charset="0"/>
                <a:ea typeface="Times New Roman" panose="02020603050405020304" pitchFamily="18" charset="0"/>
              </a:rPr>
              <a:t>, str. 110.</a:t>
            </a:r>
            <a:endParaRPr lang="cs-CZ" dirty="0"/>
          </a:p>
        </p:txBody>
      </p:sp>
    </p:spTree>
    <p:extLst>
      <p:ext uri="{BB962C8B-B14F-4D97-AF65-F5344CB8AC3E}">
        <p14:creationId xmlns:p14="http://schemas.microsoft.com/office/powerpoint/2010/main" val="1221911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B2D9DE-A156-340B-4921-4850922F9756}"/>
              </a:ext>
            </a:extLst>
          </p:cNvPr>
          <p:cNvSpPr>
            <a:spLocks noGrp="1"/>
          </p:cNvSpPr>
          <p:nvPr>
            <p:ph type="title"/>
          </p:nvPr>
        </p:nvSpPr>
        <p:spPr>
          <a:xfrm>
            <a:off x="0" y="1"/>
            <a:ext cx="12192000" cy="1168923"/>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Utrpení jako příležitost </a:t>
            </a:r>
            <a:endParaRPr lang="cs-CZ" dirty="0"/>
          </a:p>
        </p:txBody>
      </p:sp>
      <p:sp>
        <p:nvSpPr>
          <p:cNvPr id="3" name="Zástupný obsah 2">
            <a:extLst>
              <a:ext uri="{FF2B5EF4-FFF2-40B4-BE49-F238E27FC236}">
                <a16:creationId xmlns:a16="http://schemas.microsoft.com/office/drawing/2014/main" id="{9F613840-4B44-8BC7-9FCA-DDE6BF537D56}"/>
              </a:ext>
            </a:extLst>
          </p:cNvPr>
          <p:cNvSpPr>
            <a:spLocks noGrp="1"/>
          </p:cNvSpPr>
          <p:nvPr>
            <p:ph idx="1"/>
          </p:nvPr>
        </p:nvSpPr>
        <p:spPr>
          <a:xfrm>
            <a:off x="0" y="942680"/>
            <a:ext cx="12192000" cy="5740924"/>
          </a:xfrm>
        </p:spPr>
        <p:txBody>
          <a:bodyPr>
            <a:normAutofit fontScale="92500" lnSpcReduction="10000"/>
          </a:bodyPr>
          <a:lstStyle/>
          <a:p>
            <a:pPr algn="just"/>
            <a:r>
              <a:rPr lang="cs-CZ" sz="3200" dirty="0">
                <a:effectLst/>
                <a:latin typeface="Times New Roman" panose="02020603050405020304" pitchFamily="18" charset="0"/>
                <a:ea typeface="Times New Roman" panose="02020603050405020304" pitchFamily="18" charset="0"/>
              </a:rPr>
              <a:t>V životě člověka nastávají situace, v nichž se může osvědčit tím, že podstoupí utrpení a necouvne před ním. </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3200" dirty="0">
                <a:effectLst/>
                <a:latin typeface="Times New Roman" panose="02020603050405020304" pitchFamily="18" charset="0"/>
                <a:ea typeface="Times New Roman" panose="02020603050405020304" pitchFamily="18" charset="0"/>
              </a:rPr>
              <a:t>I takovéto situace jsou součástí života, který stále poskytuje příležitosti k uskutečnění a naplnění vlastní existence a jejího smyslu. </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sz="3200" b="0" i="0" u="none" strike="noStrike" kern="1200" cap="none" spc="0" normalizeH="0" baseline="0" noProof="0" dirty="0">
                <a:ln>
                  <a:noFill/>
                </a:ln>
                <a:solidFill>
                  <a:prstClr val="black"/>
                </a:solidFill>
                <a:uLnTx/>
                <a:uFillTx/>
                <a:latin typeface="Times New Roman" panose="02020603050405020304" pitchFamily="18" charset="0"/>
                <a:ea typeface="Times New Roman" panose="02020603050405020304" pitchFamily="18" charset="0"/>
                <a:cs typeface="+mn-cs"/>
              </a:rPr>
              <a:t>T</a:t>
            </a:r>
            <a:r>
              <a:rPr lang="cs-CZ" sz="3200" dirty="0" err="1">
                <a:effectLst/>
                <a:latin typeface="Times New Roman" panose="02020603050405020304" pitchFamily="18" charset="0"/>
                <a:ea typeface="Times New Roman" panose="02020603050405020304" pitchFamily="18" charset="0"/>
              </a:rPr>
              <a:t>yto</a:t>
            </a:r>
            <a:r>
              <a:rPr lang="cs-CZ" sz="3200" dirty="0">
                <a:effectLst/>
                <a:latin typeface="Times New Roman" panose="02020603050405020304" pitchFamily="18" charset="0"/>
                <a:ea typeface="Times New Roman" panose="02020603050405020304" pitchFamily="18" charset="0"/>
              </a:rPr>
              <a:t> příležitosti nesmějí být promeškány ani v případě, že zahrnují nutnost podstoupit utrpení, a tedy možnost realizace postojových hodnot. </a:t>
            </a:r>
          </a:p>
          <a:p>
            <a:pPr algn="just"/>
            <a:r>
              <a:rPr lang="cs-CZ" sz="3200" dirty="0">
                <a:effectLst/>
                <a:latin typeface="Times New Roman" panose="02020603050405020304" pitchFamily="18" charset="0"/>
                <a:ea typeface="Times New Roman" panose="02020603050405020304" pitchFamily="18" charset="0"/>
              </a:rPr>
              <a:t>Pokud člověk takové příležitosti promešká, pak selhává při naplňování svého života a jeho smyslu, stejně jako v případě promeškání jiných příležitostí, které se mu v jeho životních situacích naskýtají. </a:t>
            </a:r>
          </a:p>
          <a:p>
            <a:pPr marL="0" indent="0" algn="just">
              <a:buNone/>
            </a:pPr>
            <a:r>
              <a:rPr lang="cs-CZ" sz="3200" b="1" dirty="0">
                <a:effectLst/>
                <a:latin typeface="Times New Roman" panose="02020603050405020304" pitchFamily="18" charset="0"/>
                <a:ea typeface="Times New Roman" panose="02020603050405020304" pitchFamily="18" charset="0"/>
              </a:rPr>
              <a:t>T 10: </a:t>
            </a:r>
            <a:r>
              <a:rPr lang="cs-CZ" sz="3200" dirty="0">
                <a:effectLst/>
                <a:latin typeface="Times New Roman" panose="02020603050405020304" pitchFamily="18" charset="0"/>
                <a:ea typeface="Times New Roman" panose="02020603050405020304" pitchFamily="18" charset="0"/>
              </a:rPr>
              <a:t>„Existují … situace, v nichž se člověk může naplnit pouze v opravdovém utrpení a jenom v něm. A ‚příležitost k </a:t>
            </a:r>
            <a:r>
              <a:rPr lang="cs-CZ" sz="3200" dirty="0" err="1">
                <a:effectLst/>
                <a:latin typeface="Times New Roman" panose="02020603050405020304" pitchFamily="18" charset="0"/>
                <a:ea typeface="Times New Roman" panose="02020603050405020304" pitchFamily="18" charset="0"/>
              </a:rPr>
              <a:t>něčemuʻ</a:t>
            </a:r>
            <a:r>
              <a:rPr lang="cs-CZ" sz="3200" dirty="0">
                <a:effectLst/>
                <a:latin typeface="Times New Roman" panose="02020603050405020304" pitchFamily="18" charset="0"/>
                <a:ea typeface="Times New Roman" panose="02020603050405020304" pitchFamily="18" charset="0"/>
              </a:rPr>
              <a:t>, kterou znamená život, nesmí být zmeškána ani v případě příležitosti k opravdovému utrpení, tedy v případě možnosti k realizaci postojových hodnot.“ </a:t>
            </a:r>
          </a:p>
          <a:p>
            <a:pPr marL="0" indent="0" algn="just">
              <a:buNone/>
            </a:pPr>
            <a:r>
              <a:rPr lang="cs-CZ" sz="3200" dirty="0">
                <a:effectLst/>
                <a:latin typeface="Times New Roman" panose="02020603050405020304" pitchFamily="18" charset="0"/>
                <a:ea typeface="Times New Roman" panose="02020603050405020304" pitchFamily="18" charset="0"/>
              </a:rPr>
              <a:t>V. </a:t>
            </a:r>
            <a:r>
              <a:rPr lang="cs-CZ" sz="3200" dirty="0" err="1">
                <a:effectLst/>
                <a:latin typeface="Times New Roman" panose="02020603050405020304" pitchFamily="18" charset="0"/>
                <a:ea typeface="Times New Roman" panose="02020603050405020304" pitchFamily="18" charset="0"/>
              </a:rPr>
              <a:t>Frankl</a:t>
            </a:r>
            <a:r>
              <a:rPr lang="cs-CZ" sz="3200" dirty="0">
                <a:effectLst/>
                <a:latin typeface="Times New Roman" panose="02020603050405020304" pitchFamily="18" charset="0"/>
                <a:ea typeface="Times New Roman" panose="02020603050405020304" pitchFamily="18" charset="0"/>
              </a:rPr>
              <a:t>, </a:t>
            </a:r>
            <a:r>
              <a:rPr lang="cs-CZ" sz="3200" i="1" dirty="0">
                <a:effectLst/>
                <a:latin typeface="Times New Roman" panose="02020603050405020304" pitchFamily="18" charset="0"/>
                <a:ea typeface="Times New Roman" panose="02020603050405020304" pitchFamily="18" charset="0"/>
              </a:rPr>
              <a:t>Lékařská péče o duši</a:t>
            </a:r>
            <a:r>
              <a:rPr lang="cs-CZ" sz="3200" dirty="0">
                <a:effectLst/>
                <a:latin typeface="Times New Roman" panose="02020603050405020304" pitchFamily="18" charset="0"/>
                <a:ea typeface="Times New Roman" panose="02020603050405020304" pitchFamily="18" charset="0"/>
              </a:rPr>
              <a:t>, str. 112.</a:t>
            </a:r>
          </a:p>
        </p:txBody>
      </p:sp>
    </p:spTree>
    <p:extLst>
      <p:ext uri="{BB962C8B-B14F-4D97-AF65-F5344CB8AC3E}">
        <p14:creationId xmlns:p14="http://schemas.microsoft.com/office/powerpoint/2010/main" val="3690803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E4B80D-6BD2-59F9-F377-C49941F532C3}"/>
              </a:ext>
            </a:extLst>
          </p:cNvPr>
          <p:cNvSpPr>
            <a:spLocks noGrp="1"/>
          </p:cNvSpPr>
          <p:nvPr>
            <p:ph type="title"/>
          </p:nvPr>
        </p:nvSpPr>
        <p:spPr>
          <a:xfrm>
            <a:off x="84841" y="1"/>
            <a:ext cx="12009749" cy="1244337"/>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Faktické podoby utrpení</a:t>
            </a:r>
          </a:p>
        </p:txBody>
      </p:sp>
      <p:sp>
        <p:nvSpPr>
          <p:cNvPr id="3" name="Zástupný obsah 2">
            <a:extLst>
              <a:ext uri="{FF2B5EF4-FFF2-40B4-BE49-F238E27FC236}">
                <a16:creationId xmlns:a16="http://schemas.microsoft.com/office/drawing/2014/main" id="{DF03EF37-B188-314D-4BBA-414D1C67BB00}"/>
              </a:ext>
            </a:extLst>
          </p:cNvPr>
          <p:cNvSpPr>
            <a:spLocks noGrp="1"/>
          </p:cNvSpPr>
          <p:nvPr>
            <p:ph idx="1"/>
          </p:nvPr>
        </p:nvSpPr>
        <p:spPr>
          <a:xfrm>
            <a:off x="84841" y="1329178"/>
            <a:ext cx="12107159" cy="5528821"/>
          </a:xfrm>
        </p:spPr>
        <p:txBody>
          <a:bodyPr>
            <a:normAutofit fontScale="92500" lnSpcReduction="20000"/>
          </a:bodyPr>
          <a:lstStyle/>
          <a:p>
            <a:pPr marL="0" indent="0" algn="just">
              <a:buNone/>
            </a:pPr>
            <a:r>
              <a:rPr lang="cs-CZ" sz="2800" dirty="0">
                <a:effectLst/>
                <a:latin typeface="Times New Roman" panose="02020603050405020304" pitchFamily="18" charset="0"/>
                <a:ea typeface="Times New Roman" panose="02020603050405020304" pitchFamily="18" charset="0"/>
              </a:rPr>
              <a:t>Utrpení má podle </a:t>
            </a:r>
            <a:r>
              <a:rPr lang="cs-CZ" sz="2800" dirty="0" err="1">
                <a:effectLst/>
                <a:latin typeface="Times New Roman" panose="02020603050405020304" pitchFamily="18" charset="0"/>
                <a:ea typeface="Times New Roman" panose="02020603050405020304" pitchFamily="18" charset="0"/>
              </a:rPr>
              <a:t>Jasperse</a:t>
            </a:r>
            <a:r>
              <a:rPr lang="cs-CZ" sz="2800" dirty="0">
                <a:effectLst/>
                <a:latin typeface="Times New Roman" panose="02020603050405020304" pitchFamily="18" charset="0"/>
                <a:ea typeface="Times New Roman" panose="02020603050405020304" pitchFamily="18" charset="0"/>
              </a:rPr>
              <a:t> různé faktické podoby: </a:t>
            </a:r>
          </a:p>
          <a:p>
            <a:pPr algn="just"/>
            <a:r>
              <a:rPr lang="cs-CZ" sz="2800" dirty="0">
                <a:effectLst/>
                <a:latin typeface="Times New Roman" panose="02020603050405020304" pitchFamily="18" charset="0"/>
                <a:ea typeface="Times New Roman" panose="02020603050405020304" pitchFamily="18" charset="0"/>
              </a:rPr>
              <a:t>tělesné bolesti, které musíme stále znovu snášet; </a:t>
            </a:r>
          </a:p>
          <a:p>
            <a:pPr algn="just"/>
            <a:r>
              <a:rPr lang="cs-CZ" sz="2800" dirty="0">
                <a:effectLst/>
                <a:latin typeface="Times New Roman" panose="02020603050405020304" pitchFamily="18" charset="0"/>
                <a:ea typeface="Times New Roman" panose="02020603050405020304" pitchFamily="18" charset="0"/>
              </a:rPr>
              <a:t>nemoci, které oslabují a ochromují člověka či ohrožují jeho život; </a:t>
            </a:r>
          </a:p>
          <a:p>
            <a:pPr algn="just"/>
            <a:r>
              <a:rPr lang="cs-CZ" sz="2800" dirty="0">
                <a:effectLst/>
                <a:latin typeface="Times New Roman" panose="02020603050405020304" pitchFamily="18" charset="0"/>
                <a:ea typeface="Times New Roman" panose="02020603050405020304" pitchFamily="18" charset="0"/>
              </a:rPr>
              <a:t>duševní choroby, v jejichž důsledku se člověk dostává do stavů, v nichž je druhým stěží přístupný a v nichž ztrácí sám sebe; </a:t>
            </a:r>
          </a:p>
          <a:p>
            <a:pPr algn="just"/>
            <a:r>
              <a:rPr lang="cs-CZ" sz="2800" dirty="0">
                <a:effectLst/>
                <a:latin typeface="Times New Roman" panose="02020603050405020304" pitchFamily="18" charset="0"/>
                <a:ea typeface="Times New Roman" panose="02020603050405020304" pitchFamily="18" charset="0"/>
              </a:rPr>
              <a:t>tělesná zranění, k nimž dochází z vlastní nešikovnosti či v důsledku násilí ze strany druhých; </a:t>
            </a:r>
          </a:p>
          <a:p>
            <a:pPr algn="just"/>
            <a:r>
              <a:rPr lang="cs-CZ" sz="2800" dirty="0">
                <a:effectLst/>
                <a:latin typeface="Times New Roman" panose="02020603050405020304" pitchFamily="18" charset="0"/>
                <a:ea typeface="Times New Roman" panose="02020603050405020304" pitchFamily="18" charset="0"/>
              </a:rPr>
              <a:t>duševní zranění, jež si způsobují lidé navzájem v rámci svých vztahů, resp. v důsledku selhávání v těchto vztazích;</a:t>
            </a:r>
          </a:p>
          <a:p>
            <a:pPr algn="just"/>
            <a:r>
              <a:rPr lang="cs-CZ" sz="2800" dirty="0">
                <a:effectLst/>
                <a:latin typeface="Times New Roman" panose="02020603050405020304" pitchFamily="18" charset="0"/>
                <a:ea typeface="Times New Roman" panose="02020603050405020304" pitchFamily="18" charset="0"/>
              </a:rPr>
              <a:t>chřadnutí během stárnutí provázeného chorobami;</a:t>
            </a:r>
          </a:p>
          <a:p>
            <a:pPr algn="just"/>
            <a:r>
              <a:rPr lang="cs-CZ" sz="2800" dirty="0">
                <a:effectLst/>
                <a:latin typeface="Times New Roman" panose="02020603050405020304" pitchFamily="18" charset="0"/>
                <a:ea typeface="Times New Roman" panose="02020603050405020304" pitchFamily="18" charset="0"/>
              </a:rPr>
              <a:t>bída a hladovění; </a:t>
            </a:r>
            <a:endParaRPr lang="cs-CZ" dirty="0">
              <a:latin typeface="Times New Roman" panose="02020603050405020304" pitchFamily="18" charset="0"/>
              <a:ea typeface="Times New Roman" panose="02020603050405020304" pitchFamily="18" charset="0"/>
            </a:endParaRPr>
          </a:p>
          <a:p>
            <a:pPr algn="just"/>
            <a:r>
              <a:rPr lang="cs-CZ" sz="2800" dirty="0">
                <a:effectLst/>
                <a:latin typeface="Times New Roman" panose="02020603050405020304" pitchFamily="18" charset="0"/>
                <a:ea typeface="Times New Roman" panose="02020603050405020304" pitchFamily="18" charset="0"/>
              </a:rPr>
              <a:t>příkoří a omezení, která člověk musí snášet v důsledku bezohledného prosazování moci či zotročování ze strany druhých;</a:t>
            </a:r>
          </a:p>
          <a:p>
            <a:pPr algn="just"/>
            <a:r>
              <a:rPr lang="cs-CZ" sz="2800" dirty="0">
                <a:effectLst/>
                <a:latin typeface="Times New Roman" panose="02020603050405020304" pitchFamily="18" charset="0"/>
                <a:ea typeface="Times New Roman" panose="02020603050405020304" pitchFamily="18" charset="0"/>
              </a:rPr>
              <a:t>strádání, jímž lidé trpí v důsledku válek a vojenských konfliktů </a:t>
            </a:r>
            <a:r>
              <a:rPr lang="cs-CZ" dirty="0">
                <a:latin typeface="Times New Roman" panose="02020603050405020304" pitchFamily="18" charset="0"/>
                <a:ea typeface="Times New Roman" panose="02020603050405020304" pitchFamily="18" charset="0"/>
              </a:rPr>
              <a:t>a</a:t>
            </a:r>
            <a:r>
              <a:rPr lang="cs-CZ" sz="2800" dirty="0">
                <a:effectLst/>
                <a:latin typeface="Times New Roman" panose="02020603050405020304" pitchFamily="18" charset="0"/>
                <a:ea typeface="Times New Roman" panose="02020603050405020304" pitchFamily="18" charset="0"/>
              </a:rPr>
              <a:t>td.</a:t>
            </a:r>
            <a:endParaRPr lang="cs-CZ" b="1"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3986672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152AA0-4F81-394C-D78C-AE2E7D5F8AF4}"/>
              </a:ext>
            </a:extLst>
          </p:cNvPr>
          <p:cNvSpPr>
            <a:spLocks noGrp="1"/>
          </p:cNvSpPr>
          <p:nvPr>
            <p:ph type="title"/>
          </p:nvPr>
        </p:nvSpPr>
        <p:spPr>
          <a:xfrm>
            <a:off x="65988" y="-235669"/>
            <a:ext cx="12126012" cy="1866506"/>
          </a:xfrm>
        </p:spPr>
        <p:txBody>
          <a:bodyPr/>
          <a:lstStyle/>
          <a:p>
            <a:pPr algn="ctr"/>
            <a:r>
              <a:rPr lang="cs-CZ"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Utrpení jako porušení pobývání</a:t>
            </a:r>
            <a:br>
              <a:rPr lang="cs-CZ"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br>
            <a:endParaRPr lang="cs-CZ" dirty="0">
              <a:solidFill>
                <a:srgbClr val="C00000"/>
              </a:solidFill>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228B0CC5-E076-4BF5-F044-C7C30364ADF7}"/>
              </a:ext>
            </a:extLst>
          </p:cNvPr>
          <p:cNvSpPr>
            <a:spLocks noGrp="1"/>
          </p:cNvSpPr>
          <p:nvPr>
            <p:ph idx="1"/>
          </p:nvPr>
        </p:nvSpPr>
        <p:spPr>
          <a:xfrm>
            <a:off x="65988" y="838986"/>
            <a:ext cx="12126012" cy="6019014"/>
          </a:xfrm>
        </p:spPr>
        <p:txBody>
          <a:bodyPr>
            <a:normAutofit fontScale="92500"/>
          </a:bodyPr>
          <a:lstStyle/>
          <a:p>
            <a:pPr algn="just">
              <a:lnSpc>
                <a:spcPct val="100000"/>
              </a:lnSpc>
            </a:pPr>
            <a:r>
              <a:rPr lang="cs-CZ" dirty="0">
                <a:effectLst/>
                <a:latin typeface="Times New Roman" panose="02020603050405020304" pitchFamily="18" charset="0"/>
                <a:ea typeface="Calibri" panose="020F0502020204030204" pitchFamily="34" charset="0"/>
                <a:cs typeface="Times New Roman" panose="02020603050405020304" pitchFamily="18" charset="0"/>
              </a:rPr>
              <a:t>Utrpení negativně postihuje člověka na rovině pobývání.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dirty="0">
                <a:effectLst/>
                <a:latin typeface="Times New Roman" panose="02020603050405020304" pitchFamily="18" charset="0"/>
                <a:ea typeface="Calibri" panose="020F0502020204030204" pitchFamily="34" charset="0"/>
                <a:cs typeface="Times New Roman" panose="02020603050405020304" pitchFamily="18" charset="0"/>
              </a:rPr>
              <a:t>Utrpení omezuje pobývání, neznamená jeho naprosté zničení, </a:t>
            </a:r>
            <a:r>
              <a:rPr lang="cs-CZ" dirty="0">
                <a:latin typeface="Times New Roman" panose="02020603050405020304" pitchFamily="18" charset="0"/>
                <a:ea typeface="Calibri" panose="020F0502020204030204" pitchFamily="34" charset="0"/>
                <a:cs typeface="Times New Roman" panose="02020603050405020304" pitchFamily="18" charset="0"/>
              </a:rPr>
              <a:t>ale </a:t>
            </a:r>
            <a:r>
              <a:rPr lang="cs-CZ" dirty="0">
                <a:effectLst/>
                <a:latin typeface="Times New Roman" panose="02020603050405020304" pitchFamily="18" charset="0"/>
                <a:ea typeface="Calibri" panose="020F0502020204030204" pitchFamily="34" charset="0"/>
                <a:cs typeface="Times New Roman" panose="02020603050405020304" pitchFamily="18" charset="0"/>
              </a:rPr>
              <a:t>jeho porušení (částečné zničení).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cs-CZ" sz="2800" b="0" i="0" u="none" strike="noStrike" kern="1200" cap="none" spc="0" normalizeH="0" baseline="0" noProof="0" dirty="0">
                <a:ln>
                  <a:noFill/>
                </a:ln>
                <a:solidFill>
                  <a:prstClr val="black"/>
                </a:solidFill>
                <a:uLnTx/>
                <a:uFillTx/>
                <a:latin typeface="Times New Roman" panose="02020603050405020304" pitchFamily="18" charset="0"/>
                <a:ea typeface="Calibri" panose="020F0502020204030204" pitchFamily="34" charset="0"/>
                <a:cs typeface="Times New Roman" panose="02020603050405020304" pitchFamily="18" charset="0"/>
              </a:rPr>
              <a:t>U</a:t>
            </a:r>
            <a:r>
              <a:rPr lang="cs-CZ" dirty="0" err="1">
                <a:effectLst/>
                <a:latin typeface="Times New Roman" panose="02020603050405020304" pitchFamily="18" charset="0"/>
                <a:ea typeface="Calibri" panose="020F0502020204030204" pitchFamily="34" charset="0"/>
                <a:cs typeface="Times New Roman" panose="02020603050405020304" pitchFamily="18" charset="0"/>
              </a:rPr>
              <a:t>trpení</a:t>
            </a:r>
            <a:r>
              <a:rPr lang="cs-CZ" dirty="0">
                <a:effectLst/>
                <a:latin typeface="Times New Roman" panose="02020603050405020304" pitchFamily="18" charset="0"/>
                <a:ea typeface="Calibri" panose="020F0502020204030204" pitchFamily="34" charset="0"/>
                <a:cs typeface="Times New Roman" panose="02020603050405020304" pitchFamily="18" charset="0"/>
              </a:rPr>
              <a:t> v sobě obsahuje odkaz ke smrti jakožto možnosti naprostého nebytí pobývání.</a:t>
            </a:r>
          </a:p>
          <a:p>
            <a:pPr algn="just">
              <a:lnSpc>
                <a:spcPct val="100000"/>
              </a:lnSpc>
            </a:pPr>
            <a:r>
              <a:rPr lang="cs-CZ" dirty="0">
                <a:effectLst/>
                <a:latin typeface="Times New Roman" panose="02020603050405020304" pitchFamily="18" charset="0"/>
                <a:ea typeface="Calibri" panose="020F0502020204030204" pitchFamily="34" charset="0"/>
                <a:cs typeface="Times New Roman" panose="02020603050405020304" pitchFamily="18" charset="0"/>
              </a:rPr>
              <a:t>Utrpení může nabývat nejenom rozmanitých podob, ale též různé intenzity. </a:t>
            </a:r>
          </a:p>
          <a:p>
            <a:pPr algn="just">
              <a:lnSpc>
                <a:spcPct val="100000"/>
              </a:lnSpc>
            </a:pPr>
            <a:r>
              <a:rPr lang="cs-CZ" dirty="0">
                <a:latin typeface="Times New Roman" panose="02020603050405020304" pitchFamily="18" charset="0"/>
                <a:ea typeface="Calibri" panose="020F0502020204030204" pitchFamily="34" charset="0"/>
                <a:cs typeface="Times New Roman" panose="02020603050405020304" pitchFamily="18" charset="0"/>
              </a:rPr>
              <a:t>L</a:t>
            </a:r>
            <a:r>
              <a:rPr lang="cs-CZ" dirty="0">
                <a:effectLst/>
                <a:latin typeface="Times New Roman" panose="02020603050405020304" pitchFamily="18" charset="0"/>
                <a:ea typeface="Calibri" panose="020F0502020204030204" pitchFamily="34" charset="0"/>
                <a:cs typeface="Times New Roman" panose="02020603050405020304" pitchFamily="18" charset="0"/>
              </a:rPr>
              <a:t>ze nahlédnout, že to, co postihuje jednoho, může postihnout i jiného.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dirty="0">
                <a:effectLst/>
                <a:latin typeface="Times New Roman" panose="02020603050405020304" pitchFamily="18" charset="0"/>
                <a:ea typeface="Calibri" panose="020F0502020204030204" pitchFamily="34" charset="0"/>
                <a:cs typeface="Times New Roman" panose="02020603050405020304" pitchFamily="18" charset="0"/>
              </a:rPr>
              <a:t>Setkáme-li se s nějakou formou utrpení, můžeme si uvědomit, že neexistuje důvod, proč by nemohlo postihnout také nás, a že je šťastnou shodou okolností, pokud jím nejsme zasaženi. </a:t>
            </a:r>
          </a:p>
          <a:p>
            <a:pPr algn="just">
              <a:lnSpc>
                <a:spcPct val="100000"/>
              </a:lnSpc>
            </a:pPr>
            <a:r>
              <a:rPr lang="cs-CZ" dirty="0">
                <a:effectLst/>
                <a:latin typeface="Times New Roman" panose="02020603050405020304" pitchFamily="18" charset="0"/>
                <a:ea typeface="Calibri" panose="020F0502020204030204" pitchFamily="34" charset="0"/>
                <a:cs typeface="Times New Roman" panose="02020603050405020304" pitchFamily="18" charset="0"/>
              </a:rPr>
              <a:t>Utrpení se lze po určitý čas vyhnout.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dirty="0">
                <a:effectLst/>
                <a:latin typeface="Times New Roman" panose="02020603050405020304" pitchFamily="18" charset="0"/>
                <a:ea typeface="Calibri" panose="020F0502020204030204" pitchFamily="34" charset="0"/>
                <a:cs typeface="Times New Roman" panose="02020603050405020304" pitchFamily="18" charset="0"/>
              </a:rPr>
              <a:t>Nikdo se mu však nemůže vyhnout napořád.</a:t>
            </a:r>
          </a:p>
          <a:p>
            <a:pPr marL="0" indent="0" algn="just">
              <a:lnSpc>
                <a:spcPct val="100000"/>
              </a:lnSpc>
              <a:spcAft>
                <a:spcPts val="800"/>
              </a:spcAft>
              <a:buNone/>
            </a:pPr>
            <a:r>
              <a:rPr lang="cs-CZ" sz="2800" b="1" dirty="0">
                <a:effectLst/>
                <a:latin typeface="Times New Roman" panose="02020603050405020304" pitchFamily="18" charset="0"/>
                <a:ea typeface="Times New Roman" panose="02020603050405020304" pitchFamily="18" charset="0"/>
                <a:cs typeface="Times New Roman" panose="02020603050405020304" pitchFamily="18" charset="0"/>
              </a:rPr>
              <a:t>T 1a: </a:t>
            </a:r>
            <a:r>
              <a:rPr lang="cs-CZ" sz="2800" dirty="0">
                <a:effectLst/>
                <a:latin typeface="Times New Roman" panose="02020603050405020304" pitchFamily="18" charset="0"/>
                <a:ea typeface="Times New Roman" panose="02020603050405020304" pitchFamily="18" charset="0"/>
                <a:cs typeface="Times New Roman" panose="02020603050405020304" pitchFamily="18" charset="0"/>
              </a:rPr>
              <a:t>„Utrpení je omezením pobývání, jeho částečným zničením; za veškerým utrpením stojí smrt. Ve způsobu utrpení a v míře jeho mučivosti jsou velké rozdíly. Přesto vposled může každého postihnout totéž a každý musí nést svůj díl, nikdo toho není ušetřen.“</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buNone/>
            </a:pPr>
            <a:r>
              <a:rPr lang="cs-CZ" sz="2800" dirty="0">
                <a:effectLst/>
                <a:latin typeface="Times New Roman" panose="02020603050405020304" pitchFamily="18" charset="0"/>
                <a:ea typeface="Times New Roman" panose="02020603050405020304" pitchFamily="18" charset="0"/>
              </a:rPr>
              <a:t>K. </a:t>
            </a:r>
            <a:r>
              <a:rPr lang="cs-CZ" sz="2800" dirty="0" err="1">
                <a:effectLst/>
                <a:latin typeface="Times New Roman" panose="02020603050405020304" pitchFamily="18" charset="0"/>
                <a:ea typeface="Times New Roman" panose="02020603050405020304" pitchFamily="18" charset="0"/>
              </a:rPr>
              <a:t>Jaspers</a:t>
            </a:r>
            <a:r>
              <a:rPr lang="cs-CZ" sz="2800" dirty="0">
                <a:effectLst/>
                <a:latin typeface="Times New Roman" panose="02020603050405020304" pitchFamily="18" charset="0"/>
                <a:ea typeface="Times New Roman" panose="02020603050405020304" pitchFamily="18" charset="0"/>
              </a:rPr>
              <a:t>, </a:t>
            </a:r>
            <a:r>
              <a:rPr lang="cs-CZ" sz="2800" i="1" dirty="0">
                <a:effectLst/>
                <a:latin typeface="Times New Roman" panose="02020603050405020304" pitchFamily="18" charset="0"/>
                <a:ea typeface="Times New Roman" panose="02020603050405020304" pitchFamily="18" charset="0"/>
              </a:rPr>
              <a:t>Mezní situace</a:t>
            </a:r>
            <a:r>
              <a:rPr lang="cs-CZ" sz="2800" dirty="0">
                <a:effectLst/>
                <a:latin typeface="Times New Roman" panose="02020603050405020304" pitchFamily="18" charset="0"/>
                <a:ea typeface="Times New Roman" panose="02020603050405020304" pitchFamily="18" charset="0"/>
              </a:rPr>
              <a:t>, str. 60.</a:t>
            </a:r>
            <a:endParaRPr lang="cs-CZ" sz="1600" dirty="0">
              <a:effectLst/>
              <a:latin typeface="Times New Roman" panose="02020603050405020304" pitchFamily="18" charset="0"/>
              <a:ea typeface="Times New Roman" panose="02020603050405020304" pitchFamily="18" charset="0"/>
            </a:endParaRPr>
          </a:p>
          <a:p>
            <a:pPr marL="0" indent="0" algn="just">
              <a:buNone/>
            </a:pPr>
            <a:endParaRPr lang="cs-CZ"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7822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9B75D7-8E92-9C87-A39F-9B2D95D795C8}"/>
              </a:ext>
            </a:extLst>
          </p:cNvPr>
          <p:cNvSpPr>
            <a:spLocks noGrp="1"/>
          </p:cNvSpPr>
          <p:nvPr>
            <p:ph type="title"/>
          </p:nvPr>
        </p:nvSpPr>
        <p:spPr>
          <a:xfrm>
            <a:off x="0" y="-537327"/>
            <a:ext cx="12094590" cy="1677970"/>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Postoj pobývání k utrpení</a:t>
            </a:r>
          </a:p>
        </p:txBody>
      </p:sp>
      <p:sp>
        <p:nvSpPr>
          <p:cNvPr id="3" name="Zástupný obsah 2">
            <a:extLst>
              <a:ext uri="{FF2B5EF4-FFF2-40B4-BE49-F238E27FC236}">
                <a16:creationId xmlns:a16="http://schemas.microsoft.com/office/drawing/2014/main" id="{F24F1224-5884-ED5D-66C8-6AD675FB8EE3}"/>
              </a:ext>
            </a:extLst>
          </p:cNvPr>
          <p:cNvSpPr>
            <a:spLocks noGrp="1"/>
          </p:cNvSpPr>
          <p:nvPr>
            <p:ph idx="1"/>
          </p:nvPr>
        </p:nvSpPr>
        <p:spPr>
          <a:xfrm>
            <a:off x="1" y="754144"/>
            <a:ext cx="12192000" cy="6103855"/>
          </a:xfrm>
        </p:spPr>
        <p:txBody>
          <a:bodyPr>
            <a:normAutofit fontScale="92500" lnSpcReduction="20000"/>
          </a:bodyPr>
          <a:lstStyle/>
          <a:p>
            <a:pPr algn="just"/>
            <a:r>
              <a:rPr lang="cs-CZ" dirty="0">
                <a:latin typeface="Times New Roman" panose="02020603050405020304" pitchFamily="18" charset="0"/>
                <a:cs typeface="Times New Roman" panose="02020603050405020304" pitchFamily="18" charset="0"/>
              </a:rPr>
              <a:t>Pokud </a:t>
            </a:r>
            <a:r>
              <a:rPr lang="cs-CZ" dirty="0">
                <a:solidFill>
                  <a:prstClr val="black"/>
                </a:solidFill>
                <a:latin typeface="Times New Roman" panose="02020603050405020304" pitchFamily="18" charset="0"/>
                <a:cs typeface="Times New Roman" panose="02020603050405020304" pitchFamily="18" charset="0"/>
              </a:rPr>
              <a:t>č</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lověk</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nechápe nevyhnutelnost utrpení, ale pojímá je pouze jako něco, čeho se lze vyvarovat, pak pro něj utrpení není mezní situací. </a:t>
            </a:r>
          </a:p>
          <a:p>
            <a:pPr algn="just"/>
            <a:r>
              <a:rPr lang="cs-CZ" dirty="0">
                <a:latin typeface="Times New Roman" panose="02020603050405020304" pitchFamily="18" charset="0"/>
                <a:cs typeface="Times New Roman" panose="02020603050405020304" pitchFamily="18" charset="0"/>
              </a:rPr>
              <a:t>Proti utrpení je třeba ze všech sil bojovat, pokud je odstranitelné, nebo je zmírňovat.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 Potírání utrpení patří k základním podmínkám pobývání, které při něm využívá vědomostí a dovedností vědomí vůbec.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V potírání utrpení </a:t>
            </a:r>
            <a:r>
              <a:rPr lang="cs-CZ" dirty="0">
                <a:latin typeface="Times New Roman" panose="02020603050405020304" pitchFamily="18" charset="0"/>
                <a:cs typeface="Times New Roman" panose="02020603050405020304" pitchFamily="18" charset="0"/>
              </a:rPr>
              <a:t>je možno slavit značné úspěchy, avšak tyto úspěchy jsou vždy omezené a dočasné.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Představa, že lze dosáhnout stavu, kdy utrpení nebude patřit k podmínkám pobývání, je utopická. </a:t>
            </a:r>
          </a:p>
          <a:p>
            <a:pPr algn="just"/>
            <a:r>
              <a:rPr lang="cs-CZ" dirty="0">
                <a:latin typeface="Times New Roman" panose="02020603050405020304" pitchFamily="18" charset="0"/>
                <a:cs typeface="Times New Roman" panose="02020603050405020304" pitchFamily="18" charset="0"/>
              </a:rPr>
              <a:t>Právě pobývání, které absolutizuje své požadavky a žádá si své bezprostřední štěstí, má tendenci utrpení vytěsňovat a za každou cenu se mu vyhnout.</a:t>
            </a:r>
            <a:endPar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algn="just"/>
            <a:r>
              <a:rPr lang="cs-CZ" dirty="0">
                <a:latin typeface="Times New Roman" panose="02020603050405020304" pitchFamily="18" charset="0"/>
                <a:cs typeface="Times New Roman" panose="02020603050405020304" pitchFamily="18" charset="0"/>
              </a:rPr>
              <a:t>Pobývání, jež nechce pohlédnout nutnosti utrpení do tváře, se oddává klamu či iluzi.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Snaží se vyhýbat utrpení tím, že nebere na vědomí nepříjemné skutečnosti a nenechá se jimi existenciálně zasáhnout.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 Z nedostatku odvahy omezuje své zorné pole, nechce znát tvrdou pravdu.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Č</a:t>
            </a:r>
            <a:r>
              <a:rPr lang="cs-CZ" dirty="0" err="1">
                <a:latin typeface="Times New Roman" panose="02020603050405020304" pitchFamily="18" charset="0"/>
                <a:cs typeface="Times New Roman" panose="02020603050405020304" pitchFamily="18" charset="0"/>
              </a:rPr>
              <a:t>lověk</a:t>
            </a:r>
            <a:r>
              <a:rPr lang="cs-CZ" dirty="0">
                <a:latin typeface="Times New Roman" panose="02020603050405020304" pitchFamily="18" charset="0"/>
                <a:cs typeface="Times New Roman" panose="02020603050405020304" pitchFamily="18" charset="0"/>
              </a:rPr>
              <a:t> se tak zříká jasnosti a poctivosti, a tím i rozumného a účinného potírání utrpení. </a:t>
            </a:r>
          </a:p>
          <a:p>
            <a:pPr algn="just"/>
            <a:r>
              <a:rPr lang="cs-CZ" dirty="0">
                <a:latin typeface="Times New Roman" panose="02020603050405020304" pitchFamily="18" charset="0"/>
                <a:cs typeface="Times New Roman" panose="02020603050405020304" pitchFamily="18" charset="0"/>
              </a:rPr>
              <a:t>Pokud člověk sám zrovna není utrpením postižen, vyhýbá se druhým, kteří trpí, udržuje si od nich odstup.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Tím se rozšiřuje propast, která se rozevírá mezi šťastnými a trpícími.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Člověk se stává lhostejným a bezohledným.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a:t>
            </a:r>
            <a:r>
              <a:rPr lang="cs-CZ" dirty="0" err="1">
                <a:latin typeface="Times New Roman" panose="02020603050405020304" pitchFamily="18" charset="0"/>
                <a:cs typeface="Times New Roman" panose="02020603050405020304" pitchFamily="18" charset="0"/>
              </a:rPr>
              <a:t>ento</a:t>
            </a:r>
            <a:r>
              <a:rPr lang="cs-CZ" dirty="0">
                <a:latin typeface="Times New Roman" panose="02020603050405020304" pitchFamily="18" charset="0"/>
                <a:cs typeface="Times New Roman" panose="02020603050405020304" pitchFamily="18" charset="0"/>
              </a:rPr>
              <a:t> postoj může vést i k tomu, že trpícími pohrdá, pociťuje k nim odpor nebo je nenávidí. </a:t>
            </a:r>
          </a:p>
        </p:txBody>
      </p:sp>
    </p:spTree>
    <p:extLst>
      <p:ext uri="{BB962C8B-B14F-4D97-AF65-F5344CB8AC3E}">
        <p14:creationId xmlns:p14="http://schemas.microsoft.com/office/powerpoint/2010/main" val="2745634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F8D401-218D-75FD-B5E2-5C590523C9D5}"/>
              </a:ext>
            </a:extLst>
          </p:cNvPr>
          <p:cNvSpPr>
            <a:spLocks noGrp="1"/>
          </p:cNvSpPr>
          <p:nvPr>
            <p:ph type="title"/>
          </p:nvPr>
        </p:nvSpPr>
        <p:spPr>
          <a:xfrm>
            <a:off x="0" y="-292231"/>
            <a:ext cx="12192000" cy="292231"/>
          </a:xfrm>
        </p:spPr>
        <p:txBody>
          <a:bodyPr>
            <a:normAutofit fontScale="90000"/>
          </a:bodyPr>
          <a:lstStyle/>
          <a:p>
            <a:endParaRPr lang="cs-CZ" dirty="0"/>
          </a:p>
        </p:txBody>
      </p:sp>
      <p:sp>
        <p:nvSpPr>
          <p:cNvPr id="3" name="Zástupný obsah 2">
            <a:extLst>
              <a:ext uri="{FF2B5EF4-FFF2-40B4-BE49-F238E27FC236}">
                <a16:creationId xmlns:a16="http://schemas.microsoft.com/office/drawing/2014/main" id="{9914E275-1DEB-8CE5-2557-820071EEB659}"/>
              </a:ext>
            </a:extLst>
          </p:cNvPr>
          <p:cNvSpPr>
            <a:spLocks noGrp="1"/>
          </p:cNvSpPr>
          <p:nvPr>
            <p:ph idx="1"/>
          </p:nvPr>
        </p:nvSpPr>
        <p:spPr>
          <a:xfrm>
            <a:off x="-1" y="0"/>
            <a:ext cx="12191999" cy="6857999"/>
          </a:xfrm>
        </p:spPr>
        <p:txBody>
          <a:bodyPr>
            <a:normAutofit lnSpcReduction="10000"/>
          </a:bodyPr>
          <a:lstStyle/>
          <a:p>
            <a:pPr marL="0" indent="0" algn="just">
              <a:buNone/>
            </a:pPr>
            <a:r>
              <a:rPr lang="cs-CZ" b="1" dirty="0">
                <a:latin typeface="Times New Roman" panose="02020603050405020304" pitchFamily="18" charset="0"/>
                <a:cs typeface="Times New Roman" panose="02020603050405020304" pitchFamily="18" charset="0"/>
              </a:rPr>
              <a:t>T 1b: </a:t>
            </a:r>
            <a:r>
              <a:rPr lang="cs-CZ" dirty="0">
                <a:latin typeface="Times New Roman" panose="02020603050405020304" pitchFamily="18" charset="0"/>
                <a:cs typeface="Times New Roman" panose="02020603050405020304" pitchFamily="18" charset="0"/>
              </a:rPr>
              <a:t>„Chovám-li se tak, jako by utrpení nebylo ničím definitivním, nýbrž jako by se mu bylo možno vyhnout, nestojím ještě v mezní situaci, nýbrž pojímám utrpení jako něco, co je sice ve svém množství nekonečné, avšak nikoli jako něco, co nutně patří k pobývání … Bojuji proti utrpení za předpokladu, že je lze odstranit. V tomto zápasu je vskutku možno slavit úspěchy a tento zápas se stává jednou z podmínek lidského pobývání … Tento úspěch je však vždy omezený. Myšlenka, že utrpení nutně nepatří k pobývání jako takovému, je přesto rozvíjena v utopii … Pobývání, které nechce pohlédnout nutnosti utrpení do tváře, musí hledat cesty klamu. Utrpení se vyhýbám tím, že neberu na vědomí nepříjemné skutečnosti a nenechám se jimi existenciálně zasáhnout … Instinktivně omezuji své zorné pole, nechci např. vědět pravdu od lékaře, uznat svou nemoc, nechci vidět své tělesné a duševní nedostatky …  Místo toho, abych si při veškerém úsilí o eliminaci utrpení byl jasně vědom jeho nezrušitelnosti, zříkám se zároveň s jasností i rozumného a účinného potírání svého utrpení … Nebo se vyhýbám druhému člověku tváří v tvář jeho utrpení tím, že si od něj udržuji odstup, včas se odtahuji od toho, jehož utrpení se stalo nezhojitelným. Tak se otupělostí vůči utrpení druhých a jeho zamlčováním stále více rozevírá propast mezi šťastným a trpícím. Člověk se tak stává lhostejným a bezohledným, ba dokonce nakonec pohrdá trpícím a nenávidí ho.“                                    </a:t>
            </a:r>
          </a:p>
          <a:p>
            <a:pPr marL="0" indent="0" algn="just">
              <a:buNone/>
            </a:pPr>
            <a:r>
              <a:rPr lang="cs-CZ" dirty="0">
                <a:latin typeface="Times New Roman" panose="02020603050405020304" pitchFamily="18" charset="0"/>
                <a:cs typeface="Times New Roman" panose="02020603050405020304" pitchFamily="18" charset="0"/>
              </a:rPr>
              <a:t>K. </a:t>
            </a:r>
            <a:r>
              <a:rPr lang="cs-CZ" dirty="0" err="1">
                <a:latin typeface="Times New Roman" panose="02020603050405020304" pitchFamily="18" charset="0"/>
                <a:cs typeface="Times New Roman" panose="02020603050405020304" pitchFamily="18" charset="0"/>
              </a:rPr>
              <a:t>Jaspers</a:t>
            </a:r>
            <a:r>
              <a:rPr lang="cs-CZ" dirty="0">
                <a:latin typeface="Times New Roman" panose="02020603050405020304" pitchFamily="18" charset="0"/>
                <a:cs typeface="Times New Roman" panose="02020603050405020304" pitchFamily="18" charset="0"/>
              </a:rPr>
              <a:t>, </a:t>
            </a:r>
            <a:r>
              <a:rPr lang="cs-CZ" i="1" dirty="0">
                <a:latin typeface="Times New Roman" panose="02020603050405020304" pitchFamily="18" charset="0"/>
                <a:cs typeface="Times New Roman" panose="02020603050405020304" pitchFamily="18" charset="0"/>
              </a:rPr>
              <a:t>Mezní situace</a:t>
            </a:r>
            <a:r>
              <a:rPr lang="cs-CZ" dirty="0">
                <a:latin typeface="Times New Roman" panose="02020603050405020304" pitchFamily="18" charset="0"/>
                <a:cs typeface="Times New Roman" panose="02020603050405020304" pitchFamily="18" charset="0"/>
              </a:rPr>
              <a:t>, str. 60–62.</a:t>
            </a: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8860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C10AF7-1D1B-62B7-A983-6C3F7CFAACC2}"/>
              </a:ext>
            </a:extLst>
          </p:cNvPr>
          <p:cNvSpPr>
            <a:spLocks noGrp="1"/>
          </p:cNvSpPr>
          <p:nvPr>
            <p:ph type="title"/>
          </p:nvPr>
        </p:nvSpPr>
        <p:spPr>
          <a:xfrm>
            <a:off x="0" y="1"/>
            <a:ext cx="12192000" cy="1150069"/>
          </a:xfrm>
        </p:spPr>
        <p:txBody>
          <a:bodyPr>
            <a:normAutofit/>
          </a:bodyPr>
          <a:lstStyle/>
          <a:p>
            <a:pPr algn="ctr"/>
            <a:r>
              <a:rPr lang="cs-CZ" dirty="0">
                <a:solidFill>
                  <a:srgbClr val="C00000"/>
                </a:solidFill>
                <a:latin typeface="Times New Roman" panose="02020603050405020304" pitchFamily="18" charset="0"/>
                <a:cs typeface="Times New Roman" panose="02020603050405020304" pitchFamily="18" charset="0"/>
              </a:rPr>
              <a:t>   Probuzení existence skrze utrpení</a:t>
            </a:r>
          </a:p>
        </p:txBody>
      </p:sp>
      <p:sp>
        <p:nvSpPr>
          <p:cNvPr id="3" name="Zástupný obsah 2">
            <a:extLst>
              <a:ext uri="{FF2B5EF4-FFF2-40B4-BE49-F238E27FC236}">
                <a16:creationId xmlns:a16="http://schemas.microsoft.com/office/drawing/2014/main" id="{8D391609-193F-C08B-14CC-C0855AE19404}"/>
              </a:ext>
            </a:extLst>
          </p:cNvPr>
          <p:cNvSpPr>
            <a:spLocks noGrp="1"/>
          </p:cNvSpPr>
          <p:nvPr>
            <p:ph idx="1"/>
          </p:nvPr>
        </p:nvSpPr>
        <p:spPr>
          <a:xfrm>
            <a:off x="0" y="952107"/>
            <a:ext cx="12192000" cy="5905893"/>
          </a:xfrm>
        </p:spPr>
        <p:txBody>
          <a:bodyPr>
            <a:normAutofit fontScale="85000" lnSpcReduction="20000"/>
          </a:bodyPr>
          <a:lstStyle/>
          <a:p>
            <a:pPr algn="just"/>
            <a:r>
              <a:rPr lang="cs-CZ" dirty="0">
                <a:latin typeface="Times New Roman" panose="02020603050405020304" pitchFamily="18" charset="0"/>
                <a:ea typeface="Calibri" panose="020F0502020204030204" pitchFamily="34" charset="0"/>
                <a:cs typeface="Times New Roman" panose="02020603050405020304" pitchFamily="18" charset="0"/>
              </a:rPr>
              <a:t>Chápeme-li utrpení jako nevyhnutelné a necháme se tímto vědomím existenciálně a niterně zasáhnout, stává se utrpení mezní situací. → Uvědomujeme si, že každý – i my sami – nutně je nebo může být utrpením postižen a musí je nést. </a:t>
            </a:r>
          </a:p>
          <a:p>
            <a:pPr algn="just"/>
            <a:r>
              <a:rPr lang="cs-CZ" dirty="0">
                <a:latin typeface="Times New Roman" panose="02020603050405020304" pitchFamily="18" charset="0"/>
                <a:ea typeface="Calibri" panose="020F0502020204030204" pitchFamily="34" charset="0"/>
                <a:cs typeface="Times New Roman" panose="02020603050405020304" pitchFamily="18" charset="0"/>
              </a:rPr>
              <a:t>V takovém postoji se člověk k utrpení staví čelem, nezastírá si je, bere je jako svůj úděl.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dirty="0">
                <a:latin typeface="Times New Roman" panose="02020603050405020304" pitchFamily="18" charset="0"/>
                <a:ea typeface="Calibri" panose="020F0502020204030204" pitchFamily="34" charset="0"/>
                <a:cs typeface="Times New Roman" panose="02020603050405020304" pitchFamily="18" charset="0"/>
              </a:rPr>
              <a:t>Při tom třeba i naříká a běduje nad svým utrpením, ale jeho utrpení a bědování je opravdové. </a:t>
            </a:r>
          </a:p>
          <a:p>
            <a:pPr algn="just"/>
            <a:r>
              <a:rPr lang="cs-CZ" dirty="0">
                <a:latin typeface="Times New Roman" panose="02020603050405020304" pitchFamily="18" charset="0"/>
                <a:ea typeface="Calibri" panose="020F0502020204030204" pitchFamily="34" charset="0"/>
                <a:cs typeface="Times New Roman" panose="02020603050405020304" pitchFamily="18" charset="0"/>
              </a:rPr>
              <a:t>Takový stav a postoj může být v jistém smyslu lepší než setrvalé bezmyšlenkovité bezprostřední štěstí pobývání.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dirty="0">
                <a:latin typeface="Times New Roman" panose="02020603050405020304" pitchFamily="18" charset="0"/>
                <a:ea typeface="Calibri" panose="020F0502020204030204" pitchFamily="34" charset="0"/>
                <a:cs typeface="Times New Roman" panose="02020603050405020304" pitchFamily="18" charset="0"/>
              </a:rPr>
              <a:t>Toto štěstí snadno ukolébává a uspává možnou existenci.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B</a:t>
            </a:r>
            <a:r>
              <a:rPr lang="cs-CZ" dirty="0" err="1">
                <a:latin typeface="Times New Roman" panose="02020603050405020304" pitchFamily="18" charset="0"/>
                <a:ea typeface="Calibri" panose="020F0502020204030204" pitchFamily="34" charset="0"/>
                <a:cs typeface="Times New Roman" panose="02020603050405020304" pitchFamily="18" charset="0"/>
              </a:rPr>
              <a:t>ezprostřední</a:t>
            </a:r>
            <a:r>
              <a:rPr lang="cs-CZ" dirty="0">
                <a:latin typeface="Times New Roman" panose="02020603050405020304" pitchFamily="18" charset="0"/>
                <a:ea typeface="Calibri" panose="020F0502020204030204" pitchFamily="34" charset="0"/>
                <a:cs typeface="Times New Roman" panose="02020603050405020304" pitchFamily="18" charset="0"/>
              </a:rPr>
              <a:t> štěstí pobývání ohrožuje vlastní bytí existence, podobně jako utrpení ničí pobývání.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dirty="0">
                <a:latin typeface="Times New Roman" panose="02020603050405020304" pitchFamily="18" charset="0"/>
                <a:ea typeface="Calibri" panose="020F0502020204030204" pitchFamily="34" charset="0"/>
                <a:cs typeface="Times New Roman" panose="02020603050405020304" pitchFamily="18" charset="0"/>
              </a:rPr>
              <a:t>Jakoby setrvalé štěstí nemohlo být skutečným štěstím a potřebovalo být narušeno, aby mohlo být znovu dosaženo na vyšší či hlubší úrovni.  </a:t>
            </a:r>
          </a:p>
          <a:p>
            <a:pPr marL="0" indent="0" algn="just">
              <a:lnSpc>
                <a:spcPct val="107000"/>
              </a:lnSpc>
              <a:spcAft>
                <a:spcPts val="800"/>
              </a:spcAft>
              <a:buNone/>
            </a:pPr>
            <a:r>
              <a:rPr lang="cs-CZ" sz="2800" b="1" dirty="0">
                <a:effectLst/>
                <a:latin typeface="Times New Roman" panose="02020603050405020304" pitchFamily="18" charset="0"/>
                <a:ea typeface="Times New Roman" panose="02020603050405020304" pitchFamily="18" charset="0"/>
                <a:cs typeface="Times New Roman" panose="02020603050405020304" pitchFamily="18" charset="0"/>
              </a:rPr>
              <a:t>T 2: </a:t>
            </a:r>
            <a:r>
              <a:rPr lang="cs-CZ" sz="2800" dirty="0">
                <a:effectLst/>
                <a:latin typeface="Times New Roman" panose="02020603050405020304" pitchFamily="18" charset="0"/>
                <a:ea typeface="Times New Roman" panose="02020603050405020304" pitchFamily="18" charset="0"/>
                <a:cs typeface="Times New Roman" panose="02020603050405020304" pitchFamily="18" charset="0"/>
              </a:rPr>
              <a:t>„Až v mezní situaci může existovat utrpení jako neodvratitelné. Nyní beru své utrpení jako svůj díl, který mi byl přidělen, běduji, opravdově trpím, neskrývám své utrpení před sebou samým … Každý musí nést to, co ho postihne, a v tom obstát. Nikdo mu to nemůže odejmout. Kdyby bylo </a:t>
            </a:r>
            <a:r>
              <a:rPr lang="cs-CZ" sz="2800" i="1" dirty="0">
                <a:effectLst/>
                <a:latin typeface="Times New Roman" panose="02020603050405020304" pitchFamily="18" charset="0"/>
                <a:ea typeface="Times New Roman" panose="02020603050405020304" pitchFamily="18" charset="0"/>
                <a:cs typeface="Times New Roman" panose="02020603050405020304" pitchFamily="18" charset="0"/>
              </a:rPr>
              <a:t>jen</a:t>
            </a:r>
            <a:r>
              <a:rPr lang="cs-CZ"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2800" i="1" dirty="0">
                <a:effectLst/>
                <a:latin typeface="Times New Roman" panose="02020603050405020304" pitchFamily="18" charset="0"/>
                <a:ea typeface="Times New Roman" panose="02020603050405020304" pitchFamily="18" charset="0"/>
                <a:cs typeface="Times New Roman" panose="02020603050405020304" pitchFamily="18" charset="0"/>
              </a:rPr>
              <a:t>štěstí </a:t>
            </a:r>
            <a:r>
              <a:rPr lang="cs-CZ" sz="2800" dirty="0">
                <a:effectLst/>
                <a:latin typeface="Times New Roman" panose="02020603050405020304" pitchFamily="18" charset="0"/>
                <a:ea typeface="Times New Roman" panose="02020603050405020304" pitchFamily="18" charset="0"/>
                <a:cs typeface="Times New Roman" panose="02020603050405020304" pitchFamily="18" charset="0"/>
              </a:rPr>
              <a:t>pobývání, zůstala by možná existence v dřímotách. Je s podivem, že čiré štěstí působí prázdně. Stejně jako utrpení ničí faktické pobývání, tak štěstí, zdá se, ohrožuje vlastní bytí … Štěstí musí být zproblematizováno, aby se jako znovu obnovené vlastně teprve stalo štěstím; pravda štěstí vyvstává na základě jeho ztroskotání.“</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cs-CZ" sz="2800" dirty="0">
                <a:effectLst/>
                <a:latin typeface="Times New Roman" panose="02020603050405020304" pitchFamily="18" charset="0"/>
                <a:ea typeface="Times New Roman" panose="02020603050405020304" pitchFamily="18" charset="0"/>
                <a:cs typeface="Times New Roman" panose="02020603050405020304" pitchFamily="18" charset="0"/>
              </a:rPr>
              <a:t>K. </a:t>
            </a:r>
            <a:r>
              <a:rPr lang="cs-CZ" sz="2800" dirty="0" err="1">
                <a:effectLst/>
                <a:latin typeface="Times New Roman" panose="02020603050405020304" pitchFamily="18" charset="0"/>
                <a:ea typeface="Times New Roman" panose="02020603050405020304" pitchFamily="18" charset="0"/>
                <a:cs typeface="Times New Roman" panose="02020603050405020304" pitchFamily="18" charset="0"/>
              </a:rPr>
              <a:t>Jaspers</a:t>
            </a:r>
            <a:r>
              <a:rPr lang="cs-CZ"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2800" i="1" dirty="0">
                <a:effectLst/>
                <a:latin typeface="Times New Roman" panose="02020603050405020304" pitchFamily="18" charset="0"/>
                <a:ea typeface="Times New Roman" panose="02020603050405020304" pitchFamily="18" charset="0"/>
                <a:cs typeface="Times New Roman" panose="02020603050405020304" pitchFamily="18" charset="0"/>
              </a:rPr>
              <a:t>Mezní situace</a:t>
            </a:r>
            <a:r>
              <a:rPr lang="cs-CZ" sz="2800" dirty="0">
                <a:effectLst/>
                <a:latin typeface="Times New Roman" panose="02020603050405020304" pitchFamily="18" charset="0"/>
                <a:ea typeface="Times New Roman" panose="02020603050405020304" pitchFamily="18" charset="0"/>
                <a:cs typeface="Times New Roman" panose="02020603050405020304" pitchFamily="18" charset="0"/>
              </a:rPr>
              <a:t>, str. 62–63.</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71278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CEC4F2-2F3D-080F-9ADC-F392768460C6}"/>
              </a:ext>
            </a:extLst>
          </p:cNvPr>
          <p:cNvSpPr>
            <a:spLocks noGrp="1"/>
          </p:cNvSpPr>
          <p:nvPr>
            <p:ph type="title"/>
          </p:nvPr>
        </p:nvSpPr>
        <p:spPr>
          <a:xfrm>
            <a:off x="150830" y="65988"/>
            <a:ext cx="4621196" cy="1659117"/>
          </a:xfrm>
        </p:spPr>
        <p:txBody>
          <a:bodyPr>
            <a:normAutofit/>
          </a:bodyPr>
          <a:lstStyle/>
          <a:p>
            <a:r>
              <a:rPr lang="cs-CZ" sz="4800" dirty="0">
                <a:solidFill>
                  <a:srgbClr val="C00000"/>
                </a:solidFill>
                <a:latin typeface="Times New Roman" panose="02020603050405020304" pitchFamily="18" charset="0"/>
              </a:rPr>
              <a:t>Gabriel Marcel </a:t>
            </a:r>
            <a:br>
              <a:rPr lang="cs-CZ" sz="4800" dirty="0">
                <a:solidFill>
                  <a:srgbClr val="C00000"/>
                </a:solidFill>
                <a:latin typeface="Times New Roman" panose="02020603050405020304" pitchFamily="18" charset="0"/>
              </a:rPr>
            </a:br>
            <a:r>
              <a:rPr lang="cs-CZ" sz="4800" dirty="0">
                <a:solidFill>
                  <a:srgbClr val="C00000"/>
                </a:solidFill>
                <a:latin typeface="Times New Roman" panose="02020603050405020304" pitchFamily="18" charset="0"/>
              </a:rPr>
              <a:t>(1889–1973) </a:t>
            </a:r>
            <a:endParaRPr lang="cs-CZ" sz="4800" dirty="0"/>
          </a:p>
        </p:txBody>
      </p:sp>
      <p:pic>
        <p:nvPicPr>
          <p:cNvPr id="6" name="Zástupný symbol obrázku 5">
            <a:extLst>
              <a:ext uri="{FF2B5EF4-FFF2-40B4-BE49-F238E27FC236}">
                <a16:creationId xmlns:a16="http://schemas.microsoft.com/office/drawing/2014/main" id="{F577893D-7DD2-5474-7ADE-BB481B54B575}"/>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t="12216" b="12216"/>
          <a:stretch/>
        </p:blipFill>
        <p:spPr>
          <a:xfrm>
            <a:off x="5183188" y="273377"/>
            <a:ext cx="6172200" cy="6249971"/>
          </a:xfrm>
        </p:spPr>
      </p:pic>
      <p:sp>
        <p:nvSpPr>
          <p:cNvPr id="4" name="Zástupný text 3">
            <a:extLst>
              <a:ext uri="{FF2B5EF4-FFF2-40B4-BE49-F238E27FC236}">
                <a16:creationId xmlns:a16="http://schemas.microsoft.com/office/drawing/2014/main" id="{8A9B3DEA-E49D-35CD-E3F4-77C3DAECF931}"/>
              </a:ext>
            </a:extLst>
          </p:cNvPr>
          <p:cNvSpPr>
            <a:spLocks noGrp="1"/>
          </p:cNvSpPr>
          <p:nvPr>
            <p:ph type="body" sz="half" idx="2"/>
          </p:nvPr>
        </p:nvSpPr>
        <p:spPr>
          <a:xfrm>
            <a:off x="0" y="1725105"/>
            <a:ext cx="5024487" cy="4873625"/>
          </a:xfrm>
        </p:spPr>
        <p:txBody>
          <a:bodyPr>
            <a:normAutofit/>
          </a:bodyPr>
          <a:lstStyle/>
          <a:p>
            <a:r>
              <a:rPr lang="cs-CZ" sz="2800" dirty="0">
                <a:latin typeface="Times New Roman" panose="02020603050405020304" pitchFamily="18" charset="0"/>
                <a:ea typeface="Calibri" panose="020F0502020204030204" pitchFamily="34" charset="0"/>
              </a:rPr>
              <a:t>- </a:t>
            </a:r>
            <a:r>
              <a:rPr lang="cs-CZ" sz="3200" dirty="0">
                <a:latin typeface="Times New Roman" panose="02020603050405020304" pitchFamily="18" charset="0"/>
                <a:ea typeface="Calibri" panose="020F0502020204030204" pitchFamily="34" charset="0"/>
              </a:rPr>
              <a:t>francouzský filosof, spisovatel a dramatik</a:t>
            </a:r>
          </a:p>
          <a:p>
            <a:r>
              <a:rPr lang="cs-CZ" sz="3200" dirty="0">
                <a:latin typeface="Times New Roman" panose="02020603050405020304" pitchFamily="18" charset="0"/>
                <a:ea typeface="Calibri" panose="020F0502020204030204" pitchFamily="34" charset="0"/>
              </a:rPr>
              <a:t>- představitel personalismu a křesťanského existencialismu</a:t>
            </a:r>
            <a:endParaRPr lang="cs-CZ" sz="3200" dirty="0"/>
          </a:p>
        </p:txBody>
      </p:sp>
    </p:spTree>
    <p:extLst>
      <p:ext uri="{BB962C8B-B14F-4D97-AF65-F5344CB8AC3E}">
        <p14:creationId xmlns:p14="http://schemas.microsoft.com/office/powerpoint/2010/main" val="543726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FE7D9C-DAF6-AAE8-1BD7-F86FBD45F91B}"/>
              </a:ext>
            </a:extLst>
          </p:cNvPr>
          <p:cNvSpPr>
            <a:spLocks noGrp="1"/>
          </p:cNvSpPr>
          <p:nvPr>
            <p:ph type="title"/>
          </p:nvPr>
        </p:nvSpPr>
        <p:spPr>
          <a:xfrm>
            <a:off x="0" y="1"/>
            <a:ext cx="12122870" cy="1442301"/>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Smysl či nesmysl utrpení  </a:t>
            </a:r>
          </a:p>
        </p:txBody>
      </p:sp>
      <p:sp>
        <p:nvSpPr>
          <p:cNvPr id="3" name="Zástupný obsah 2">
            <a:extLst>
              <a:ext uri="{FF2B5EF4-FFF2-40B4-BE49-F238E27FC236}">
                <a16:creationId xmlns:a16="http://schemas.microsoft.com/office/drawing/2014/main" id="{7DDE7DB3-B1F7-7E31-A00F-AF9CC4560BE8}"/>
              </a:ext>
            </a:extLst>
          </p:cNvPr>
          <p:cNvSpPr>
            <a:spLocks noGrp="1"/>
          </p:cNvSpPr>
          <p:nvPr>
            <p:ph idx="1"/>
          </p:nvPr>
        </p:nvSpPr>
        <p:spPr>
          <a:xfrm>
            <a:off x="65988" y="1234911"/>
            <a:ext cx="12056882" cy="5545369"/>
          </a:xfrm>
        </p:spPr>
        <p:txBody>
          <a:bodyPr>
            <a:normAutofit/>
          </a:bodyPr>
          <a:lstStyle/>
          <a:p>
            <a:pPr algn="just"/>
            <a:r>
              <a:rPr lang="cs-CZ" dirty="0">
                <a:effectLst/>
                <a:latin typeface="Times New Roman" panose="02020603050405020304" pitchFamily="18" charset="0"/>
                <a:ea typeface="Calibri" panose="020F0502020204030204" pitchFamily="34" charset="0"/>
              </a:rPr>
              <a:t>Gabriel Marcel: u člověka postiženého utrpením hrozí, že se mu poddá nebo se v něm zabydlí. → Utrpení představuje pro člověka pokušení, aby se stáhl do sebe a zatvrdil. </a:t>
            </a:r>
          </a:p>
          <a:p>
            <a:pPr algn="just"/>
            <a:r>
              <a:rPr lang="cs-CZ" dirty="0">
                <a:effectLst/>
                <a:latin typeface="Times New Roman" panose="02020603050405020304" pitchFamily="18" charset="0"/>
                <a:ea typeface="Calibri" panose="020F0502020204030204" pitchFamily="34" charset="0"/>
              </a:rPr>
              <a:t>Pro mezní situaci utrpení je klíčová otázka smyslu či nesmyslu. → Pokud člověk považuje své utrpení za nesmyslné, má sklon se utrpení poddávat, nebo se v něm zabydlovat a učinit z něj jakýsi středobod svého života a světa.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dirty="0">
                <a:effectLst/>
                <a:latin typeface="Times New Roman" panose="02020603050405020304" pitchFamily="18" charset="0"/>
                <a:ea typeface="Calibri" panose="020F0502020204030204" pitchFamily="34" charset="0"/>
              </a:rPr>
              <a:t>Učiní-li však absolutní nesmysl, za nějž považuje své utrpení, středem života a světa, pak se pro něj i tento život a svět jeví jako nesmyslný.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kumimoji="0" lang="cs-CZ" sz="2800" b="0" i="0" u="none" strike="noStrike" kern="1200" cap="none" spc="0" normalizeH="0" baseline="0" noProof="0" dirty="0">
                <a:ln>
                  <a:noFill/>
                </a:ln>
                <a:solidFill>
                  <a:prstClr val="black"/>
                </a:solidFill>
                <a:uLnTx/>
                <a:uFillTx/>
                <a:latin typeface="Times New Roman" panose="02020603050405020304" pitchFamily="18" charset="0"/>
                <a:ea typeface="Calibri" panose="020F0502020204030204" pitchFamily="34" charset="0"/>
                <a:cs typeface="+mn-cs"/>
              </a:rPr>
              <a:t>Ž</a:t>
            </a:r>
            <a:r>
              <a:rPr lang="cs-CZ" dirty="0" err="1">
                <a:effectLst/>
                <a:latin typeface="Times New Roman" panose="02020603050405020304" pitchFamily="18" charset="0"/>
                <a:ea typeface="Calibri" panose="020F0502020204030204" pitchFamily="34" charset="0"/>
              </a:rPr>
              <a:t>ivot</a:t>
            </a:r>
            <a:r>
              <a:rPr lang="cs-CZ" dirty="0">
                <a:effectLst/>
                <a:latin typeface="Times New Roman" panose="02020603050405020304" pitchFamily="18" charset="0"/>
                <a:ea typeface="Calibri" panose="020F0502020204030204" pitchFamily="34" charset="0"/>
              </a:rPr>
              <a:t> se pak stává permanentním hořkým vzdorem proti nesmyslu vlastního života a světa. </a:t>
            </a:r>
          </a:p>
          <a:p>
            <a:pPr algn="just"/>
            <a:r>
              <a:rPr lang="cs-CZ" dirty="0">
                <a:latin typeface="Times New Roman" panose="02020603050405020304" pitchFamily="18" charset="0"/>
                <a:ea typeface="Calibri" panose="020F0502020204030204" pitchFamily="34" charset="0"/>
              </a:rPr>
              <a:t>M</a:t>
            </a:r>
            <a:r>
              <a:rPr lang="cs-CZ" dirty="0">
                <a:effectLst/>
                <a:latin typeface="Times New Roman" panose="02020603050405020304" pitchFamily="18" charset="0"/>
                <a:ea typeface="Calibri" panose="020F0502020204030204" pitchFamily="34" charset="0"/>
              </a:rPr>
              <a:t>ožnost postavit se určitým způsobem ke svému utrpení ukazuje, že člověku i uprostřed nezhojitelného utrpení zůstává základní volba: buď dát svému utrpení smysl, anebo mu smysl upřít. </a:t>
            </a:r>
          </a:p>
          <a:p>
            <a:pPr marL="0" indent="0">
              <a:buNone/>
            </a:pPr>
            <a:endParaRPr lang="cs-CZ"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229479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5B364C-B825-8F6C-9E8A-D9BF30DF00AB}"/>
              </a:ext>
            </a:extLst>
          </p:cNvPr>
          <p:cNvSpPr>
            <a:spLocks noGrp="1"/>
          </p:cNvSpPr>
          <p:nvPr>
            <p:ph type="title"/>
          </p:nvPr>
        </p:nvSpPr>
        <p:spPr>
          <a:xfrm>
            <a:off x="0" y="-197962"/>
            <a:ext cx="12192000" cy="1357460"/>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Vnitřní postoj k utrpení a vztah k druhým</a:t>
            </a:r>
          </a:p>
        </p:txBody>
      </p:sp>
      <p:sp>
        <p:nvSpPr>
          <p:cNvPr id="3" name="Zástupný obsah 2">
            <a:extLst>
              <a:ext uri="{FF2B5EF4-FFF2-40B4-BE49-F238E27FC236}">
                <a16:creationId xmlns:a16="http://schemas.microsoft.com/office/drawing/2014/main" id="{4327AC3C-4DAD-0BCF-998D-BDDC8657F3A1}"/>
              </a:ext>
            </a:extLst>
          </p:cNvPr>
          <p:cNvSpPr>
            <a:spLocks noGrp="1"/>
          </p:cNvSpPr>
          <p:nvPr>
            <p:ph idx="1"/>
          </p:nvPr>
        </p:nvSpPr>
        <p:spPr>
          <a:xfrm>
            <a:off x="0" y="904974"/>
            <a:ext cx="12192000" cy="5953026"/>
          </a:xfrm>
        </p:spPr>
        <p:txBody>
          <a:bodyPr>
            <a:normAutofit/>
          </a:bodyPr>
          <a:lstStyle/>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cs-CZ" sz="2400" dirty="0">
                <a:solidFill>
                  <a:prstClr val="black"/>
                </a:solidFill>
                <a:latin typeface="Times New Roman" panose="02020603050405020304" pitchFamily="18" charset="0"/>
                <a:cs typeface="Times New Roman" panose="02020603050405020304" pitchFamily="18" charset="0"/>
              </a:rPr>
              <a:t>Smysl či absence smyslu utrpení není nic objektivního, co by se dalo konstatovat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zvnějšku </a:t>
            </a:r>
            <a:r>
              <a:rPr lang="cs-CZ" sz="2400" dirty="0">
                <a:solidFill>
                  <a:prstClr val="black"/>
                </a:solidFill>
                <a:latin typeface="Times New Roman" panose="02020603050405020304" pitchFamily="18" charset="0"/>
                <a:cs typeface="Times New Roman" panose="02020603050405020304" pitchFamily="18" charset="0"/>
              </a:rPr>
              <a:t>– jde o výsledek vnitřního postoje osoby či existence. </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cs-CZ" sz="2400" dirty="0">
                <a:solidFill>
                  <a:prstClr val="black"/>
                </a:solidFill>
                <a:latin typeface="Times New Roman" panose="02020603050405020304" pitchFamily="18" charset="0"/>
                <a:cs typeface="Times New Roman" panose="02020603050405020304" pitchFamily="18" charset="0"/>
              </a:rPr>
              <a:t>O</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smyslu vlastního utrpení člověk nemůže být poučen zvnějšku druhými. → Jako by trpící ve svém utrpení pronikal do určité personální/existenciální hloubky, kam k němu druzí nemohou dosáhnout – ledaže jsou schopni naprosté empatie či vcítění do jeho situace.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Pouze trpící sám ve své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výsostné niterné sféře může rozhodnout, zda uzná či vytvoří smysl svého utrpení. </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Udělení smyslu vlastnímu utrpení je bytostně tvořivým aktem, zatímco popření smyslu je rezignací na takový tvořivý akt.</a:t>
            </a:r>
            <a:endParaRPr lang="cs-CZ" sz="2400" dirty="0">
              <a:effectLst/>
              <a:latin typeface="Times New Roman" panose="02020603050405020304" pitchFamily="18" charset="0"/>
              <a:ea typeface="Times New Roman" panose="02020603050405020304" pitchFamily="18" charset="0"/>
            </a:endParaRP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cs-CZ" sz="2400" dirty="0">
                <a:latin typeface="Times New Roman" panose="02020603050405020304" pitchFamily="18" charset="0"/>
                <a:ea typeface="Times New Roman" panose="02020603050405020304" pitchFamily="18" charset="0"/>
              </a:rPr>
              <a:t>Člověk ve svém utrpení může zaujmout dvojí postoj ke druhým lidem: Buď se ve svém utrpení před druhými stáhnout do sebe a zatvrdit se vůči nim, anebo se otevřít druhým a stát se vnímavým pro jejich utrpení. → Utrpení může mít pro lidskou osobu přinejmenším ten smysl, že ji vede k větší otevřenosti a empatii vůči druhým a jejich utrpení, k prohloubení interpersonálních vztahů.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400" dirty="0">
                <a:latin typeface="Times New Roman" panose="02020603050405020304" pitchFamily="18" charset="0"/>
                <a:ea typeface="Times New Roman" panose="02020603050405020304" pitchFamily="18" charset="0"/>
              </a:rPr>
              <a:t>Utrpení se ukazuje jako zkouška, v níž člověk může obstát, pokud mu udělí smysl, a tak svým způsobem promění zdánlivě nezměnitelnou situaci tím, že promění sám sebe a své vztahy k druhým. </a:t>
            </a:r>
          </a:p>
          <a:p>
            <a:pPr marL="0" indent="0">
              <a:buNone/>
            </a:pPr>
            <a:endParaRPr lang="cs-CZ" dirty="0"/>
          </a:p>
        </p:txBody>
      </p:sp>
    </p:spTree>
    <p:extLst>
      <p:ext uri="{BB962C8B-B14F-4D97-AF65-F5344CB8AC3E}">
        <p14:creationId xmlns:p14="http://schemas.microsoft.com/office/powerpoint/2010/main" val="206549227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2997</TotalTime>
  <Words>3675</Words>
  <Application>Microsoft Office PowerPoint</Application>
  <PresentationFormat>Širokoúhlá obrazovka</PresentationFormat>
  <Paragraphs>91</Paragraphs>
  <Slides>19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19</vt:i4>
      </vt:variant>
    </vt:vector>
  </HeadingPairs>
  <TitlesOfParts>
    <vt:vector size="24" baseType="lpstr">
      <vt:lpstr>Arial</vt:lpstr>
      <vt:lpstr>Calibri</vt:lpstr>
      <vt:lpstr>Calibri Light</vt:lpstr>
      <vt:lpstr>Times New Roman</vt:lpstr>
      <vt:lpstr>Motiv Office</vt:lpstr>
      <vt:lpstr>III. Utrpení a problém jeho smyslu  (K. Jaspers, G. Marcel, V. Frankl)</vt:lpstr>
      <vt:lpstr>Faktické podoby utrpení</vt:lpstr>
      <vt:lpstr>Utrpení jako porušení pobývání </vt:lpstr>
      <vt:lpstr>Postoj pobývání k utrpení</vt:lpstr>
      <vt:lpstr>Prezentace aplikace PowerPoint</vt:lpstr>
      <vt:lpstr>   Probuzení existence skrze utrpení</vt:lpstr>
      <vt:lpstr>Gabriel Marcel  (1889–1973) </vt:lpstr>
      <vt:lpstr>Smysl či nesmysl utrpení  </vt:lpstr>
      <vt:lpstr>Vnitřní postoj k utrpení a vztah k druhým</vt:lpstr>
      <vt:lpstr>Prezentace aplikace PowerPoint</vt:lpstr>
      <vt:lpstr>Utrpení a postojové hodnoty</vt:lpstr>
      <vt:lpstr>Člověk jako homo patiens</vt:lpstr>
      <vt:lpstr>Přeceňování pocitů libosti/slasti</vt:lpstr>
      <vt:lpstr>Utrpení a otázka životního smyslu</vt:lpstr>
      <vt:lpstr>Utrpení jako katalyzátor růstu</vt:lpstr>
      <vt:lpstr>Naplnění smyslu utrpení</vt:lpstr>
      <vt:lpstr>Jehuda Bacon (* 1929 v Ostravě) - izraelský malíř a grafik</vt:lpstr>
      <vt:lpstr>Smysl utrpení </vt:lpstr>
      <vt:lpstr>Utrpení jako příležitost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Víme, co nás čeká? </dc:title>
  <dc:creator>FFUK</dc:creator>
  <cp:lastModifiedBy>FFUK</cp:lastModifiedBy>
  <cp:revision>16</cp:revision>
  <dcterms:created xsi:type="dcterms:W3CDTF">2024-04-12T20:11:38Z</dcterms:created>
  <dcterms:modified xsi:type="dcterms:W3CDTF">2024-11-27T09:17:59Z</dcterms:modified>
</cp:coreProperties>
</file>