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0" r:id="rId6"/>
    <p:sldId id="259" r:id="rId7"/>
    <p:sldId id="260" r:id="rId8"/>
    <p:sldId id="262" r:id="rId9"/>
    <p:sldId id="263" r:id="rId10"/>
    <p:sldId id="264" r:id="rId11"/>
    <p:sldId id="266" r:id="rId12"/>
    <p:sldId id="269" r:id="rId13"/>
    <p:sldId id="283" r:id="rId14"/>
    <p:sldId id="284" r:id="rId15"/>
    <p:sldId id="272" r:id="rId16"/>
    <p:sldId id="271" r:id="rId17"/>
    <p:sldId id="287" r:id="rId18"/>
    <p:sldId id="273" r:id="rId19"/>
    <p:sldId id="274" r:id="rId20"/>
    <p:sldId id="285" r:id="rId21"/>
    <p:sldId id="286" r:id="rId22"/>
    <p:sldId id="275" r:id="rId23"/>
    <p:sldId id="276" r:id="rId24"/>
    <p:sldId id="277" r:id="rId25"/>
    <p:sldId id="265" r:id="rId26"/>
    <p:sldId id="267" r:id="rId27"/>
    <p:sldId id="268" r:id="rId28"/>
    <p:sldId id="280" r:id="rId29"/>
    <p:sldId id="279" r:id="rId30"/>
    <p:sldId id="278" r:id="rId31"/>
    <p:sldId id="292" r:id="rId32"/>
    <p:sldId id="293" r:id="rId33"/>
    <p:sldId id="294" r:id="rId34"/>
    <p:sldId id="295" r:id="rId35"/>
    <p:sldId id="281" r:id="rId36"/>
    <p:sldId id="282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88148B-D8C1-4226-B544-96C9D15A5B66}" type="datetimeFigureOut">
              <a:rPr lang="cs-CZ" smtClean="0"/>
              <a:t>29. 10. 2020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86F2C2-AF93-4AA2-94A6-8A8A66DE9D9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PARTISIIPIT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PK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HARJOITUS 2: </a:t>
            </a:r>
            <a:r>
              <a:rPr lang="cs-CZ" b="1" dirty="0" err="1"/>
              <a:t>Mitä</a:t>
            </a:r>
            <a:r>
              <a:rPr lang="cs-CZ" b="1" dirty="0"/>
              <a:t> </a:t>
            </a:r>
            <a:r>
              <a:rPr lang="cs-CZ" b="1" dirty="0" err="1"/>
              <a:t>kuvassa</a:t>
            </a:r>
            <a:r>
              <a:rPr lang="cs-CZ" b="1" dirty="0"/>
              <a:t> on</a:t>
            </a:r>
            <a:r>
              <a:rPr lang="cs-CZ" b="1" dirty="0" smtClean="0"/>
              <a:t>?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8" y="1196752"/>
            <a:ext cx="823155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0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HARJOITUS 3: </a:t>
            </a:r>
            <a:r>
              <a:rPr lang="cs-CZ" dirty="0" err="1" smtClean="0"/>
              <a:t>Yhdistä</a:t>
            </a:r>
            <a:endParaRPr lang="cs-CZ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15566"/>
            <a:ext cx="7272808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36104"/>
          </a:xfrm>
        </p:spPr>
        <p:txBody>
          <a:bodyPr/>
          <a:lstStyle/>
          <a:p>
            <a:r>
              <a:rPr lang="cs-CZ" dirty="0" smtClean="0"/>
              <a:t>TTAVA-PARTISIIPPI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93122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dirty="0" smtClean="0"/>
              <a:t>PASSIIVINEN PREESENSPARTISIIPPI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KORVAA </a:t>
            </a:r>
            <a:r>
              <a:rPr lang="cs-CZ" dirty="0" smtClean="0"/>
              <a:t>JOKA-LAUSETTA</a:t>
            </a:r>
          </a:p>
          <a:p>
            <a:pPr marL="0" indent="0">
              <a:buNone/>
            </a:pPr>
            <a:r>
              <a:rPr lang="cs-CZ" dirty="0" smtClean="0"/>
              <a:t>TAPAHTUU NYT TAI TULEVAISUUDESSA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Verbityyppi</a:t>
            </a:r>
            <a:r>
              <a:rPr lang="cs-CZ" dirty="0" smtClean="0"/>
              <a:t> 1 - </a:t>
            </a:r>
            <a:r>
              <a:rPr lang="cs-CZ" dirty="0" err="1" smtClean="0"/>
              <a:t>yks</a:t>
            </a:r>
            <a:r>
              <a:rPr lang="cs-CZ" dirty="0" smtClean="0"/>
              <a:t>.</a:t>
            </a:r>
            <a:r>
              <a:rPr lang="fi-FI" dirty="0" smtClean="0"/>
              <a:t> </a:t>
            </a:r>
            <a:r>
              <a:rPr lang="fi-FI" dirty="0"/>
              <a:t>1. </a:t>
            </a:r>
            <a:r>
              <a:rPr lang="fi-FI" dirty="0" smtClean="0"/>
              <a:t>pers</a:t>
            </a:r>
            <a:r>
              <a:rPr lang="cs-CZ" dirty="0" smtClean="0"/>
              <a:t>.</a:t>
            </a:r>
            <a:r>
              <a:rPr lang="fi-FI" dirty="0" smtClean="0"/>
              <a:t> </a:t>
            </a:r>
            <a:r>
              <a:rPr lang="fi-FI" dirty="0"/>
              <a:t>vartalo + -</a:t>
            </a:r>
            <a:r>
              <a:rPr lang="fi-FI" i="1" dirty="0"/>
              <a:t>ttava</a:t>
            </a:r>
            <a:r>
              <a:rPr lang="fi-FI" dirty="0"/>
              <a:t> / -</a:t>
            </a:r>
            <a:r>
              <a:rPr lang="fi-FI" i="1" dirty="0" smtClean="0"/>
              <a:t>ttävä</a:t>
            </a:r>
            <a:endParaRPr lang="fi-FI" i="1" dirty="0"/>
          </a:p>
          <a:p>
            <a:r>
              <a:rPr lang="fi-FI" i="1" dirty="0"/>
              <a:t>lukea	</a:t>
            </a:r>
            <a:r>
              <a:rPr lang="cs-CZ" i="1" dirty="0" smtClean="0"/>
              <a:t>	</a:t>
            </a:r>
            <a:r>
              <a:rPr lang="fi-FI" i="1" dirty="0" smtClean="0"/>
              <a:t>lue-n</a:t>
            </a:r>
            <a:r>
              <a:rPr lang="fi-FI" i="1" dirty="0"/>
              <a:t>	luettava</a:t>
            </a:r>
          </a:p>
          <a:p>
            <a:r>
              <a:rPr lang="fi-FI" i="1" dirty="0"/>
              <a:t>kertoa	</a:t>
            </a:r>
            <a:r>
              <a:rPr lang="fi-FI" i="1" dirty="0" smtClean="0"/>
              <a:t>kerro-n</a:t>
            </a:r>
            <a:r>
              <a:rPr lang="fi-FI" i="1" dirty="0"/>
              <a:t>	kerrottava</a:t>
            </a:r>
          </a:p>
          <a:p>
            <a:r>
              <a:rPr lang="fi-FI" i="1" dirty="0"/>
              <a:t>kysyä	</a:t>
            </a:r>
            <a:r>
              <a:rPr lang="fi-FI" i="1" dirty="0" smtClean="0"/>
              <a:t>kysy-n</a:t>
            </a:r>
            <a:r>
              <a:rPr lang="fi-FI" i="1" dirty="0"/>
              <a:t>	kysyttävä</a:t>
            </a:r>
          </a:p>
          <a:p>
            <a:pPr marL="0" indent="0">
              <a:buNone/>
            </a:pPr>
            <a:r>
              <a:rPr lang="fi-FI" b="1" dirty="0" smtClean="0"/>
              <a:t>Huom</a:t>
            </a:r>
            <a:r>
              <a:rPr lang="cs-CZ" dirty="0" smtClean="0"/>
              <a:t>!</a:t>
            </a:r>
            <a:r>
              <a:rPr lang="fi-FI" dirty="0" smtClean="0"/>
              <a:t> </a:t>
            </a:r>
            <a:r>
              <a:rPr lang="fi-FI" dirty="0"/>
              <a:t>vartalon </a:t>
            </a:r>
            <a:r>
              <a:rPr lang="fi-FI" i="1" dirty="0" smtClean="0"/>
              <a:t>a</a:t>
            </a:r>
            <a:r>
              <a:rPr lang="cs-CZ" i="1" dirty="0" smtClean="0"/>
              <a:t>/</a:t>
            </a:r>
            <a:r>
              <a:rPr lang="fi-FI" i="1" dirty="0" smtClean="0"/>
              <a:t> </a:t>
            </a:r>
            <a:r>
              <a:rPr lang="fi-FI" i="1" dirty="0"/>
              <a:t>ä </a:t>
            </a:r>
            <a:r>
              <a:rPr lang="fi-FI" dirty="0"/>
              <a:t>-&gt; </a:t>
            </a:r>
            <a:r>
              <a:rPr lang="fi-FI" i="1" dirty="0" smtClean="0">
                <a:solidFill>
                  <a:srgbClr val="FF0000"/>
                </a:solidFill>
              </a:rPr>
              <a:t>e</a:t>
            </a:r>
            <a:endParaRPr lang="fi-FI" i="1" dirty="0">
              <a:solidFill>
                <a:srgbClr val="FF0000"/>
              </a:solidFill>
            </a:endParaRPr>
          </a:p>
          <a:p>
            <a:r>
              <a:rPr lang="fi-FI" i="1" dirty="0"/>
              <a:t>antaa	</a:t>
            </a:r>
            <a:r>
              <a:rPr lang="cs-CZ" i="1" dirty="0" smtClean="0"/>
              <a:t>	</a:t>
            </a:r>
            <a:r>
              <a:rPr lang="fi-FI" i="1" dirty="0" smtClean="0"/>
              <a:t>anna-n</a:t>
            </a:r>
            <a:r>
              <a:rPr lang="fi-FI" i="1" dirty="0"/>
              <a:t>	ann</a:t>
            </a:r>
            <a:r>
              <a:rPr lang="fi-FI" i="1" dirty="0">
                <a:solidFill>
                  <a:srgbClr val="FF0000"/>
                </a:solidFill>
              </a:rPr>
              <a:t>e</a:t>
            </a:r>
            <a:r>
              <a:rPr lang="fi-FI" i="1" dirty="0"/>
              <a:t>ttava</a:t>
            </a:r>
          </a:p>
          <a:p>
            <a:r>
              <a:rPr lang="fi-FI" i="1" dirty="0"/>
              <a:t>sietää	</a:t>
            </a:r>
            <a:r>
              <a:rPr lang="fi-FI" i="1" dirty="0" smtClean="0"/>
              <a:t>siedä-n</a:t>
            </a:r>
            <a:r>
              <a:rPr lang="fi-FI" i="1" dirty="0"/>
              <a:t>	sied</a:t>
            </a:r>
            <a:r>
              <a:rPr lang="fi-FI" i="1" dirty="0">
                <a:solidFill>
                  <a:srgbClr val="FF0000"/>
                </a:solidFill>
              </a:rPr>
              <a:t>e</a:t>
            </a:r>
            <a:r>
              <a:rPr lang="fi-FI" i="1" dirty="0"/>
              <a:t>ttävä</a:t>
            </a:r>
          </a:p>
          <a:p>
            <a:pPr marL="0" indent="0">
              <a:buNone/>
            </a:pPr>
            <a:r>
              <a:rPr lang="fi-FI" dirty="0"/>
              <a:t>Verbityypit 2, 3, 4, 5 ja </a:t>
            </a:r>
            <a:r>
              <a:rPr lang="fi-FI" dirty="0" smtClean="0"/>
              <a:t>6:</a:t>
            </a:r>
            <a:r>
              <a:rPr lang="cs-CZ" dirty="0" smtClean="0"/>
              <a:t> i</a:t>
            </a:r>
            <a:r>
              <a:rPr lang="fi-FI" dirty="0" smtClean="0"/>
              <a:t>nfinitiivin </a:t>
            </a:r>
            <a:r>
              <a:rPr lang="fi-FI" dirty="0"/>
              <a:t>vartalo + </a:t>
            </a:r>
            <a:r>
              <a:rPr lang="fi-FI" i="1" dirty="0"/>
              <a:t>-tava / -</a:t>
            </a:r>
            <a:r>
              <a:rPr lang="fi-FI" i="1" dirty="0" smtClean="0"/>
              <a:t>tävä</a:t>
            </a:r>
            <a:endParaRPr lang="fi-FI" i="1" dirty="0"/>
          </a:p>
          <a:p>
            <a:r>
              <a:rPr lang="fi-FI" dirty="0"/>
              <a:t>Verbityyppi 2	</a:t>
            </a:r>
            <a:r>
              <a:rPr lang="fi-FI" i="1" dirty="0"/>
              <a:t>syö-dä	syötävä</a:t>
            </a:r>
          </a:p>
          <a:p>
            <a:r>
              <a:rPr lang="fi-FI" dirty="0"/>
              <a:t>Verbityyppi 3	</a:t>
            </a:r>
            <a:r>
              <a:rPr lang="fi-FI" i="1" dirty="0"/>
              <a:t>kävel-lä	käveltävä</a:t>
            </a:r>
          </a:p>
          <a:p>
            <a:r>
              <a:rPr lang="fi-FI" dirty="0"/>
              <a:t>Verbityyppi 4	</a:t>
            </a:r>
            <a:r>
              <a:rPr lang="fi-FI" i="1" dirty="0"/>
              <a:t>pelat-a	</a:t>
            </a:r>
            <a:r>
              <a:rPr lang="fi-FI" i="1" dirty="0" smtClean="0"/>
              <a:t>pelattava</a:t>
            </a:r>
            <a:endParaRPr lang="fi-FI" i="1" dirty="0"/>
          </a:p>
          <a:p>
            <a:r>
              <a:rPr lang="fi-FI" dirty="0"/>
              <a:t>Verbityyppi 5	</a:t>
            </a:r>
            <a:r>
              <a:rPr lang="fi-FI" i="1" dirty="0"/>
              <a:t>valit-a	valittava</a:t>
            </a:r>
          </a:p>
          <a:p>
            <a:r>
              <a:rPr lang="fi-FI" dirty="0"/>
              <a:t>Verbityyppi 6	</a:t>
            </a:r>
            <a:r>
              <a:rPr lang="fi-FI" i="1" dirty="0"/>
              <a:t>paet-a	paettava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1569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TTAVA-PARTISIIPPI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7098" r="4716" b="66890"/>
          <a:stretch/>
        </p:blipFill>
        <p:spPr bwMode="auto">
          <a:xfrm>
            <a:off x="629025" y="1700808"/>
            <a:ext cx="80139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05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TTAVA-PARTISIIPPI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74091" r="3188" b="2576"/>
          <a:stretch/>
        </p:blipFill>
        <p:spPr bwMode="auto">
          <a:xfrm>
            <a:off x="1259632" y="2420888"/>
            <a:ext cx="6907976" cy="254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3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TTAVA-PARTISIIPPI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859216" cy="4391000"/>
          </a:xfrm>
        </p:spPr>
        <p:txBody>
          <a:bodyPr/>
          <a:lstStyle/>
          <a:p>
            <a:pPr marL="0" indent="0">
              <a:buNone/>
            </a:pPr>
            <a:r>
              <a:rPr lang="fi-FI" b="1" i="1" dirty="0"/>
              <a:t>pestävät</a:t>
            </a:r>
            <a:r>
              <a:rPr lang="fi-FI" i="1" dirty="0"/>
              <a:t> astiat = astiat, jotka pestään</a:t>
            </a:r>
          </a:p>
          <a:p>
            <a:pPr marL="0" indent="0">
              <a:buNone/>
            </a:pPr>
            <a:r>
              <a:rPr lang="fi-FI" b="1" i="1" dirty="0"/>
              <a:t>käännettävä</a:t>
            </a:r>
            <a:r>
              <a:rPr lang="fi-FI" i="1" dirty="0"/>
              <a:t> teksti =  teksti, joka käännetään</a:t>
            </a:r>
          </a:p>
          <a:p>
            <a:endParaRPr lang="fi-FI" i="1" dirty="0"/>
          </a:p>
          <a:p>
            <a:pPr marL="0" indent="0">
              <a:buNone/>
            </a:pPr>
            <a:r>
              <a:rPr lang="fi-FI" i="1" dirty="0"/>
              <a:t>Suomessa on paljon </a:t>
            </a:r>
            <a:r>
              <a:rPr lang="fi-FI" b="1" i="1" dirty="0"/>
              <a:t>syötäviä</a:t>
            </a:r>
            <a:r>
              <a:rPr lang="fi-FI" i="1" dirty="0"/>
              <a:t> sieniä.</a:t>
            </a:r>
          </a:p>
          <a:p>
            <a:pPr marL="0" indent="0">
              <a:buNone/>
            </a:pPr>
            <a:r>
              <a:rPr lang="fi-FI" i="1" dirty="0"/>
              <a:t>Annan teille listan kurssilla </a:t>
            </a:r>
            <a:r>
              <a:rPr lang="fi-FI" b="1" i="1" dirty="0"/>
              <a:t>opiskeltavista</a:t>
            </a:r>
            <a:r>
              <a:rPr lang="fi-FI" i="1" dirty="0"/>
              <a:t> asioista.</a:t>
            </a:r>
          </a:p>
          <a:p>
            <a:pPr marL="0" indent="0">
              <a:buNone/>
            </a:pPr>
            <a:r>
              <a:rPr lang="fi-FI" i="1" dirty="0"/>
              <a:t>Kurssilla </a:t>
            </a:r>
            <a:r>
              <a:rPr lang="fi-FI" b="1" i="1" dirty="0"/>
              <a:t>luettavassa</a:t>
            </a:r>
            <a:r>
              <a:rPr lang="fi-FI" i="1" dirty="0"/>
              <a:t> kirjassa on paljon </a:t>
            </a:r>
            <a:r>
              <a:rPr lang="fi-FI" i="1" dirty="0" smtClean="0"/>
              <a:t>harjoituksia</a:t>
            </a:r>
            <a:r>
              <a:rPr lang="cs-CZ" i="1" dirty="0" smtClean="0"/>
              <a:t>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Onko tämä mehu vielä </a:t>
            </a:r>
            <a:r>
              <a:rPr lang="fi-FI" b="1" i="1" dirty="0"/>
              <a:t>juotavaa</a:t>
            </a:r>
            <a:r>
              <a:rPr lang="fi-FI" i="1" dirty="0" smtClean="0"/>
              <a:t>?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Kotona</a:t>
            </a:r>
            <a:r>
              <a:rPr lang="cs-CZ" i="1" dirty="0" smtClean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 smtClean="0"/>
              <a:t>mitään</a:t>
            </a:r>
            <a:r>
              <a:rPr lang="cs-CZ" i="1" dirty="0" smtClean="0"/>
              <a:t> </a:t>
            </a:r>
            <a:r>
              <a:rPr lang="cs-CZ" b="1" i="1" dirty="0" err="1" smtClean="0"/>
              <a:t>syötävää</a:t>
            </a:r>
            <a:r>
              <a:rPr lang="cs-CZ" i="1" dirty="0" smtClean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4763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TTAVA-PARTISIIPPI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789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esessiivinen</a:t>
            </a:r>
            <a:r>
              <a:rPr lang="cs-CZ" dirty="0" smtClean="0"/>
              <a:t> </a:t>
            </a:r>
            <a:r>
              <a:rPr lang="cs-CZ" dirty="0" err="1" smtClean="0"/>
              <a:t>rakenne</a:t>
            </a:r>
            <a:r>
              <a:rPr lang="cs-CZ" dirty="0" smtClean="0"/>
              <a:t> – </a:t>
            </a:r>
            <a:r>
              <a:rPr lang="cs-CZ" b="1" i="1" dirty="0" smtClean="0"/>
              <a:t>ON TEHTÄVÄ</a:t>
            </a:r>
          </a:p>
          <a:p>
            <a:pPr marL="0" indent="0">
              <a:buNone/>
            </a:pPr>
            <a:r>
              <a:rPr lang="cs-CZ" dirty="0" smtClean="0"/>
              <a:t>GENETIIVI + ON + -TTAVA</a:t>
            </a:r>
            <a:endParaRPr lang="fi-FI" dirty="0"/>
          </a:p>
          <a:p>
            <a:r>
              <a:rPr lang="fi-FI" i="1" dirty="0"/>
              <a:t>Minun on luettava tämä kirja</a:t>
            </a:r>
            <a:r>
              <a:rPr lang="fi-FI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(= </a:t>
            </a:r>
            <a:r>
              <a:rPr lang="fi-FI" i="1" dirty="0"/>
              <a:t>Minun täytyy / pitää / on pakko lukea tämä kirja</a:t>
            </a:r>
            <a:r>
              <a:rPr lang="fi-FI" dirty="0"/>
              <a:t>.)</a:t>
            </a:r>
          </a:p>
          <a:p>
            <a:endParaRPr lang="fi-FI" dirty="0"/>
          </a:p>
          <a:p>
            <a:r>
              <a:rPr lang="fi-FI" i="1" dirty="0"/>
              <a:t>Pekan on tultava kokoukseen</a:t>
            </a:r>
            <a:r>
              <a:rPr lang="fi-FI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(= </a:t>
            </a:r>
            <a:r>
              <a:rPr lang="fi-FI" i="1" dirty="0"/>
              <a:t>Pekan pitää tulla kokoukseen</a:t>
            </a:r>
            <a:r>
              <a:rPr lang="fi-FI" dirty="0"/>
              <a:t>.)</a:t>
            </a:r>
          </a:p>
          <a:p>
            <a:endParaRPr lang="fi-FI" dirty="0"/>
          </a:p>
          <a:p>
            <a:r>
              <a:rPr lang="fi-FI" i="1" dirty="0"/>
              <a:t>Sinun on syötävä enemmän</a:t>
            </a:r>
            <a:r>
              <a:rPr lang="fi-FI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(= </a:t>
            </a:r>
            <a:r>
              <a:rPr lang="fi-FI" i="1" dirty="0"/>
              <a:t>Sinun täytyy syödä enemmän</a:t>
            </a:r>
            <a:r>
              <a:rPr lang="fi-FI" dirty="0"/>
              <a:t>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48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Autofit/>
          </a:bodyPr>
          <a:lstStyle/>
          <a:p>
            <a:r>
              <a:rPr lang="cs-CZ" sz="2800" dirty="0" smtClean="0"/>
              <a:t>HARJOITUS 4: </a:t>
            </a:r>
            <a:r>
              <a:rPr lang="cs-CZ" sz="2800" dirty="0" err="1" smtClean="0"/>
              <a:t>Täydennä</a:t>
            </a:r>
            <a:r>
              <a:rPr lang="cs-CZ" sz="2800" dirty="0" smtClean="0"/>
              <a:t> </a:t>
            </a:r>
            <a:r>
              <a:rPr lang="cs-CZ" sz="2800" dirty="0" err="1" smtClean="0"/>
              <a:t>verbit</a:t>
            </a:r>
            <a:r>
              <a:rPr lang="cs-CZ" sz="2800" dirty="0" smtClean="0"/>
              <a:t> </a:t>
            </a:r>
            <a:r>
              <a:rPr lang="cs-CZ" sz="2800" dirty="0" err="1" smtClean="0"/>
              <a:t>oikeassa</a:t>
            </a:r>
            <a:r>
              <a:rPr lang="cs-CZ" sz="2800" dirty="0" smtClean="0"/>
              <a:t> </a:t>
            </a:r>
            <a:r>
              <a:rPr lang="cs-CZ" sz="2800" dirty="0" err="1" smtClean="0"/>
              <a:t>muodossa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1845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fi-FI" dirty="0" smtClean="0"/>
              <a:t>Huomenna </a:t>
            </a:r>
            <a:r>
              <a:rPr lang="fi-FI" dirty="0"/>
              <a:t>on kiireinen päivä. Minun __________ (herätä) ennen kuutta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 smtClean="0"/>
              <a:t>Minun </a:t>
            </a:r>
            <a:r>
              <a:rPr lang="fi-FI" dirty="0"/>
              <a:t>___________ (käydä) kiireesti suihkussa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/>
              <a:t>Sitten minun __________ (harjata) hampaat puhtaiksi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/>
              <a:t>Sen jälkeen minun __________ (syödä) aamiainen nopeasti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/>
              <a:t>Aamiaisen jälkeen minun __________ (tehdä) kotityöt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/>
              <a:t>Ennen yhdeksää minun __________ (viedä) pienempi lapsi päiväkotiin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/>
              <a:t>Kello kymmenen minun __________ (mennä) </a:t>
            </a:r>
            <a:r>
              <a:rPr lang="fi-FI" dirty="0" smtClean="0"/>
              <a:t>työ</a:t>
            </a:r>
            <a:r>
              <a:rPr lang="cs-CZ" dirty="0" err="1" smtClean="0"/>
              <a:t>hön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/>
              <a:t>Heti </a:t>
            </a:r>
            <a:r>
              <a:rPr lang="cs-CZ" dirty="0" err="1" smtClean="0"/>
              <a:t>työ</a:t>
            </a:r>
            <a:r>
              <a:rPr lang="fi-FI" dirty="0" smtClean="0"/>
              <a:t>n </a:t>
            </a:r>
            <a:r>
              <a:rPr lang="fi-FI" dirty="0"/>
              <a:t>jälkeen minun __________ (laittaa) jotakin ruokaa</a:t>
            </a:r>
            <a:r>
              <a:rPr lang="fi-FI" dirty="0" smtClean="0"/>
              <a:t>.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fi-FI" dirty="0"/>
              <a:t>Kello </a:t>
            </a:r>
            <a:r>
              <a:rPr lang="cs-CZ" dirty="0" err="1" smtClean="0"/>
              <a:t>viisi</a:t>
            </a:r>
            <a:r>
              <a:rPr lang="cs-CZ" dirty="0" smtClean="0"/>
              <a:t> </a:t>
            </a:r>
            <a:r>
              <a:rPr lang="fi-FI" dirty="0" smtClean="0"/>
              <a:t>minun </a:t>
            </a:r>
            <a:r>
              <a:rPr lang="fi-FI" dirty="0"/>
              <a:t>_________ (hakea) lapseni päiväkodista.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75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NUT-PARTISIIPPI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280920" cy="4933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= AKTIIVINEN PERFEKTIPARISIIPPI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Verbityyppi </a:t>
            </a:r>
            <a:r>
              <a:rPr lang="fi-FI" dirty="0"/>
              <a:t>1</a:t>
            </a:r>
            <a:r>
              <a:rPr lang="cs-CZ" dirty="0"/>
              <a:t> 	</a:t>
            </a:r>
            <a:r>
              <a:rPr lang="fi-FI" i="1" dirty="0"/>
              <a:t>istua	istunut	</a:t>
            </a:r>
            <a:r>
              <a:rPr lang="cs-CZ" i="1" dirty="0"/>
              <a:t>	</a:t>
            </a:r>
            <a:r>
              <a:rPr lang="fi-FI" i="1" dirty="0"/>
              <a:t>kääntyä</a:t>
            </a:r>
            <a:r>
              <a:rPr lang="cs-CZ" i="1" dirty="0"/>
              <a:t> </a:t>
            </a:r>
            <a:r>
              <a:rPr lang="cs-CZ" i="1" dirty="0" smtClean="0"/>
              <a:t> </a:t>
            </a:r>
            <a:r>
              <a:rPr lang="fi-FI" i="1" dirty="0" smtClean="0"/>
              <a:t>kääntynyt</a:t>
            </a:r>
            <a:endParaRPr lang="fi-FI" i="1" dirty="0"/>
          </a:p>
          <a:p>
            <a:pPr marL="0" indent="0">
              <a:buNone/>
            </a:pPr>
            <a:r>
              <a:rPr lang="fi-FI" dirty="0"/>
              <a:t>Verbityyppi 2	</a:t>
            </a:r>
            <a:r>
              <a:rPr lang="cs-CZ" dirty="0"/>
              <a:t>	</a:t>
            </a:r>
            <a:r>
              <a:rPr lang="fi-FI" i="1" dirty="0"/>
              <a:t>saada	saanut	syödä	</a:t>
            </a:r>
            <a:r>
              <a:rPr lang="cs-CZ" i="1" dirty="0"/>
              <a:t>   </a:t>
            </a:r>
            <a:r>
              <a:rPr lang="cs-CZ" i="1" dirty="0" smtClean="0"/>
              <a:t> </a:t>
            </a:r>
            <a:r>
              <a:rPr lang="fi-FI" i="1" dirty="0" smtClean="0"/>
              <a:t>syönyt</a:t>
            </a:r>
            <a:endParaRPr lang="fi-FI" i="1" dirty="0"/>
          </a:p>
          <a:p>
            <a:pPr marL="0" indent="0">
              <a:buNone/>
            </a:pPr>
            <a:r>
              <a:rPr lang="fi-FI" dirty="0"/>
              <a:t>Verbityyppi 3	</a:t>
            </a:r>
            <a:r>
              <a:rPr lang="cs-CZ" dirty="0"/>
              <a:t>	</a:t>
            </a:r>
            <a:r>
              <a:rPr lang="fi-FI" i="1" dirty="0"/>
              <a:t>tulla	tullut	</a:t>
            </a:r>
            <a:r>
              <a:rPr lang="cs-CZ" i="1" dirty="0"/>
              <a:t>	</a:t>
            </a:r>
            <a:r>
              <a:rPr lang="fi-FI" i="1" dirty="0"/>
              <a:t>mennä</a:t>
            </a:r>
            <a:r>
              <a:rPr lang="cs-CZ" i="1" dirty="0"/>
              <a:t>   </a:t>
            </a:r>
            <a:r>
              <a:rPr lang="fi-FI" i="1" dirty="0"/>
              <a:t>mennyt</a:t>
            </a:r>
          </a:p>
          <a:p>
            <a:pPr marL="0" indent="0">
              <a:buNone/>
            </a:pPr>
            <a:r>
              <a:rPr lang="fi-FI" dirty="0"/>
              <a:t>Verbityyppi 4	</a:t>
            </a:r>
            <a:r>
              <a:rPr lang="cs-CZ" dirty="0"/>
              <a:t>	</a:t>
            </a:r>
            <a:r>
              <a:rPr lang="fi-FI" i="1" dirty="0"/>
              <a:t>haluta	halunnut	herätä</a:t>
            </a:r>
            <a:r>
              <a:rPr lang="cs-CZ" i="1" dirty="0"/>
              <a:t>    </a:t>
            </a:r>
            <a:r>
              <a:rPr lang="fi-FI" i="1" dirty="0"/>
              <a:t>herännyt</a:t>
            </a:r>
          </a:p>
          <a:p>
            <a:pPr marL="0" indent="0">
              <a:buNone/>
            </a:pPr>
            <a:r>
              <a:rPr lang="fi-FI" dirty="0"/>
              <a:t>Verbityyppi 5	</a:t>
            </a:r>
            <a:r>
              <a:rPr lang="cs-CZ" dirty="0"/>
              <a:t>	</a:t>
            </a:r>
            <a:r>
              <a:rPr lang="fi-FI" i="1" dirty="0"/>
              <a:t>tarvita	tarvinnut	häiritä	</a:t>
            </a:r>
            <a:r>
              <a:rPr lang="cs-CZ" i="1" dirty="0"/>
              <a:t>    </a:t>
            </a:r>
            <a:r>
              <a:rPr lang="fi-FI" i="1" dirty="0"/>
              <a:t>häirinnyt</a:t>
            </a:r>
          </a:p>
          <a:p>
            <a:pPr marL="0" indent="0">
              <a:buNone/>
            </a:pPr>
            <a:r>
              <a:rPr lang="fi-FI" dirty="0"/>
              <a:t>Verbityyppi 6	</a:t>
            </a:r>
            <a:r>
              <a:rPr lang="cs-CZ" dirty="0"/>
              <a:t>	</a:t>
            </a:r>
            <a:r>
              <a:rPr lang="fi-FI" i="1" dirty="0"/>
              <a:t>vanheta</a:t>
            </a:r>
            <a:r>
              <a:rPr lang="cs-CZ" i="1" dirty="0"/>
              <a:t> </a:t>
            </a:r>
            <a:r>
              <a:rPr lang="fi-FI" i="1" dirty="0"/>
              <a:t>vanhennut	kylmetä</a:t>
            </a:r>
            <a:r>
              <a:rPr lang="cs-CZ" i="1" dirty="0"/>
              <a:t> </a:t>
            </a:r>
            <a:r>
              <a:rPr lang="cs-CZ" i="1" dirty="0" smtClean="0"/>
              <a:t> </a:t>
            </a:r>
            <a:r>
              <a:rPr lang="fi-FI" i="1" dirty="0" smtClean="0"/>
              <a:t>kylmennyt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52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NUT-PARTISIIPPI - KÄYTTÖ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4733"/>
              </p:ext>
            </p:extLst>
          </p:nvPr>
        </p:nvGraphicFramePr>
        <p:xfrm>
          <a:off x="611560" y="1628800"/>
          <a:ext cx="8075240" cy="4176460"/>
        </p:xfrm>
        <a:graphic>
          <a:graphicData uri="http://schemas.openxmlformats.org/drawingml/2006/table">
            <a:tbl>
              <a:tblPr/>
              <a:tblGrid>
                <a:gridCol w="2907087"/>
                <a:gridCol w="5168153"/>
              </a:tblGrid>
              <a:tr h="417646">
                <a:tc>
                  <a:txBody>
                    <a:bodyPr/>
                    <a:lstStyle/>
                    <a:p>
                      <a:r>
                        <a:rPr lang="cs-CZ" b="1" dirty="0" err="1">
                          <a:latin typeface="century gothic, arial, helvetica"/>
                        </a:rPr>
                        <a:t>Kielteinen</a:t>
                      </a:r>
                      <a:r>
                        <a:rPr lang="cs-CZ" b="1" dirty="0">
                          <a:latin typeface="century gothic, arial, helvetica"/>
                        </a:rPr>
                        <a:t> </a:t>
                      </a:r>
                      <a:r>
                        <a:rPr lang="cs-CZ" b="1" dirty="0" err="1">
                          <a:latin typeface="century gothic, arial, helvetica"/>
                        </a:rPr>
                        <a:t>imperfekti</a:t>
                      </a:r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>
                          <a:latin typeface="century gothic, arial, helvetica"/>
                        </a:rPr>
                        <a:t>En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kirjoittanut</a:t>
                      </a:r>
                      <a:r>
                        <a:rPr lang="cs-CZ" b="0" i="1" dirty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 err="1">
                          <a:latin typeface="century gothic, arial, helvetica"/>
                        </a:rPr>
                        <a:t>Emme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kirjoittaneet</a:t>
                      </a:r>
                      <a:r>
                        <a:rPr lang="cs-CZ" b="0" i="1" dirty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cs-CZ" b="1" dirty="0" err="1">
                          <a:latin typeface="century gothic, arial, helvetica"/>
                        </a:rPr>
                        <a:t>Perfekti</a:t>
                      </a:r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 err="1">
                          <a:latin typeface="century gothic, arial, helvetica"/>
                        </a:rPr>
                        <a:t>Olen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kirjoittanut</a:t>
                      </a:r>
                      <a:r>
                        <a:rPr lang="cs-CZ" b="0" i="1" dirty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 err="1">
                          <a:latin typeface="century gothic, arial, helvetica"/>
                        </a:rPr>
                        <a:t>Olemme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kirjoittaneet</a:t>
                      </a:r>
                      <a:r>
                        <a:rPr lang="cs-CZ" b="0" i="1" dirty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cs-CZ" b="1" dirty="0" err="1">
                          <a:latin typeface="century gothic, arial, helvetica"/>
                        </a:rPr>
                        <a:t>Pluskvamperfekti</a:t>
                      </a:r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>
                          <a:latin typeface="century gothic, arial, helvetica"/>
                        </a:rPr>
                        <a:t>Olin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kirjoittanut</a:t>
                      </a:r>
                      <a:r>
                        <a:rPr lang="cs-CZ" b="0" i="1" dirty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 err="1">
                          <a:latin typeface="century gothic, arial, helvetica"/>
                        </a:rPr>
                        <a:t>Olimme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kirjoittaneet</a:t>
                      </a:r>
                      <a:r>
                        <a:rPr lang="cs-CZ" b="0" i="1" dirty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cs-CZ" b="1" dirty="0" err="1">
                          <a:latin typeface="century gothic, arial, helvetica"/>
                        </a:rPr>
                        <a:t>Adjektiivi</a:t>
                      </a:r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0" i="1" dirty="0">
                          <a:latin typeface="century gothic, arial, helvetica"/>
                        </a:rPr>
                        <a:t>Kirjeen kirjoittanut nainen nousi ylös.</a:t>
                      </a:r>
                      <a:endParaRPr lang="fi-FI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0" i="1" dirty="0">
                          <a:latin typeface="century gothic, arial, helvetica"/>
                        </a:rPr>
                        <a:t>Kirjeen kirjoittaneet naiset nousivat ylös.</a:t>
                      </a:r>
                      <a:endParaRPr lang="fi-FI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r>
                        <a:rPr lang="cs-CZ" b="1" dirty="0" err="1">
                          <a:latin typeface="century gothic, arial, helvetica"/>
                        </a:rPr>
                        <a:t>Substantiivi</a:t>
                      </a:r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 err="1">
                          <a:latin typeface="century gothic, arial, helvetica"/>
                        </a:rPr>
                        <a:t>Tehtävän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kirjoittanut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lähti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 smtClean="0">
                          <a:latin typeface="century gothic, arial, helvetica"/>
                        </a:rPr>
                        <a:t>luokasta</a:t>
                      </a:r>
                      <a:r>
                        <a:rPr lang="cs-CZ" b="0" i="1" dirty="0" smtClean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0" i="1" dirty="0" err="1">
                          <a:latin typeface="century gothic, arial, helvetica"/>
                        </a:rPr>
                        <a:t>Tehtävän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kirjoittaneet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lähtivät</a:t>
                      </a:r>
                      <a:r>
                        <a:rPr lang="cs-CZ" b="0" i="1" dirty="0">
                          <a:latin typeface="century gothic, arial, helvetica"/>
                        </a:rPr>
                        <a:t> </a:t>
                      </a:r>
                      <a:r>
                        <a:rPr lang="cs-CZ" b="0" i="1" dirty="0" err="1">
                          <a:latin typeface="century gothic, arial, helvetica"/>
                        </a:rPr>
                        <a:t>luokasta</a:t>
                      </a:r>
                      <a:r>
                        <a:rPr lang="cs-CZ" b="0" i="1" dirty="0">
                          <a:latin typeface="century gothic, arial, helvetica"/>
                        </a:rPr>
                        <a:t>.</a:t>
                      </a:r>
                      <a:endParaRPr lang="cs-CZ" b="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32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PARTISIIPIT SUOMESSA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5 </a:t>
            </a:r>
            <a:r>
              <a:rPr lang="cs-CZ" dirty="0" err="1" smtClean="0"/>
              <a:t>partisiippia</a:t>
            </a:r>
            <a:endParaRPr lang="cs-CZ" dirty="0" smtClean="0"/>
          </a:p>
          <a:p>
            <a:r>
              <a:rPr lang="cs-CZ" dirty="0" err="1"/>
              <a:t>t</a:t>
            </a:r>
            <a:r>
              <a:rPr lang="cs-CZ" dirty="0" err="1" smtClean="0"/>
              <a:t>ehdään</a:t>
            </a:r>
            <a:r>
              <a:rPr lang="cs-CZ" dirty="0" smtClean="0"/>
              <a:t> </a:t>
            </a:r>
            <a:r>
              <a:rPr lang="cs-CZ" dirty="0" err="1" smtClean="0"/>
              <a:t>verbeistä</a:t>
            </a:r>
            <a:endParaRPr lang="cs-CZ" dirty="0" smtClean="0"/>
          </a:p>
          <a:p>
            <a:r>
              <a:rPr lang="cs-CZ" dirty="0" err="1" smtClean="0"/>
              <a:t>käytetään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a</a:t>
            </a:r>
            <a:r>
              <a:rPr lang="cs-CZ" dirty="0" err="1" smtClean="0"/>
              <a:t>djektiiveina</a:t>
            </a:r>
            <a:r>
              <a:rPr lang="cs-CZ" dirty="0" smtClean="0"/>
              <a:t> (</a:t>
            </a:r>
            <a:r>
              <a:rPr lang="cs-CZ" i="1" dirty="0" err="1" smtClean="0"/>
              <a:t>väsynyt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rakenteissa</a:t>
            </a:r>
            <a:r>
              <a:rPr lang="cs-CZ" dirty="0" smtClean="0"/>
              <a:t> (</a:t>
            </a:r>
            <a:r>
              <a:rPr lang="cs-CZ" i="1" dirty="0" err="1" smtClean="0"/>
              <a:t>Meidän</a:t>
            </a:r>
            <a:r>
              <a:rPr lang="cs-CZ" i="1" dirty="0" smtClean="0"/>
              <a:t> on </a:t>
            </a:r>
            <a:r>
              <a:rPr lang="cs-CZ" i="1" dirty="0" err="1" smtClean="0"/>
              <a:t>lähdettävä</a:t>
            </a:r>
            <a:r>
              <a:rPr lang="cs-CZ" dirty="0" smtClean="0"/>
              <a:t>.) </a:t>
            </a:r>
          </a:p>
          <a:p>
            <a:pPr lvl="1"/>
            <a:r>
              <a:rPr lang="cs-CZ" dirty="0" err="1" smtClean="0"/>
              <a:t>joskus</a:t>
            </a:r>
            <a:r>
              <a:rPr lang="cs-CZ" dirty="0" smtClean="0"/>
              <a:t> </a:t>
            </a:r>
            <a:r>
              <a:rPr lang="cs-CZ" dirty="0" err="1" smtClean="0"/>
              <a:t>substantiiveina</a:t>
            </a:r>
            <a:r>
              <a:rPr lang="cs-CZ" dirty="0" smtClean="0"/>
              <a:t> (</a:t>
            </a:r>
            <a:r>
              <a:rPr lang="cs-CZ" i="1" dirty="0" err="1" smtClean="0"/>
              <a:t>tehtävä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327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cs-CZ" dirty="0" smtClean="0"/>
              <a:t>HARJOITUS 5:  </a:t>
            </a:r>
            <a:r>
              <a:rPr lang="cs-CZ" dirty="0" err="1" smtClean="0"/>
              <a:t>Tee</a:t>
            </a:r>
            <a:r>
              <a:rPr lang="cs-CZ" dirty="0" smtClean="0"/>
              <a:t> </a:t>
            </a:r>
            <a:r>
              <a:rPr lang="cs-CZ" dirty="0" err="1" smtClean="0"/>
              <a:t>partisiippi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mies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rakastui</a:t>
            </a:r>
            <a:r>
              <a:rPr lang="cs-CZ" dirty="0"/>
              <a:t> </a:t>
            </a:r>
            <a:r>
              <a:rPr lang="cs-CZ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posti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tuli</a:t>
            </a:r>
            <a:r>
              <a:rPr lang="cs-CZ" dirty="0"/>
              <a:t> </a:t>
            </a:r>
            <a:r>
              <a:rPr lang="cs-CZ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kurssi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alkoi</a:t>
            </a:r>
            <a:r>
              <a:rPr lang="cs-CZ" dirty="0"/>
              <a:t> </a:t>
            </a:r>
            <a:r>
              <a:rPr lang="cs-CZ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onnettomuus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tapahtui</a:t>
            </a:r>
            <a:r>
              <a:rPr lang="cs-CZ" dirty="0"/>
              <a:t> </a:t>
            </a:r>
            <a:r>
              <a:rPr lang="cs-CZ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lapsi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syntyi</a:t>
            </a:r>
            <a:r>
              <a:rPr lang="cs-CZ" dirty="0"/>
              <a:t> </a:t>
            </a:r>
            <a:r>
              <a:rPr lang="cs-CZ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aika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kului</a:t>
            </a:r>
            <a:r>
              <a:rPr lang="cs-CZ" dirty="0"/>
              <a:t> </a:t>
            </a:r>
            <a:r>
              <a:rPr lang="cs-CZ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ilta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onnistui</a:t>
            </a:r>
            <a:r>
              <a:rPr lang="cs-CZ" dirty="0"/>
              <a:t> </a:t>
            </a:r>
            <a:r>
              <a:rPr lang="cs-CZ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kokous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/>
              <a:t>siirtyi</a:t>
            </a:r>
            <a:r>
              <a:rPr lang="cs-CZ" dirty="0"/>
              <a:t> </a:t>
            </a:r>
            <a:r>
              <a:rPr lang="cs-CZ" dirty="0" smtClean="0"/>
              <a:t>=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tulos</a:t>
            </a:r>
            <a:r>
              <a:rPr lang="cs-CZ" dirty="0"/>
              <a:t>, </a:t>
            </a:r>
            <a:r>
              <a:rPr lang="cs-CZ" dirty="0" err="1"/>
              <a:t>joka</a:t>
            </a:r>
            <a:r>
              <a:rPr lang="cs-CZ" dirty="0"/>
              <a:t> </a:t>
            </a:r>
            <a:r>
              <a:rPr lang="cs-CZ" dirty="0" err="1" smtClean="0"/>
              <a:t>muuttui</a:t>
            </a:r>
            <a:r>
              <a:rPr lang="cs-CZ" dirty="0" smtClean="0"/>
              <a:t> =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560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6: </a:t>
            </a:r>
            <a:r>
              <a:rPr lang="cs-CZ" dirty="0" err="1" smtClean="0"/>
              <a:t>Kirjoita</a:t>
            </a:r>
            <a:r>
              <a:rPr lang="cs-CZ" dirty="0" smtClean="0"/>
              <a:t> </a:t>
            </a:r>
            <a:r>
              <a:rPr lang="cs-CZ" dirty="0" err="1"/>
              <a:t>puuttuva</a:t>
            </a:r>
            <a:r>
              <a:rPr lang="cs-CZ" dirty="0"/>
              <a:t> </a:t>
            </a:r>
            <a:r>
              <a:rPr lang="cs-CZ" dirty="0" err="1" smtClean="0"/>
              <a:t>partisiippimuoto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280920" cy="500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fi-FI" dirty="0" smtClean="0"/>
              <a:t>Maljakko</a:t>
            </a:r>
            <a:r>
              <a:rPr lang="fi-FI" dirty="0"/>
              <a:t>, joka meni rikki, oli hyvin arvokas.</a:t>
            </a:r>
          </a:p>
          <a:p>
            <a:pPr marL="0" indent="0">
              <a:buNone/>
            </a:pPr>
            <a:r>
              <a:rPr lang="fi-FI" dirty="0"/>
              <a:t>= Rikki ________ maljakko oli hyvin arvokas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fi-FI" dirty="0" smtClean="0"/>
              <a:t>Lintu</a:t>
            </a:r>
            <a:r>
              <a:rPr lang="fi-FI" dirty="0"/>
              <a:t>, joka lensi pois, oli varmasti varpunen.</a:t>
            </a:r>
          </a:p>
          <a:p>
            <a:pPr marL="0" indent="0">
              <a:buNone/>
            </a:pPr>
            <a:r>
              <a:rPr lang="fi-FI" dirty="0"/>
              <a:t>= Pois ________ lintu oli varmasti varpunen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fi-FI" dirty="0" smtClean="0"/>
              <a:t>Kirje</a:t>
            </a:r>
            <a:r>
              <a:rPr lang="fi-FI" dirty="0"/>
              <a:t>, joka hävisi postissa, sisälsi paljon rahaa.</a:t>
            </a:r>
          </a:p>
          <a:p>
            <a:pPr marL="0" indent="0">
              <a:buNone/>
            </a:pPr>
            <a:r>
              <a:rPr lang="fi-FI" dirty="0"/>
              <a:t>= Postissa ________ kirje sisälsi paljon rahaa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4. </a:t>
            </a:r>
            <a:r>
              <a:rPr lang="fi-FI" dirty="0" smtClean="0"/>
              <a:t>Perhe</a:t>
            </a:r>
            <a:r>
              <a:rPr lang="fi-FI" dirty="0"/>
              <a:t>, joka muutti Turkuun, sai hyvän asunnon.</a:t>
            </a:r>
          </a:p>
          <a:p>
            <a:pPr marL="0" indent="0">
              <a:buNone/>
            </a:pPr>
            <a:r>
              <a:rPr lang="fi-FI" dirty="0"/>
              <a:t>= Turkuun ________ perhe sai hyvän asunnon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5. </a:t>
            </a:r>
            <a:r>
              <a:rPr lang="fi-FI" dirty="0" smtClean="0"/>
              <a:t>Poika</a:t>
            </a:r>
            <a:r>
              <a:rPr lang="fi-FI" dirty="0"/>
              <a:t>, joka opiskeli suomea, on kotoisin Ugandasta.</a:t>
            </a:r>
          </a:p>
          <a:p>
            <a:pPr marL="0" indent="0">
              <a:buNone/>
            </a:pPr>
            <a:r>
              <a:rPr lang="fi-FI" dirty="0"/>
              <a:t>= Suomea _______ poika on kotoisin Ugandasta.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69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TU-PARTISIIPPI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40960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= PASSIIVINEN PERFEKTIPARTISIIPPI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fi-FI" b="1" dirty="0"/>
              <a:t>Verbityyppi 1</a:t>
            </a:r>
            <a:r>
              <a:rPr lang="fi-FI" dirty="0"/>
              <a:t>: Yksikön persoonan vartalo + -</a:t>
            </a:r>
            <a:r>
              <a:rPr lang="fi-FI" i="1" dirty="0"/>
              <a:t>ttu / -</a:t>
            </a:r>
            <a:r>
              <a:rPr lang="fi-FI" i="1" dirty="0" smtClean="0"/>
              <a:t>tty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lukea	lue-n	luettu</a:t>
            </a:r>
          </a:p>
          <a:p>
            <a:pPr marL="0" indent="0">
              <a:buNone/>
            </a:pPr>
            <a:r>
              <a:rPr lang="fi-FI" i="1" dirty="0"/>
              <a:t>kertoa	kerro-n	kerrottu</a:t>
            </a:r>
          </a:p>
          <a:p>
            <a:pPr marL="0" indent="0">
              <a:buNone/>
            </a:pPr>
            <a:r>
              <a:rPr lang="fi-FI" i="1" dirty="0"/>
              <a:t>kysyä	kysy-n	kysytty</a:t>
            </a:r>
          </a:p>
          <a:p>
            <a:pPr marL="0" indent="0">
              <a:buNone/>
            </a:pPr>
            <a:r>
              <a:rPr lang="fi-FI" dirty="0"/>
              <a:t>Huom. vartalon </a:t>
            </a:r>
            <a:r>
              <a:rPr lang="fi-FI" i="1" dirty="0"/>
              <a:t>a, ä -&gt; </a:t>
            </a:r>
            <a:r>
              <a:rPr lang="fi-FI" i="1" dirty="0" smtClean="0">
                <a:solidFill>
                  <a:srgbClr val="FF0000"/>
                </a:solidFill>
              </a:rPr>
              <a:t>e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kantaa	</a:t>
            </a:r>
            <a:r>
              <a:rPr lang="fi-FI" i="1" dirty="0" smtClean="0"/>
              <a:t>kanna-n</a:t>
            </a:r>
            <a:r>
              <a:rPr lang="cs-CZ" i="1" dirty="0" smtClean="0"/>
              <a:t> 	</a:t>
            </a:r>
            <a:r>
              <a:rPr lang="fi-FI" i="1" dirty="0" smtClean="0"/>
              <a:t>kann</a:t>
            </a:r>
            <a:r>
              <a:rPr lang="fi-FI" i="1" dirty="0" smtClean="0">
                <a:solidFill>
                  <a:srgbClr val="FF0000"/>
                </a:solidFill>
              </a:rPr>
              <a:t>e</a:t>
            </a:r>
            <a:r>
              <a:rPr lang="fi-FI" i="1" dirty="0" smtClean="0"/>
              <a:t>ttu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tietää	tiedä-n	</a:t>
            </a:r>
            <a:r>
              <a:rPr lang="cs-CZ" i="1" dirty="0" smtClean="0"/>
              <a:t>	</a:t>
            </a:r>
            <a:r>
              <a:rPr lang="fi-FI" i="1" dirty="0" smtClean="0"/>
              <a:t>tied</a:t>
            </a:r>
            <a:r>
              <a:rPr lang="fi-FI" i="1" dirty="0" smtClean="0">
                <a:solidFill>
                  <a:srgbClr val="FF0000"/>
                </a:solidFill>
              </a:rPr>
              <a:t>e</a:t>
            </a:r>
            <a:r>
              <a:rPr lang="fi-FI" i="1" dirty="0" smtClean="0"/>
              <a:t>tty</a:t>
            </a:r>
            <a:endParaRPr lang="fi-FI" i="1" dirty="0"/>
          </a:p>
          <a:p>
            <a:pPr marL="0" indent="0">
              <a:buNone/>
            </a:pPr>
            <a:r>
              <a:rPr lang="fi-FI" dirty="0"/>
              <a:t>Verbityypit 2, 3, 4, 5 ja 6: </a:t>
            </a:r>
            <a:r>
              <a:rPr lang="cs-CZ" dirty="0"/>
              <a:t>i</a:t>
            </a:r>
            <a:r>
              <a:rPr lang="fi-FI" dirty="0" smtClean="0"/>
              <a:t>nfinitiivin </a:t>
            </a:r>
            <a:r>
              <a:rPr lang="fi-FI" dirty="0"/>
              <a:t>vartalo + -</a:t>
            </a:r>
            <a:r>
              <a:rPr lang="fi-FI" i="1" dirty="0"/>
              <a:t>tu / </a:t>
            </a:r>
            <a:r>
              <a:rPr lang="fi-FI" i="1" dirty="0" smtClean="0"/>
              <a:t>ty</a:t>
            </a:r>
            <a:endParaRPr lang="fi-FI" i="1" dirty="0"/>
          </a:p>
          <a:p>
            <a:pPr marL="0" indent="0">
              <a:buNone/>
            </a:pPr>
            <a:r>
              <a:rPr lang="fi-FI" b="1" dirty="0"/>
              <a:t>Verbityyppi 2</a:t>
            </a:r>
            <a:r>
              <a:rPr lang="fi-FI" dirty="0"/>
              <a:t>: </a:t>
            </a:r>
            <a:r>
              <a:rPr lang="fi-FI" i="1" dirty="0"/>
              <a:t>syö-dä -&gt; syöty</a:t>
            </a:r>
          </a:p>
          <a:p>
            <a:pPr marL="0" indent="0">
              <a:buNone/>
            </a:pPr>
            <a:r>
              <a:rPr lang="fi-FI" b="1" dirty="0"/>
              <a:t>Verbityyppi 3</a:t>
            </a:r>
            <a:r>
              <a:rPr lang="fi-FI" dirty="0"/>
              <a:t>: </a:t>
            </a:r>
            <a:r>
              <a:rPr lang="fi-FI" i="1" dirty="0"/>
              <a:t>kävel-lä -&gt; kävelty</a:t>
            </a:r>
          </a:p>
          <a:p>
            <a:pPr marL="0" indent="0">
              <a:buNone/>
            </a:pPr>
            <a:r>
              <a:rPr lang="fi-FI" b="1" dirty="0"/>
              <a:t>Verbityyppi 4</a:t>
            </a:r>
            <a:r>
              <a:rPr lang="fi-FI" dirty="0"/>
              <a:t>: </a:t>
            </a:r>
            <a:r>
              <a:rPr lang="fi-FI" i="1" dirty="0"/>
              <a:t>pelat-a -&gt;pelattu</a:t>
            </a:r>
          </a:p>
          <a:p>
            <a:pPr marL="0" indent="0">
              <a:buNone/>
            </a:pPr>
            <a:r>
              <a:rPr lang="fi-FI" b="1" dirty="0"/>
              <a:t>Verbityyppi 5</a:t>
            </a:r>
            <a:r>
              <a:rPr lang="fi-FI" dirty="0"/>
              <a:t>: </a:t>
            </a:r>
            <a:r>
              <a:rPr lang="fi-FI" i="1" dirty="0"/>
              <a:t>valit-a -&gt;  valittu</a:t>
            </a:r>
          </a:p>
          <a:p>
            <a:pPr marL="0" indent="0">
              <a:buNone/>
            </a:pPr>
            <a:r>
              <a:rPr lang="fi-FI" b="1" dirty="0"/>
              <a:t>Verbityyppi 6</a:t>
            </a:r>
            <a:r>
              <a:rPr lang="fi-FI" i="1" dirty="0"/>
              <a:t>:  paet-a -&gt; paettu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416083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TU-PARTISIIPPI – KÄYTTÖ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Passiivin 2. partisiippi korvaa passiivisen </a:t>
            </a:r>
            <a:r>
              <a:rPr lang="fi-FI" dirty="0" smtClean="0"/>
              <a:t>relatiivilauseen</a:t>
            </a:r>
            <a:r>
              <a:rPr lang="cs-CZ" dirty="0" smtClean="0"/>
              <a:t> (</a:t>
            </a:r>
            <a:r>
              <a:rPr lang="cs-CZ" dirty="0" err="1" smtClean="0"/>
              <a:t>joka-lauseen</a:t>
            </a:r>
            <a:r>
              <a:rPr lang="cs-CZ" dirty="0" smtClean="0"/>
              <a:t>)</a:t>
            </a:r>
            <a:r>
              <a:rPr lang="fi-FI" dirty="0" smtClean="0"/>
              <a:t>. </a:t>
            </a:r>
            <a:endParaRPr lang="cs-CZ" dirty="0" smtClean="0"/>
          </a:p>
          <a:p>
            <a:r>
              <a:rPr lang="fi-FI" dirty="0" smtClean="0"/>
              <a:t>Se </a:t>
            </a:r>
            <a:r>
              <a:rPr lang="fi-FI" dirty="0"/>
              <a:t>ilmaisee, mitä </a:t>
            </a:r>
            <a:r>
              <a:rPr lang="fi-FI" b="1" dirty="0"/>
              <a:t>on tehty </a:t>
            </a:r>
            <a:r>
              <a:rPr lang="fi-FI" dirty="0"/>
              <a:t>aikaisemmin.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i="1" dirty="0"/>
              <a:t>Pidätkö paistetuista perunoista? </a:t>
            </a: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(= </a:t>
            </a:r>
            <a:r>
              <a:rPr lang="fi-FI" i="1" dirty="0"/>
              <a:t>Pidätkö perunoista, jotka on paistettu?)</a:t>
            </a:r>
          </a:p>
          <a:p>
            <a:pPr marL="0" indent="0">
              <a:buNone/>
            </a:pPr>
            <a:r>
              <a:rPr lang="fi-FI" i="1" dirty="0"/>
              <a:t>Syömme usein keitettyä kalaa, vaikka pidän enemmän uunissa </a:t>
            </a:r>
            <a:r>
              <a:rPr lang="fi-FI" i="1" dirty="0" smtClean="0"/>
              <a:t>paistetusta.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Eilen valittu johtaja aloitti työnsä luottavaisin mielin.</a:t>
            </a:r>
          </a:p>
          <a:p>
            <a:pPr marL="0" indent="0">
              <a:buNone/>
            </a:pPr>
            <a:r>
              <a:rPr lang="fi-FI" i="1" dirty="0" smtClean="0"/>
              <a:t>Konsertissa </a:t>
            </a:r>
            <a:r>
              <a:rPr lang="fi-FI" i="1" dirty="0"/>
              <a:t>soitetut kappaleet ovat sillä CD:llä</a:t>
            </a:r>
            <a:r>
              <a:rPr lang="fi-FI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9227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HUOM</a:t>
            </a:r>
            <a:r>
              <a:rPr lang="fi-FI" dirty="0"/>
              <a:t>! Esimerkiksi seuraavia lauseita </a:t>
            </a:r>
            <a:r>
              <a:rPr lang="fi-FI" dirty="0">
                <a:solidFill>
                  <a:srgbClr val="FF0000"/>
                </a:solidFill>
              </a:rPr>
              <a:t>EI </a:t>
            </a:r>
            <a:r>
              <a:rPr lang="cs-CZ" dirty="0" smtClean="0">
                <a:solidFill>
                  <a:srgbClr val="FF0000"/>
                </a:solidFill>
              </a:rPr>
              <a:t>VOI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/>
              <a:t>sanoa partisiipin avulla: </a:t>
            </a:r>
          </a:p>
          <a:p>
            <a:pPr marL="0" indent="0">
              <a:buNone/>
            </a:pPr>
            <a:r>
              <a:rPr lang="fi-FI" i="1" dirty="0"/>
              <a:t>Kirjaston aulassa istuu poika,</a:t>
            </a:r>
            <a:r>
              <a:rPr lang="fi-FI" dirty="0"/>
              <a:t> </a:t>
            </a:r>
          </a:p>
          <a:p>
            <a:r>
              <a:rPr lang="fi-FI" i="1" dirty="0"/>
              <a:t>jolla on paljon kirjoja.</a:t>
            </a:r>
            <a:r>
              <a:rPr lang="fi-FI" dirty="0"/>
              <a:t> </a:t>
            </a:r>
            <a:r>
              <a:rPr lang="fi-FI" b="1" dirty="0"/>
              <a:t>omistuslause</a:t>
            </a:r>
            <a:endParaRPr lang="fi-FI" dirty="0"/>
          </a:p>
          <a:p>
            <a:r>
              <a:rPr lang="fi-FI" i="1" dirty="0"/>
              <a:t>joka on iloinen.</a:t>
            </a:r>
            <a:r>
              <a:rPr lang="fi-FI" dirty="0"/>
              <a:t> </a:t>
            </a:r>
            <a:r>
              <a:rPr lang="fi-FI" b="1" dirty="0"/>
              <a:t>predikatiivilause</a:t>
            </a:r>
            <a:endParaRPr lang="fi-FI" dirty="0"/>
          </a:p>
          <a:p>
            <a:r>
              <a:rPr lang="fi-FI" i="1" dirty="0"/>
              <a:t>jonka täytyy lukea</a:t>
            </a:r>
            <a:r>
              <a:rPr lang="fi-FI" dirty="0"/>
              <a:t>. </a:t>
            </a:r>
            <a:r>
              <a:rPr lang="fi-FI" b="1" dirty="0"/>
              <a:t>akt</a:t>
            </a:r>
            <a:r>
              <a:rPr lang="fi-FI" dirty="0"/>
              <a:t>. </a:t>
            </a:r>
            <a:r>
              <a:rPr lang="fi-FI" b="1" dirty="0"/>
              <a:t>nesessiivilause</a:t>
            </a:r>
            <a:endParaRPr lang="fi-FI" dirty="0"/>
          </a:p>
          <a:p>
            <a:r>
              <a:rPr lang="fi-FI" i="1" dirty="0"/>
              <a:t>joka ei osaa lukea.</a:t>
            </a:r>
            <a:r>
              <a:rPr lang="fi-FI" dirty="0"/>
              <a:t> </a:t>
            </a:r>
            <a:r>
              <a:rPr lang="fi-FI" b="1" dirty="0"/>
              <a:t>negatiivinen</a:t>
            </a:r>
            <a:r>
              <a:rPr lang="fi-FI" dirty="0"/>
              <a:t> </a:t>
            </a:r>
            <a:r>
              <a:rPr lang="fi-FI" b="1" dirty="0"/>
              <a:t>lause</a:t>
            </a:r>
            <a:endParaRPr lang="fi-FI" dirty="0"/>
          </a:p>
          <a:p>
            <a:r>
              <a:rPr lang="fi-FI" i="1" dirty="0"/>
              <a:t>josta koirat pitävät.</a:t>
            </a:r>
            <a:r>
              <a:rPr lang="fi-FI" dirty="0"/>
              <a:t> </a:t>
            </a:r>
            <a:r>
              <a:rPr lang="fi-FI" b="1" i="1" dirty="0"/>
              <a:t>joka</a:t>
            </a:r>
            <a:r>
              <a:rPr lang="fi-FI" i="1" dirty="0"/>
              <a:t> </a:t>
            </a:r>
            <a:r>
              <a:rPr lang="fi-FI" b="1" dirty="0"/>
              <a:t>adverbiaalina</a:t>
            </a:r>
            <a:endParaRPr lang="fi-FI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15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7: </a:t>
            </a:r>
            <a:r>
              <a:rPr lang="cs-CZ" dirty="0" err="1" smtClean="0"/>
              <a:t>Kirjoita</a:t>
            </a:r>
            <a:r>
              <a:rPr lang="cs-CZ" dirty="0" smtClean="0"/>
              <a:t> </a:t>
            </a:r>
            <a:r>
              <a:rPr lang="cs-CZ" dirty="0" err="1" smtClean="0"/>
              <a:t>joka-lauseet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" y="1556791"/>
            <a:ext cx="7811628" cy="511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2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smtClean="0"/>
              <a:t>MA-PARTISIIPPI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86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= AGENTTIPARTISIIPPI</a:t>
            </a:r>
          </a:p>
          <a:p>
            <a:pPr marL="0" indent="0">
              <a:buNone/>
            </a:pPr>
            <a:r>
              <a:rPr lang="fi-FI" dirty="0"/>
              <a:t>Agenttirakenteen voi </a:t>
            </a:r>
            <a:r>
              <a:rPr lang="fi-FI" dirty="0" smtClean="0"/>
              <a:t>tehdä</a:t>
            </a:r>
            <a:r>
              <a:rPr lang="cs-CZ" dirty="0" smtClean="0"/>
              <a:t> </a:t>
            </a:r>
            <a:r>
              <a:rPr lang="fi-FI" dirty="0" smtClean="0"/>
              <a:t>vain</a:t>
            </a:r>
            <a:r>
              <a:rPr lang="fi-FI" dirty="0"/>
              <a:t> </a:t>
            </a:r>
            <a:r>
              <a:rPr lang="fi-FI" b="1" dirty="0"/>
              <a:t>transitiiviverbistä</a:t>
            </a:r>
            <a:r>
              <a:rPr lang="fi-FI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(=</a:t>
            </a:r>
            <a:r>
              <a:rPr lang="cs-CZ" dirty="0" smtClean="0"/>
              <a:t> </a:t>
            </a:r>
            <a:r>
              <a:rPr lang="fi-FI" dirty="0" smtClean="0"/>
              <a:t>verbistä</a:t>
            </a:r>
            <a:r>
              <a:rPr lang="fi-FI" dirty="0"/>
              <a:t>, joka voi saada objektin</a:t>
            </a:r>
            <a:r>
              <a:rPr lang="fi-FI" dirty="0" smtClean="0"/>
              <a:t>)!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Agenttipartisiippiin </a:t>
            </a:r>
            <a:r>
              <a:rPr lang="fi-FI" dirty="0"/>
              <a:t>liittyy aina </a:t>
            </a:r>
            <a:r>
              <a:rPr lang="fi-FI" b="1" dirty="0" smtClean="0">
                <a:solidFill>
                  <a:srgbClr val="FF0000"/>
                </a:solidFill>
              </a:rPr>
              <a:t>tekijä</a:t>
            </a:r>
            <a:r>
              <a:rPr lang="cs-CZ" dirty="0" smtClean="0"/>
              <a:t>!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Kuka?</a:t>
            </a:r>
            <a:r>
              <a:rPr lang="cs-CZ" dirty="0" smtClean="0"/>
              <a:t> </a:t>
            </a:r>
            <a:r>
              <a:rPr lang="fi-FI" i="1" dirty="0" smtClean="0"/>
              <a:t>Poika</a:t>
            </a:r>
            <a:r>
              <a:rPr lang="cs-CZ" i="1" dirty="0" smtClean="0"/>
              <a:t> -</a:t>
            </a:r>
            <a:r>
              <a:rPr lang="cs-CZ" dirty="0" smtClean="0"/>
              <a:t> GEN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Mitä </a:t>
            </a:r>
            <a:r>
              <a:rPr lang="fi-FI" dirty="0"/>
              <a:t>teki / on tehnyt / oli </a:t>
            </a:r>
            <a:r>
              <a:rPr lang="fi-FI" dirty="0" smtClean="0"/>
              <a:t>tehnyt?</a:t>
            </a:r>
            <a:r>
              <a:rPr lang="cs-CZ" dirty="0" smtClean="0"/>
              <a:t> </a:t>
            </a:r>
            <a:r>
              <a:rPr lang="fi-FI" i="1" dirty="0" smtClean="0"/>
              <a:t>on </a:t>
            </a:r>
            <a:r>
              <a:rPr lang="fi-FI" i="1" dirty="0"/>
              <a:t>lukenut kirjan.</a:t>
            </a:r>
          </a:p>
          <a:p>
            <a:pPr marL="0" indent="0">
              <a:buNone/>
            </a:pPr>
            <a:r>
              <a:rPr lang="fi-FI" dirty="0" smtClean="0"/>
              <a:t>Millainen </a:t>
            </a:r>
            <a:r>
              <a:rPr lang="fi-FI" dirty="0"/>
              <a:t>kirja?</a:t>
            </a:r>
          </a:p>
          <a:p>
            <a:pPr marL="0" indent="0">
              <a:buNone/>
            </a:pPr>
            <a:r>
              <a:rPr lang="fi-FI" i="1" dirty="0" smtClean="0"/>
              <a:t>kirja</a:t>
            </a:r>
            <a:r>
              <a:rPr lang="fi-FI" i="1" dirty="0"/>
              <a:t>, jonka poika on lukenut </a:t>
            </a: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—&gt; </a:t>
            </a:r>
            <a:r>
              <a:rPr lang="fi-FI" i="1" dirty="0">
                <a:solidFill>
                  <a:srgbClr val="FF0000"/>
                </a:solidFill>
              </a:rPr>
              <a:t>pojan</a:t>
            </a:r>
            <a:r>
              <a:rPr lang="fi-FI" i="1" dirty="0"/>
              <a:t> luke</a:t>
            </a:r>
            <a:r>
              <a:rPr lang="fi-FI" i="1" dirty="0">
                <a:solidFill>
                  <a:srgbClr val="FF0000"/>
                </a:solidFill>
              </a:rPr>
              <a:t>ma</a:t>
            </a:r>
            <a:r>
              <a:rPr lang="fi-FI" i="1" dirty="0"/>
              <a:t> kirja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29866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MA-PARTISIIPPI - MUODOSTUS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/>
              <a:t>lukea                 luke-vat                            luke-ma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tehdä                 teke-vät                           teke-mä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kuunnella        kuuntele-vat                   kuuntele-ma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pelata                pelaa-vat                         pelaa-ma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tarvita               tarvitse-vat                     tarvitse-ma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15971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MA-PARTISIIPPI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0"/>
          <a:stretch/>
        </p:blipFill>
        <p:spPr bwMode="auto">
          <a:xfrm>
            <a:off x="1331640" y="1628800"/>
            <a:ext cx="6336704" cy="472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4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MA-PARTISIIPPI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4" y="2348880"/>
            <a:ext cx="799643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3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/>
          <a:stretch/>
        </p:blipFill>
        <p:spPr bwMode="auto">
          <a:xfrm>
            <a:off x="2483768" y="166649"/>
            <a:ext cx="4752528" cy="66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1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36104"/>
          </a:xfrm>
        </p:spPr>
        <p:txBody>
          <a:bodyPr/>
          <a:lstStyle/>
          <a:p>
            <a:r>
              <a:rPr lang="cs-CZ" dirty="0" smtClean="0"/>
              <a:t>AGENTIN ILMAISEMINEN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Agentti eli tekijä </a:t>
            </a:r>
            <a:r>
              <a:rPr lang="fi-FI" dirty="0" smtClean="0"/>
              <a:t>ilmaistaan</a:t>
            </a:r>
            <a:r>
              <a:rPr lang="cs-CZ" dirty="0" smtClean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a) </a:t>
            </a:r>
            <a:r>
              <a:rPr lang="fi-FI" b="1" dirty="0"/>
              <a:t>genetiivillä</a:t>
            </a:r>
            <a:r>
              <a:rPr lang="fi-FI" dirty="0"/>
              <a:t>, kun tekijää merkitsevä sana on substantiivi (yleisnimi tai erisinimi):</a:t>
            </a:r>
          </a:p>
          <a:p>
            <a:pPr marL="0" indent="0">
              <a:buNone/>
            </a:pPr>
            <a:r>
              <a:rPr lang="fi-FI" i="1" dirty="0" smtClean="0"/>
              <a:t>Tässä </a:t>
            </a:r>
            <a:r>
              <a:rPr lang="fi-FI" i="1" dirty="0"/>
              <a:t>on </a:t>
            </a:r>
            <a:r>
              <a:rPr lang="fi-FI" i="1" dirty="0">
                <a:solidFill>
                  <a:srgbClr val="FF0000"/>
                </a:solidFill>
              </a:rPr>
              <a:t>pojan</a:t>
            </a:r>
            <a:r>
              <a:rPr lang="fi-FI" i="1" dirty="0"/>
              <a:t> kirjoittama kirje.</a:t>
            </a:r>
            <a:endParaRPr lang="fi-FI" dirty="0"/>
          </a:p>
          <a:p>
            <a:pPr marL="0" indent="0">
              <a:buNone/>
            </a:pPr>
            <a:r>
              <a:rPr lang="fi-FI" i="1" dirty="0"/>
              <a:t>Pidätkö </a:t>
            </a:r>
            <a:r>
              <a:rPr lang="fi-FI" i="1" dirty="0">
                <a:solidFill>
                  <a:srgbClr val="FF0000"/>
                </a:solidFill>
              </a:rPr>
              <a:t>Matin </a:t>
            </a:r>
            <a:r>
              <a:rPr lang="fi-FI" i="1" dirty="0"/>
              <a:t>tekemästä ruoasta?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dirty="0"/>
              <a:t>b) </a:t>
            </a:r>
            <a:r>
              <a:rPr lang="fi-FI" b="1" dirty="0"/>
              <a:t>genetiivillä ja possessiivisuffiksilla</a:t>
            </a:r>
            <a:r>
              <a:rPr lang="fi-FI" dirty="0"/>
              <a:t>, kun tekijää merkitsevä sana on persoonapronomini:</a:t>
            </a:r>
          </a:p>
          <a:p>
            <a:pPr marL="0" indent="0">
              <a:buNone/>
            </a:pPr>
            <a:r>
              <a:rPr lang="fi-FI" i="1" dirty="0" smtClean="0"/>
              <a:t>Tässä </a:t>
            </a:r>
            <a:r>
              <a:rPr lang="fi-FI" i="1" dirty="0"/>
              <a:t>on </a:t>
            </a:r>
            <a:r>
              <a:rPr lang="fi-FI" i="1" dirty="0">
                <a:solidFill>
                  <a:srgbClr val="FF0000"/>
                </a:solidFill>
              </a:rPr>
              <a:t>hänen</a:t>
            </a:r>
            <a:r>
              <a:rPr lang="fi-FI" i="1" dirty="0"/>
              <a:t> kirjoittama</a:t>
            </a:r>
            <a:r>
              <a:rPr lang="fi-FI" i="1" dirty="0">
                <a:solidFill>
                  <a:srgbClr val="FF0000"/>
                </a:solidFill>
              </a:rPr>
              <a:t>nsa</a:t>
            </a:r>
            <a:r>
              <a:rPr lang="fi-FI" i="1" dirty="0"/>
              <a:t> kirje.</a:t>
            </a:r>
            <a:r>
              <a:rPr lang="fi-FI" dirty="0"/>
              <a:t> (= </a:t>
            </a:r>
            <a:r>
              <a:rPr lang="fi-FI" i="1" dirty="0"/>
              <a:t>Tässä on kirje, jonka hän on kirjoittanut.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i="1" dirty="0"/>
              <a:t>Pidätkö </a:t>
            </a:r>
            <a:r>
              <a:rPr lang="fi-FI" i="1" dirty="0">
                <a:solidFill>
                  <a:srgbClr val="FF0000"/>
                </a:solidFill>
              </a:rPr>
              <a:t>minun</a:t>
            </a:r>
            <a:r>
              <a:rPr lang="fi-FI" i="1" dirty="0"/>
              <a:t> tekemästä</a:t>
            </a:r>
            <a:r>
              <a:rPr lang="fi-FI" i="1" dirty="0">
                <a:solidFill>
                  <a:srgbClr val="FF0000"/>
                </a:solidFill>
              </a:rPr>
              <a:t>ni</a:t>
            </a:r>
            <a:r>
              <a:rPr lang="fi-FI" i="1" dirty="0"/>
              <a:t> ruoasta?</a:t>
            </a:r>
            <a:r>
              <a:rPr lang="fi-FI" dirty="0"/>
              <a:t> (= </a:t>
            </a:r>
            <a:r>
              <a:rPr lang="fi-FI" i="1" dirty="0"/>
              <a:t>Pidätkö ruoasta, jonka minä olen tehnyt?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dirty="0"/>
              <a:t>c) </a:t>
            </a:r>
            <a:r>
              <a:rPr lang="fi-FI" b="1" dirty="0"/>
              <a:t>possessiivisuffiksilla</a:t>
            </a:r>
            <a:r>
              <a:rPr lang="fi-FI" dirty="0"/>
              <a:t>, kun tekijä on sama kuin päälauseen tekijä:</a:t>
            </a:r>
          </a:p>
          <a:p>
            <a:pPr marL="0" indent="0">
              <a:buNone/>
            </a:pPr>
            <a:r>
              <a:rPr lang="fi-FI" i="1" dirty="0" smtClean="0"/>
              <a:t>Poika</a:t>
            </a:r>
            <a:r>
              <a:rPr lang="fi-FI" i="1" dirty="0"/>
              <a:t> luki minulle kirjoittama</a:t>
            </a:r>
            <a:r>
              <a:rPr lang="fi-FI" i="1" dirty="0">
                <a:solidFill>
                  <a:srgbClr val="FF0000"/>
                </a:solidFill>
              </a:rPr>
              <a:t>nsa</a:t>
            </a:r>
            <a:r>
              <a:rPr lang="fi-FI" i="1" dirty="0"/>
              <a:t> kirjeen.</a:t>
            </a:r>
            <a:r>
              <a:rPr lang="fi-FI" dirty="0"/>
              <a:t> (= </a:t>
            </a:r>
            <a:r>
              <a:rPr lang="fi-FI" i="1" dirty="0"/>
              <a:t>Poika luki minulle kirjeen, jonka hän (itse) oli kirjoittanut.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i="1" dirty="0"/>
              <a:t>Pitääkö Matti tekemästä</a:t>
            </a:r>
            <a:r>
              <a:rPr lang="fi-FI" i="1" dirty="0">
                <a:solidFill>
                  <a:srgbClr val="FF0000"/>
                </a:solidFill>
              </a:rPr>
              <a:t>än</a:t>
            </a:r>
            <a:r>
              <a:rPr lang="fi-FI" i="1" dirty="0"/>
              <a:t> ruoasta?</a:t>
            </a:r>
            <a:r>
              <a:rPr lang="fi-FI" dirty="0"/>
              <a:t> (= </a:t>
            </a:r>
            <a:r>
              <a:rPr lang="fi-FI" i="1" dirty="0"/>
              <a:t>Pitääkö Matti ruoasta, jonka hän (itse) on tehnyt</a:t>
            </a:r>
            <a:r>
              <a:rPr lang="fi-FI" i="1" dirty="0" smtClean="0"/>
              <a:t>?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830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MA-PARTISIIPIN TAIVUTUS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208912" cy="532859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tekeminen, jota </a:t>
            </a:r>
            <a:r>
              <a:rPr lang="cs-CZ" dirty="0" smtClean="0"/>
              <a:t>MA</a:t>
            </a:r>
            <a:r>
              <a:rPr lang="fi-FI" dirty="0" smtClean="0"/>
              <a:t>-partisiippi </a:t>
            </a:r>
            <a:r>
              <a:rPr lang="fi-FI" dirty="0"/>
              <a:t>tarkoittaa, on </a:t>
            </a:r>
            <a:r>
              <a:rPr lang="fi-FI" b="1" dirty="0"/>
              <a:t>yleensä tapahtunut aikaisemmin</a:t>
            </a:r>
            <a:r>
              <a:rPr lang="fi-FI" dirty="0"/>
              <a:t> eli se </a:t>
            </a:r>
            <a:r>
              <a:rPr lang="fi-FI" dirty="0" smtClean="0"/>
              <a:t>tulee</a:t>
            </a:r>
            <a:r>
              <a:rPr lang="cs-CZ" dirty="0" smtClean="0"/>
              <a:t> </a:t>
            </a:r>
            <a:r>
              <a:rPr lang="fi-FI" dirty="0" smtClean="0"/>
              <a:t>menneeseen </a:t>
            </a:r>
            <a:r>
              <a:rPr lang="fi-FI" dirty="0"/>
              <a:t>aikamuotoon (yleensä imperfekti, voi olla perfekti), kun </a:t>
            </a:r>
            <a:r>
              <a:rPr lang="fi-FI" dirty="0" smtClean="0"/>
              <a:t>muut</a:t>
            </a:r>
            <a:r>
              <a:rPr lang="cs-CZ" dirty="0" err="1" smtClean="0"/>
              <a:t>taa</a:t>
            </a:r>
            <a:r>
              <a:rPr lang="fi-FI" dirty="0" smtClean="0"/>
              <a:t> </a:t>
            </a:r>
            <a:r>
              <a:rPr lang="fi-FI" dirty="0"/>
              <a:t>lauseen </a:t>
            </a:r>
            <a:r>
              <a:rPr lang="fi-FI" dirty="0" smtClean="0"/>
              <a:t>tavalliseksi</a:t>
            </a:r>
            <a:r>
              <a:rPr lang="cs-CZ" dirty="0" smtClean="0"/>
              <a:t> </a:t>
            </a:r>
            <a:r>
              <a:rPr lang="fi-FI" dirty="0" smtClean="0"/>
              <a:t>lauseeksi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i="1" dirty="0"/>
              <a:t>Tämä luke</a:t>
            </a:r>
            <a:r>
              <a:rPr lang="fi-FI" b="1" i="1" dirty="0"/>
              <a:t>ma</a:t>
            </a:r>
            <a:r>
              <a:rPr lang="fi-FI" i="1" dirty="0"/>
              <a:t>ni uutinen oli mielenkiintoinen. </a:t>
            </a: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→ </a:t>
            </a:r>
            <a:r>
              <a:rPr lang="fi-FI" i="1" dirty="0"/>
              <a:t>Tämä uutinen, jonka luin, oli mielenkiintoinen.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En </a:t>
            </a:r>
            <a:r>
              <a:rPr lang="fi-FI" i="1" dirty="0"/>
              <a:t>saanut pyytä</a:t>
            </a:r>
            <a:r>
              <a:rPr lang="fi-FI" b="1" i="1" dirty="0"/>
              <a:t>mää</a:t>
            </a:r>
            <a:r>
              <a:rPr lang="fi-FI" i="1" dirty="0"/>
              <a:t>ni palkankorotusta. </a:t>
            </a: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→ </a:t>
            </a:r>
            <a:r>
              <a:rPr lang="fi-FI" i="1" dirty="0"/>
              <a:t>En saanut palkankorotusta, jota pyysin</a:t>
            </a:r>
            <a:r>
              <a:rPr lang="fi-FI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fi-FI" i="1" dirty="0"/>
          </a:p>
          <a:p>
            <a:r>
              <a:rPr lang="cs-CZ" dirty="0" smtClean="0"/>
              <a:t>MA</a:t>
            </a:r>
            <a:r>
              <a:rPr lang="fi-FI" dirty="0" smtClean="0"/>
              <a:t>-partisiippi </a:t>
            </a:r>
            <a:r>
              <a:rPr lang="fi-FI" dirty="0"/>
              <a:t>taipuu </a:t>
            </a:r>
            <a:r>
              <a:rPr lang="fi-FI" b="1" dirty="0"/>
              <a:t>sijapäätteissä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i="1" dirty="0"/>
              <a:t>Etsi</a:t>
            </a:r>
            <a:r>
              <a:rPr lang="fi-FI" b="1" i="1" dirty="0"/>
              <a:t>mää</a:t>
            </a:r>
            <a:r>
              <a:rPr lang="fi-FI" i="1" dirty="0"/>
              <a:t>ni kirjaa ei löytynyt mistään kaupasta</a:t>
            </a:r>
          </a:p>
          <a:p>
            <a:pPr marL="0" indent="0">
              <a:buNone/>
            </a:pPr>
            <a:r>
              <a:rPr lang="fi-FI" i="1" dirty="0"/>
              <a:t>(kirjaa, jota etsin, ei löytynyt mistään kaupasta)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Kirjoitta</a:t>
            </a:r>
            <a:r>
              <a:rPr lang="fi-FI" b="1" i="1" dirty="0" smtClean="0"/>
              <a:t>ma</a:t>
            </a:r>
            <a:r>
              <a:rPr lang="fi-FI" i="1" dirty="0" smtClean="0"/>
              <a:t>ssani </a:t>
            </a:r>
            <a:r>
              <a:rPr lang="fi-FI" i="1" dirty="0"/>
              <a:t>tekstissä ei ollut montaa virhettä.</a:t>
            </a:r>
          </a:p>
          <a:p>
            <a:pPr marL="0" indent="0">
              <a:buNone/>
            </a:pPr>
            <a:r>
              <a:rPr lang="fi-FI" i="1" dirty="0"/>
              <a:t>(Tekstissä, jonka kirjoitin, ei ollut montaa virhettä)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15256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4726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Mikä</a:t>
            </a:r>
            <a:r>
              <a:rPr lang="cs-CZ" b="1" dirty="0" smtClean="0"/>
              <a:t> </a:t>
            </a:r>
            <a:r>
              <a:rPr lang="cs-CZ" b="1" dirty="0" err="1" smtClean="0"/>
              <a:t>muoto</a:t>
            </a:r>
            <a:r>
              <a:rPr lang="cs-CZ" b="1" dirty="0" smtClean="0"/>
              <a:t> on </a:t>
            </a:r>
            <a:r>
              <a:rPr lang="cs-CZ" b="1" dirty="0" err="1" smtClean="0"/>
              <a:t>näissä</a:t>
            </a:r>
            <a:r>
              <a:rPr lang="cs-CZ" b="1" dirty="0" smtClean="0"/>
              <a:t> </a:t>
            </a:r>
            <a:r>
              <a:rPr lang="cs-CZ" b="1" dirty="0" err="1" smtClean="0"/>
              <a:t>lauseissa</a:t>
            </a:r>
            <a:r>
              <a:rPr lang="cs-CZ" b="1" dirty="0" smtClean="0"/>
              <a:t>? </a:t>
            </a:r>
          </a:p>
          <a:p>
            <a:pPr marL="0" indent="0">
              <a:buNone/>
            </a:pPr>
            <a:r>
              <a:rPr lang="cs-CZ" dirty="0" smtClean="0"/>
              <a:t>NOM </a:t>
            </a:r>
            <a:r>
              <a:rPr lang="cs-CZ" dirty="0"/>
              <a:t>= </a:t>
            </a:r>
            <a:r>
              <a:rPr lang="cs-CZ" i="1" dirty="0" err="1"/>
              <a:t>ostamani</a:t>
            </a:r>
            <a:r>
              <a:rPr lang="cs-CZ" i="1" dirty="0"/>
              <a:t> </a:t>
            </a:r>
            <a:r>
              <a:rPr lang="cs-CZ" i="1" dirty="0" err="1"/>
              <a:t>paita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b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i="1" dirty="0"/>
              <a:t>En ole käyttänyt alennusmyynnistä ostamaani paitaa vielä kertaakaan. 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/>
              <a:t>Aion </a:t>
            </a:r>
            <a:r>
              <a:rPr lang="fi-FI" i="1" dirty="0"/>
              <a:t>palauttaa eilen ostamani paidan. 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/>
              <a:t>Ostamassani </a:t>
            </a:r>
            <a:r>
              <a:rPr lang="fi-FI" i="1" dirty="0"/>
              <a:t>paidassa oli reikä! 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/>
              <a:t>Tykkään </a:t>
            </a:r>
            <a:r>
              <a:rPr lang="fi-FI" i="1" dirty="0"/>
              <a:t>tosi paljon viikonloppuna ostamastani paidasta. 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/>
              <a:t>Kaadoin </a:t>
            </a:r>
            <a:r>
              <a:rPr lang="fi-FI" i="1" dirty="0"/>
              <a:t>kahvia juuri ostamalleni paidalle. </a:t>
            </a:r>
            <a:endParaRPr lang="cs-CZ" i="1" dirty="0" smtClean="0"/>
          </a:p>
          <a:p>
            <a:pPr marL="514350" indent="-514350">
              <a:buFont typeface="+mj-lt"/>
              <a:buAutoNum type="arabicPeriod"/>
            </a:pPr>
            <a:r>
              <a:rPr lang="fi-FI" i="1" dirty="0" smtClean="0"/>
              <a:t>Näiden </a:t>
            </a:r>
            <a:r>
              <a:rPr lang="fi-FI" i="1" dirty="0"/>
              <a:t>ostamieni paitojen hinnaksi tuli yhteensä alle 50 euroa</a:t>
            </a:r>
            <a:r>
              <a:rPr lang="fi-FI" dirty="0"/>
              <a:t>. </a:t>
            </a:r>
            <a:endParaRPr lang="cs-CZ" dirty="0"/>
          </a:p>
        </p:txBody>
      </p:sp>
      <p:pic>
        <p:nvPicPr>
          <p:cNvPr id="1026" name="Picture 2" descr="C:\Users\Lenka\AppData\Local\Microsoft\Windows\Temporary Internet Files\Content.IE5\SZL37HWM\shi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4111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60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HARJOITUS </a:t>
            </a:r>
            <a:r>
              <a:rPr lang="cs-CZ" dirty="0" smtClean="0"/>
              <a:t>9 – </a:t>
            </a:r>
            <a:r>
              <a:rPr lang="cs-CZ" dirty="0" err="1" smtClean="0"/>
              <a:t>Tee</a:t>
            </a:r>
            <a:r>
              <a:rPr lang="cs-CZ" dirty="0" smtClean="0"/>
              <a:t> MA-</a:t>
            </a:r>
            <a:r>
              <a:rPr lang="cs-CZ" dirty="0" err="1" smtClean="0"/>
              <a:t>partisiippi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789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/>
              <a:t>1. Lasku, jonka mies maksoi,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…………………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2. Elokuva, jonka sinä katsoit, </a:t>
            </a:r>
            <a:r>
              <a:rPr lang="fi-FI" i="1" dirty="0" smtClean="0"/>
              <a:t>on</a:t>
            </a:r>
            <a:r>
              <a:rPr lang="cs-CZ" i="1" dirty="0" smtClean="0"/>
              <a:t> ………………..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3. Mehu, jota Leena joi,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……………………….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4. Paketti, jonka nainen vei,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………………….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5. Matka, jonka poika juoksi,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…………………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6. Paita, jonka äiti pesi,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……………………….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7. Rahat, jotka me tarvitsemme, </a:t>
            </a:r>
            <a:r>
              <a:rPr lang="fi-FI" i="1" dirty="0" smtClean="0"/>
              <a:t>ovat</a:t>
            </a:r>
            <a:r>
              <a:rPr lang="cs-CZ" i="1" dirty="0" smtClean="0"/>
              <a:t> ……………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8. Kieli, jota Pekka opiskeli,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…………………..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9. Teksti, jonka opettaja käänsi,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</a:t>
            </a:r>
            <a:endParaRPr lang="fi-FI" i="1" dirty="0"/>
          </a:p>
          <a:p>
            <a:pPr marL="0" indent="0">
              <a:buNone/>
            </a:pPr>
            <a:r>
              <a:rPr lang="fi-FI" i="1" dirty="0"/>
              <a:t>10. Tyttö, jota Kalle odotti, </a:t>
            </a:r>
            <a:r>
              <a:rPr lang="fi-FI" i="1" dirty="0" smtClean="0"/>
              <a:t>on</a:t>
            </a:r>
            <a:r>
              <a:rPr lang="cs-CZ" i="1" dirty="0" smtClean="0"/>
              <a:t> …………………….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16973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HARJOITUS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i="1" dirty="0"/>
              <a:t>1. Kirja, jonka luin, oli hyvä</a:t>
            </a:r>
            <a:r>
              <a:rPr lang="fi-FI" i="1" dirty="0" smtClean="0"/>
              <a:t>.</a:t>
            </a:r>
            <a:r>
              <a:rPr lang="cs-CZ" i="1" dirty="0" smtClean="0"/>
              <a:t> </a:t>
            </a:r>
            <a:r>
              <a:rPr lang="fi-FI" i="1" dirty="0" smtClean="0"/>
              <a:t>= </a:t>
            </a:r>
            <a:r>
              <a:rPr lang="fi-FI" i="1" dirty="0"/>
              <a:t>___________ oli hyvä.</a:t>
            </a:r>
          </a:p>
          <a:p>
            <a:pPr marL="0" indent="0">
              <a:buNone/>
            </a:pPr>
            <a:r>
              <a:rPr lang="fi-FI" i="1" dirty="0"/>
              <a:t>2. Laulu, jonka lauloit, oli kaunis</a:t>
            </a:r>
            <a:r>
              <a:rPr lang="fi-FI" i="1" dirty="0" smtClean="0"/>
              <a:t>.</a:t>
            </a:r>
            <a:r>
              <a:rPr lang="cs-CZ" i="1" dirty="0" smtClean="0"/>
              <a:t>	</a:t>
            </a:r>
            <a:r>
              <a:rPr lang="fi-FI" i="1" dirty="0" smtClean="0"/>
              <a:t>= _____________oli </a:t>
            </a:r>
            <a:r>
              <a:rPr lang="fi-FI" i="1" dirty="0"/>
              <a:t>kaunis.</a:t>
            </a:r>
          </a:p>
          <a:p>
            <a:pPr marL="0" indent="0">
              <a:buNone/>
            </a:pPr>
            <a:r>
              <a:rPr lang="fi-FI" i="1" dirty="0"/>
              <a:t>3. Matka, jonka kävelimme, oli pitkä</a:t>
            </a:r>
            <a:r>
              <a:rPr lang="fi-FI" i="1" dirty="0" smtClean="0"/>
              <a:t>.= _____________oli </a:t>
            </a:r>
            <a:r>
              <a:rPr lang="fi-FI" i="1" dirty="0"/>
              <a:t>pitkä.</a:t>
            </a:r>
          </a:p>
          <a:p>
            <a:pPr marL="0" indent="0">
              <a:buNone/>
            </a:pPr>
            <a:r>
              <a:rPr lang="fi-FI" i="1" dirty="0"/>
              <a:t>4. Nainen, jonka tapasin, oli ulkomaalainen</a:t>
            </a:r>
            <a:r>
              <a:rPr lang="fi-FI" i="1" dirty="0" smtClean="0"/>
              <a:t>.</a:t>
            </a:r>
            <a:r>
              <a:rPr lang="cs-CZ" i="1" dirty="0"/>
              <a:t> </a:t>
            </a:r>
            <a:r>
              <a:rPr lang="fi-FI" i="1" dirty="0" smtClean="0"/>
              <a:t>= ____</a:t>
            </a:r>
            <a:r>
              <a:rPr lang="cs-CZ" i="1" dirty="0" smtClean="0"/>
              <a:t>____</a:t>
            </a:r>
            <a:r>
              <a:rPr lang="fi-FI" i="1" dirty="0" smtClean="0"/>
              <a:t>____ </a:t>
            </a:r>
            <a:r>
              <a:rPr lang="fi-FI" i="1" dirty="0"/>
              <a:t>oli ulkomaalainen.</a:t>
            </a:r>
          </a:p>
          <a:p>
            <a:pPr marL="0" indent="0">
              <a:buNone/>
            </a:pPr>
            <a:r>
              <a:rPr lang="fi-FI" i="1" dirty="0"/>
              <a:t>5. Uutinen, jonka hän kuuli, oli iloinen</a:t>
            </a:r>
            <a:r>
              <a:rPr lang="fi-FI" i="1" dirty="0" smtClean="0"/>
              <a:t>.</a:t>
            </a:r>
            <a:r>
              <a:rPr lang="cs-CZ" i="1" dirty="0" smtClean="0"/>
              <a:t> </a:t>
            </a:r>
            <a:r>
              <a:rPr lang="fi-FI" i="1" dirty="0" smtClean="0"/>
              <a:t>= ___________ </a:t>
            </a:r>
            <a:r>
              <a:rPr lang="fi-FI" i="1" dirty="0"/>
              <a:t>oli iloinen.</a:t>
            </a:r>
          </a:p>
          <a:p>
            <a:pPr marL="0" indent="0">
              <a:buNone/>
            </a:pPr>
            <a:r>
              <a:rPr lang="fi-FI" i="1" dirty="0"/>
              <a:t>6. Talo, jonka siivosimme, oli puhdas</a:t>
            </a:r>
            <a:r>
              <a:rPr lang="fi-FI" i="1" dirty="0" smtClean="0"/>
              <a:t>.</a:t>
            </a:r>
            <a:r>
              <a:rPr lang="cs-CZ" i="1" dirty="0" smtClean="0"/>
              <a:t> = </a:t>
            </a:r>
            <a:r>
              <a:rPr lang="fi-FI" i="1" dirty="0" smtClean="0"/>
              <a:t>___________ </a:t>
            </a:r>
            <a:r>
              <a:rPr lang="fi-FI" i="1" dirty="0"/>
              <a:t>oli puhdas.</a:t>
            </a:r>
          </a:p>
          <a:p>
            <a:pPr marL="0" indent="0">
              <a:buNone/>
            </a:pPr>
            <a:r>
              <a:rPr lang="fi-FI" i="1" dirty="0"/>
              <a:t>7. Olut, jota joitte, oli suomalaista</a:t>
            </a:r>
            <a:r>
              <a:rPr lang="fi-FI" i="1" dirty="0" smtClean="0"/>
              <a:t>.</a:t>
            </a:r>
            <a:r>
              <a:rPr lang="cs-CZ" i="1" dirty="0" smtClean="0"/>
              <a:t> </a:t>
            </a:r>
            <a:r>
              <a:rPr lang="fi-FI" i="1" dirty="0" smtClean="0"/>
              <a:t>= </a:t>
            </a:r>
            <a:r>
              <a:rPr lang="fi-FI" i="1" dirty="0"/>
              <a:t>___________ oli suomalaista.</a:t>
            </a:r>
          </a:p>
          <a:p>
            <a:pPr marL="0" indent="0">
              <a:buNone/>
            </a:pPr>
            <a:r>
              <a:rPr lang="fi-FI" i="1" dirty="0"/>
              <a:t>8. Kuinka suuri on laina, jonka saitte</a:t>
            </a:r>
            <a:r>
              <a:rPr lang="fi-FI" i="1" dirty="0" smtClean="0"/>
              <a:t>?</a:t>
            </a:r>
            <a:r>
              <a:rPr lang="cs-CZ" i="1" dirty="0" smtClean="0"/>
              <a:t> </a:t>
            </a:r>
            <a:r>
              <a:rPr lang="fi-FI" i="1" dirty="0" smtClean="0"/>
              <a:t>= </a:t>
            </a:r>
            <a:r>
              <a:rPr lang="fi-FI" i="1" dirty="0"/>
              <a:t>Kuinka suuri on </a:t>
            </a:r>
            <a:r>
              <a:rPr lang="fi-FI" i="1" dirty="0" smtClean="0"/>
              <a:t>______?</a:t>
            </a:r>
            <a:endParaRPr lang="fi-FI" i="1" dirty="0"/>
          </a:p>
          <a:p>
            <a:pPr marL="0" indent="0">
              <a:buNone/>
            </a:pPr>
            <a:r>
              <a:rPr lang="fi-FI" i="1" dirty="0" smtClean="0"/>
              <a:t>9. Leipä, jonka hän osti, ei ollut tuoretta.</a:t>
            </a:r>
            <a:r>
              <a:rPr lang="cs-CZ" i="1" dirty="0" smtClean="0"/>
              <a:t> </a:t>
            </a:r>
            <a:r>
              <a:rPr lang="fi-FI" i="1" dirty="0" smtClean="0"/>
              <a:t>= _</a:t>
            </a:r>
            <a:r>
              <a:rPr lang="cs-CZ" i="1" dirty="0" smtClean="0"/>
              <a:t>_</a:t>
            </a:r>
            <a:r>
              <a:rPr lang="fi-FI" i="1" dirty="0" smtClean="0"/>
              <a:t>________ ei ollut tuoretta.</a:t>
            </a:r>
          </a:p>
          <a:p>
            <a:pPr marL="0" indent="0">
              <a:buNone/>
            </a:pPr>
            <a:r>
              <a:rPr lang="fi-FI" i="1" dirty="0" smtClean="0"/>
              <a:t>10. </a:t>
            </a:r>
            <a:r>
              <a:rPr lang="fi-FI" i="1" dirty="0"/>
              <a:t>Musiikki, jota kuuntelin, oli klassista</a:t>
            </a:r>
            <a:r>
              <a:rPr lang="fi-FI" i="1" dirty="0" smtClean="0"/>
              <a:t>.</a:t>
            </a:r>
            <a:r>
              <a:rPr lang="cs-CZ" i="1" dirty="0" smtClean="0"/>
              <a:t> </a:t>
            </a:r>
            <a:r>
              <a:rPr lang="fi-FI" i="1" dirty="0" smtClean="0"/>
              <a:t>= </a:t>
            </a:r>
            <a:r>
              <a:rPr lang="cs-CZ" i="1" dirty="0" smtClean="0"/>
              <a:t>_</a:t>
            </a:r>
            <a:r>
              <a:rPr lang="fi-FI" i="1" dirty="0" smtClean="0"/>
              <a:t>___________ </a:t>
            </a:r>
            <a:r>
              <a:rPr lang="fi-FI" i="1" dirty="0"/>
              <a:t>oli klassista.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83356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HARJOITUS 11: </a:t>
            </a:r>
            <a:r>
              <a:rPr lang="cs-CZ" dirty="0" err="1" smtClean="0"/>
              <a:t>Vastaa</a:t>
            </a:r>
            <a:r>
              <a:rPr lang="cs-CZ" dirty="0" smtClean="0"/>
              <a:t> </a:t>
            </a:r>
            <a:r>
              <a:rPr lang="cs-CZ" dirty="0" err="1" smtClean="0"/>
              <a:t>kysymyksiin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40338" cy="31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192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cs-CZ" dirty="0" smtClean="0"/>
              <a:t>OPPIKIRJA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r>
              <a:rPr lang="cs-CZ" dirty="0" smtClean="0"/>
              <a:t>VA-PARTISIIPPI S. 241-242 + HARJ. S.243-244</a:t>
            </a:r>
          </a:p>
          <a:p>
            <a:r>
              <a:rPr lang="cs-CZ" dirty="0" smtClean="0"/>
              <a:t>NUT-PARTISIIPPI S. 249-250 + HARJ. S.251-252</a:t>
            </a:r>
          </a:p>
          <a:p>
            <a:r>
              <a:rPr lang="cs-CZ" dirty="0" smtClean="0"/>
              <a:t>TTAVA-PARTISIIPPI S. 255-256 + HARJ. S. 257-259</a:t>
            </a:r>
          </a:p>
          <a:p>
            <a:r>
              <a:rPr lang="cs-CZ" dirty="0" smtClean="0"/>
              <a:t>TTU-PARTISIIPPI + YLEISKATSAUS S. 263-265 + HARJ. S. 267</a:t>
            </a:r>
          </a:p>
          <a:p>
            <a:r>
              <a:rPr lang="cs-CZ" dirty="0" smtClean="0"/>
              <a:t>MA-PARTISIIPPI S.272-273 + HARJ. S. 275-276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38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VA-PARTISIIPPI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280920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= AKTIIVINEN PREESENSPARTISIIPPI</a:t>
            </a:r>
          </a:p>
          <a:p>
            <a:pPr marL="0" indent="0">
              <a:buNone/>
            </a:pPr>
            <a:r>
              <a:rPr lang="cs-CZ" dirty="0" smtClean="0"/>
              <a:t>KORVAA JOKA-LAUSETTA</a:t>
            </a:r>
          </a:p>
          <a:p>
            <a:pPr marL="0" indent="0">
              <a:buNone/>
            </a:pPr>
            <a:r>
              <a:rPr lang="cs-CZ" dirty="0" smtClean="0"/>
              <a:t>TAPAHTUU NYT TAI TULEVAISUUDESSA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fi-FI" dirty="0"/>
              <a:t>Verbityyppi 1	</a:t>
            </a:r>
            <a:r>
              <a:rPr lang="fi-FI" i="1" dirty="0"/>
              <a:t>kerto-a	he kertova-t	</a:t>
            </a:r>
            <a:r>
              <a:rPr lang="cs-CZ" i="1" dirty="0" smtClean="0"/>
              <a:t>	</a:t>
            </a:r>
            <a:r>
              <a:rPr lang="fi-FI" i="1" dirty="0" smtClean="0"/>
              <a:t>kerto-va</a:t>
            </a:r>
            <a:endParaRPr lang="fi-FI" i="1" dirty="0"/>
          </a:p>
          <a:p>
            <a:pPr marL="0" indent="0">
              <a:buNone/>
            </a:pPr>
            <a:r>
              <a:rPr lang="fi-FI" dirty="0"/>
              <a:t>Verbityyppi 2	</a:t>
            </a:r>
            <a:r>
              <a:rPr lang="fi-FI" i="1" dirty="0"/>
              <a:t>syö-dä	he syö-vät	</a:t>
            </a:r>
            <a:r>
              <a:rPr lang="cs-CZ" i="1" dirty="0" smtClean="0"/>
              <a:t>	</a:t>
            </a:r>
            <a:r>
              <a:rPr lang="fi-FI" i="1" dirty="0" smtClean="0"/>
              <a:t>syö-vä</a:t>
            </a:r>
            <a:endParaRPr lang="fi-FI" i="1" dirty="0"/>
          </a:p>
          <a:p>
            <a:pPr marL="0" indent="0">
              <a:buNone/>
            </a:pPr>
            <a:r>
              <a:rPr lang="fi-FI" dirty="0"/>
              <a:t>Verbityyppi 3	</a:t>
            </a:r>
            <a:r>
              <a:rPr lang="fi-FI" i="1" dirty="0"/>
              <a:t>men-nä	he mene-vät	</a:t>
            </a:r>
            <a:r>
              <a:rPr lang="cs-CZ" i="1" dirty="0" smtClean="0"/>
              <a:t>	</a:t>
            </a:r>
            <a:r>
              <a:rPr lang="fi-FI" i="1" dirty="0" smtClean="0"/>
              <a:t>mene-vä</a:t>
            </a:r>
            <a:endParaRPr lang="fi-FI" i="1" dirty="0"/>
          </a:p>
          <a:p>
            <a:pPr marL="0" indent="0">
              <a:buNone/>
            </a:pPr>
            <a:r>
              <a:rPr lang="fi-FI" dirty="0"/>
              <a:t>Verbityyppi 4	</a:t>
            </a:r>
            <a:r>
              <a:rPr lang="fi-FI" i="1" dirty="0"/>
              <a:t>kadot-a	he katoava-t	</a:t>
            </a:r>
            <a:r>
              <a:rPr lang="cs-CZ" i="1" dirty="0" smtClean="0"/>
              <a:t>	</a:t>
            </a:r>
            <a:r>
              <a:rPr lang="fi-FI" i="1" dirty="0" smtClean="0"/>
              <a:t>katoa-va</a:t>
            </a:r>
            <a:endParaRPr lang="fi-FI" i="1" dirty="0"/>
          </a:p>
          <a:p>
            <a:pPr marL="0" indent="0">
              <a:buNone/>
            </a:pPr>
            <a:r>
              <a:rPr lang="fi-FI" dirty="0"/>
              <a:t>Verbityyppi 5	</a:t>
            </a:r>
            <a:r>
              <a:rPr lang="fi-FI" i="1" dirty="0"/>
              <a:t>häirit-ä	he häiritsevä-t	häiritse-vä</a:t>
            </a:r>
          </a:p>
          <a:p>
            <a:pPr marL="0" indent="0">
              <a:buNone/>
            </a:pPr>
            <a:r>
              <a:rPr lang="fi-FI" dirty="0"/>
              <a:t>Verbityyppi 6	</a:t>
            </a:r>
            <a:r>
              <a:rPr lang="fi-FI" i="1" dirty="0"/>
              <a:t>vanhet-a	he vanheneva-t	vanhene-va</a:t>
            </a:r>
          </a:p>
          <a:p>
            <a:pPr marL="0" indent="0">
              <a:buNone/>
            </a:pPr>
            <a:r>
              <a:rPr lang="fi-FI" b="1" dirty="0"/>
              <a:t>Huom</a:t>
            </a:r>
            <a:r>
              <a:rPr lang="fi-FI" b="1" dirty="0" smtClean="0"/>
              <a:t>!</a:t>
            </a:r>
            <a:r>
              <a:rPr lang="cs-CZ" b="1" dirty="0" smtClean="0"/>
              <a:t> </a:t>
            </a:r>
            <a:r>
              <a:rPr lang="fi-FI" dirty="0"/>
              <a:t>	</a:t>
            </a:r>
            <a:r>
              <a:rPr lang="fi-FI" i="1" dirty="0"/>
              <a:t>ol-la		</a:t>
            </a:r>
            <a:r>
              <a:rPr lang="cs-CZ" i="1" dirty="0" smtClean="0"/>
              <a:t>			</a:t>
            </a:r>
            <a:r>
              <a:rPr lang="fi-FI" i="1" dirty="0" smtClean="0"/>
              <a:t>ole-va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41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0" y="1124744"/>
            <a:ext cx="83005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3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VA-PARTISIIPPI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81422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4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PARTISIIPPI LAUSEESSA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8"/>
          <a:stretch/>
        </p:blipFill>
        <p:spPr bwMode="auto">
          <a:xfrm>
            <a:off x="755576" y="1484784"/>
            <a:ext cx="73223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0" y="3717032"/>
            <a:ext cx="8487679" cy="296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VA-PARTISIIPPI TAPAHTUU SAMAAN AIKAAN KUIN LAUSEEN VERBI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7"/>
          <a:stretch/>
        </p:blipFill>
        <p:spPr bwMode="auto">
          <a:xfrm>
            <a:off x="755576" y="1988840"/>
            <a:ext cx="8011062" cy="312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HARJOITUS 1: </a:t>
            </a:r>
            <a:r>
              <a:rPr lang="cs-CZ" b="1" dirty="0" err="1"/>
              <a:t>Mitä</a:t>
            </a:r>
            <a:r>
              <a:rPr lang="cs-CZ" b="1" dirty="0"/>
              <a:t> </a:t>
            </a:r>
            <a:r>
              <a:rPr lang="cs-CZ" b="1" dirty="0" err="1"/>
              <a:t>kuvassa</a:t>
            </a:r>
            <a:r>
              <a:rPr lang="cs-CZ" b="1" dirty="0"/>
              <a:t> on</a:t>
            </a:r>
            <a:r>
              <a:rPr lang="cs-CZ" b="1" dirty="0" smtClean="0"/>
              <a:t>?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3" y="1700808"/>
            <a:ext cx="822568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83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1875</TotalTime>
  <Words>977</Words>
  <Application>Microsoft Office PowerPoint</Application>
  <PresentationFormat>Předvádění na obrazovce (4:3)</PresentationFormat>
  <Paragraphs>245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Jmění</vt:lpstr>
      <vt:lpstr>PK II</vt:lpstr>
      <vt:lpstr>PARTISIIPIT SUOMESSA</vt:lpstr>
      <vt:lpstr>Prezentace aplikace PowerPoint</vt:lpstr>
      <vt:lpstr>VA-PARTISIIPPI</vt:lpstr>
      <vt:lpstr>Prezentace aplikace PowerPoint</vt:lpstr>
      <vt:lpstr>VA-PARTISIIPPI</vt:lpstr>
      <vt:lpstr>PARTISIIPPI LAUSEESSA</vt:lpstr>
      <vt:lpstr>VA-PARTISIIPPI TAPAHTUU SAMAAN AIKAAN KUIN LAUSEEN VERBI</vt:lpstr>
      <vt:lpstr>HARJOITUS 1: Mitä kuvassa on?</vt:lpstr>
      <vt:lpstr>HARJOITUS 2: Mitä kuvassa on?</vt:lpstr>
      <vt:lpstr>HARJOITUS 3: Yhdistä</vt:lpstr>
      <vt:lpstr>TTAVA-PARTISIIPPI</vt:lpstr>
      <vt:lpstr>TTAVA-PARTISIIPPI</vt:lpstr>
      <vt:lpstr>TTAVA-PARTISIIPPI</vt:lpstr>
      <vt:lpstr>TTAVA-PARTISIIPPI</vt:lpstr>
      <vt:lpstr>TTAVA-PARTISIIPPI</vt:lpstr>
      <vt:lpstr>HARJOITUS 4: Täydennä verbit oikeassa muodossa.</vt:lpstr>
      <vt:lpstr>NUT-PARTISIIPPI</vt:lpstr>
      <vt:lpstr>NUT-PARTISIIPPI - KÄYTTÖ</vt:lpstr>
      <vt:lpstr>HARJOITUS 5:  Tee partisiippi</vt:lpstr>
      <vt:lpstr>HARJOITUS 6: Kirjoita puuttuva partisiippimuoto</vt:lpstr>
      <vt:lpstr>TU-PARTISIIPPI</vt:lpstr>
      <vt:lpstr>TU-PARTISIIPPI – KÄYTTÖ</vt:lpstr>
      <vt:lpstr>Prezentace aplikace PowerPoint</vt:lpstr>
      <vt:lpstr>HARJOITUS 7: Kirjoita joka-lauseet</vt:lpstr>
      <vt:lpstr>MA-PARTISIIPPI </vt:lpstr>
      <vt:lpstr>MA-PARTISIIPPI - MUODOSTUS</vt:lpstr>
      <vt:lpstr>MA-PARTISIIPPI</vt:lpstr>
      <vt:lpstr>MA-PARTISIIPPI</vt:lpstr>
      <vt:lpstr>AGENTIN ILMAISEMINEN</vt:lpstr>
      <vt:lpstr>MA-PARTISIIPIN TAIVUTUS</vt:lpstr>
      <vt:lpstr>HARJOITUS 8</vt:lpstr>
      <vt:lpstr>HARJOITUS 9 – Tee MA-partisiippi:</vt:lpstr>
      <vt:lpstr>HARJOITUS 10</vt:lpstr>
      <vt:lpstr>HARJOITUS 11: Vastaa kysymyksiin.</vt:lpstr>
      <vt:lpstr>OPPIKIRJA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32</cp:revision>
  <dcterms:created xsi:type="dcterms:W3CDTF">2020-09-27T10:11:31Z</dcterms:created>
  <dcterms:modified xsi:type="dcterms:W3CDTF">2020-10-29T11:17:43Z</dcterms:modified>
</cp:coreProperties>
</file>