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0" r:id="rId6"/>
    <p:sldId id="261" r:id="rId7"/>
    <p:sldId id="262" r:id="rId8"/>
    <p:sldId id="259" r:id="rId9"/>
    <p:sldId id="265" r:id="rId10"/>
    <p:sldId id="266" r:id="rId11"/>
    <p:sldId id="267" r:id="rId12"/>
    <p:sldId id="268" r:id="rId13"/>
    <p:sldId id="264" r:id="rId14"/>
    <p:sldId id="269"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B9DA91-3F73-4FBE-943C-0ED9E9A7DBCE}" v="2" dt="2024-03-07T12:55:16.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86" y="2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ub Izdný" clId="Web-{95B9DA91-3F73-4FBE-943C-0ED9E9A7DBCE}"/>
    <pc:docChg chg="sldOrd">
      <pc:chgData name="Jakub Izdný" userId="" providerId="" clId="Web-{95B9DA91-3F73-4FBE-943C-0ED9E9A7DBCE}" dt="2024-03-07T12:55:16.918" v="1"/>
      <pc:docMkLst>
        <pc:docMk/>
      </pc:docMkLst>
      <pc:sldChg chg="ord">
        <pc:chgData name="Jakub Izdný" userId="" providerId="" clId="Web-{95B9DA91-3F73-4FBE-943C-0ED9E9A7DBCE}" dt="2024-03-07T12:55:16.918" v="1"/>
        <pc:sldMkLst>
          <pc:docMk/>
          <pc:sldMk cId="1395822945" sldId="2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26A54F-9094-445C-9E7B-26C11C28D217}"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0C940992-4C97-4FCD-BEAA-DA91B593A6ED}">
      <dgm:prSet/>
      <dgm:spPr/>
      <dgm:t>
        <a:bodyPr/>
        <a:lstStyle/>
        <a:p>
          <a:r>
            <a:rPr lang="cs-CZ"/>
            <a:t>Národ: ve středověku hodně mnohovrstevnatý pojem</a:t>
          </a:r>
          <a:endParaRPr lang="en-US"/>
        </a:p>
      </dgm:t>
    </dgm:pt>
    <dgm:pt modelId="{17233780-1FA0-4B9D-8E3C-1BDE7DFF7B87}" type="parTrans" cxnId="{C922F950-1902-47C5-8E95-A746A7F1C9AA}">
      <dgm:prSet/>
      <dgm:spPr/>
      <dgm:t>
        <a:bodyPr/>
        <a:lstStyle/>
        <a:p>
          <a:endParaRPr lang="en-US"/>
        </a:p>
      </dgm:t>
    </dgm:pt>
    <dgm:pt modelId="{1455C7D6-7F35-4842-A074-C00E5470D643}" type="sibTrans" cxnId="{C922F950-1902-47C5-8E95-A746A7F1C9AA}">
      <dgm:prSet/>
      <dgm:spPr/>
      <dgm:t>
        <a:bodyPr/>
        <a:lstStyle/>
        <a:p>
          <a:endParaRPr lang="en-US"/>
        </a:p>
      </dgm:t>
    </dgm:pt>
    <dgm:pt modelId="{25092C99-B14B-434F-9CF0-ABAE44A96A26}">
      <dgm:prSet/>
      <dgm:spPr/>
      <dgm:t>
        <a:bodyPr/>
        <a:lstStyle/>
        <a:p>
          <a:r>
            <a:rPr lang="cs-CZ" dirty="0"/>
            <a:t>„Národy“ v biblickém smyslu = nežidovské národy (často až pejorativní pojem, uvaž pojem „spravedlivý mezi národy“)</a:t>
          </a:r>
          <a:endParaRPr lang="en-US" dirty="0"/>
        </a:p>
      </dgm:t>
    </dgm:pt>
    <dgm:pt modelId="{69CCA225-FC3E-4242-A473-6A77C621F42F}" type="parTrans" cxnId="{DF9F16E8-2458-4DC3-ADE9-B33AF0E4984A}">
      <dgm:prSet/>
      <dgm:spPr/>
      <dgm:t>
        <a:bodyPr/>
        <a:lstStyle/>
        <a:p>
          <a:endParaRPr lang="en-US"/>
        </a:p>
      </dgm:t>
    </dgm:pt>
    <dgm:pt modelId="{8A40AE0E-632E-4426-B93B-F64A52FC9627}" type="sibTrans" cxnId="{DF9F16E8-2458-4DC3-ADE9-B33AF0E4984A}">
      <dgm:prSet/>
      <dgm:spPr/>
      <dgm:t>
        <a:bodyPr/>
        <a:lstStyle/>
        <a:p>
          <a:endParaRPr lang="en-US"/>
        </a:p>
      </dgm:t>
    </dgm:pt>
    <dgm:pt modelId="{1C758CFE-ECB4-455D-862E-89AAF1665501}">
      <dgm:prSet/>
      <dgm:spPr/>
      <dgm:t>
        <a:bodyPr/>
        <a:lstStyle/>
        <a:p>
          <a:r>
            <a:rPr lang="cs-CZ" dirty="0"/>
            <a:t>„Národ“ spíše ve smyslu lid (prostě hodně lidí)</a:t>
          </a:r>
          <a:endParaRPr lang="en-US" dirty="0"/>
        </a:p>
      </dgm:t>
    </dgm:pt>
    <dgm:pt modelId="{A57B3103-3B8B-4F5A-9C9D-44054B8BB1C2}" type="parTrans" cxnId="{C0E31935-5333-4615-87A9-332864967C2F}">
      <dgm:prSet/>
      <dgm:spPr/>
      <dgm:t>
        <a:bodyPr/>
        <a:lstStyle/>
        <a:p>
          <a:endParaRPr lang="en-US"/>
        </a:p>
      </dgm:t>
    </dgm:pt>
    <dgm:pt modelId="{43D1790E-4D7F-452C-B9CB-F76DA58A4D45}" type="sibTrans" cxnId="{C0E31935-5333-4615-87A9-332864967C2F}">
      <dgm:prSet/>
      <dgm:spPr/>
      <dgm:t>
        <a:bodyPr/>
        <a:lstStyle/>
        <a:p>
          <a:endParaRPr lang="en-US"/>
        </a:p>
      </dgm:t>
    </dgm:pt>
    <dgm:pt modelId="{0A1185D6-DE9D-4F5D-8634-5D0206A2A392}">
      <dgm:prSet/>
      <dgm:spPr/>
      <dgm:t>
        <a:bodyPr/>
        <a:lstStyle/>
        <a:p>
          <a:r>
            <a:rPr lang="cs-CZ"/>
            <a:t>„Národ“ v institucionální podobě: v církevních organizacích (včetně univerzit) způsob vytváření pospolitostí, které mají spíš právně-administrativní konotaci</a:t>
          </a:r>
          <a:endParaRPr lang="en-US"/>
        </a:p>
      </dgm:t>
    </dgm:pt>
    <dgm:pt modelId="{53D78FE9-483C-4716-B914-E4FF87CE6135}" type="parTrans" cxnId="{5FD6B538-3164-4DC6-8E49-136A9FEFD65D}">
      <dgm:prSet/>
      <dgm:spPr/>
      <dgm:t>
        <a:bodyPr/>
        <a:lstStyle/>
        <a:p>
          <a:endParaRPr lang="en-US"/>
        </a:p>
      </dgm:t>
    </dgm:pt>
    <dgm:pt modelId="{B935DA2C-CB3C-44E2-8FD5-F80986A79777}" type="sibTrans" cxnId="{5FD6B538-3164-4DC6-8E49-136A9FEFD65D}">
      <dgm:prSet/>
      <dgm:spPr/>
      <dgm:t>
        <a:bodyPr/>
        <a:lstStyle/>
        <a:p>
          <a:endParaRPr lang="en-US"/>
        </a:p>
      </dgm:t>
    </dgm:pt>
    <dgm:pt modelId="{98895780-9CDB-447A-BAC9-948F6D5A8ABF}">
      <dgm:prSet/>
      <dgm:spPr/>
      <dgm:t>
        <a:bodyPr/>
        <a:lstStyle/>
        <a:p>
          <a:r>
            <a:rPr lang="cs-CZ"/>
            <a:t>Kmen: „národ bez státu“</a:t>
          </a:r>
          <a:endParaRPr lang="en-US"/>
        </a:p>
      </dgm:t>
    </dgm:pt>
    <dgm:pt modelId="{5A9B8C3E-4467-4307-BF5A-331B45F17253}" type="parTrans" cxnId="{6234F682-30FE-411E-B786-FC79C2C241B7}">
      <dgm:prSet/>
      <dgm:spPr/>
      <dgm:t>
        <a:bodyPr/>
        <a:lstStyle/>
        <a:p>
          <a:endParaRPr lang="en-US"/>
        </a:p>
      </dgm:t>
    </dgm:pt>
    <dgm:pt modelId="{B4D36627-F3BA-4DBD-AC81-7B946DF5120C}" type="sibTrans" cxnId="{6234F682-30FE-411E-B786-FC79C2C241B7}">
      <dgm:prSet/>
      <dgm:spPr/>
      <dgm:t>
        <a:bodyPr/>
        <a:lstStyle/>
        <a:p>
          <a:endParaRPr lang="en-US"/>
        </a:p>
      </dgm:t>
    </dgm:pt>
    <dgm:pt modelId="{E991F99D-0488-4E3E-9741-DDAE9975B743}">
      <dgm:prSet/>
      <dgm:spPr/>
      <dgm:t>
        <a:bodyPr/>
        <a:lstStyle/>
        <a:p>
          <a:r>
            <a:rPr lang="cs-CZ"/>
            <a:t>Ve středověku </a:t>
          </a:r>
          <a:r>
            <a:rPr lang="cs-CZ" i="1"/>
            <a:t>gentes</a:t>
          </a:r>
          <a:r>
            <a:rPr lang="cs-CZ"/>
            <a:t> podobně jako </a:t>
          </a:r>
          <a:r>
            <a:rPr lang="cs-CZ" i="1"/>
            <a:t>nationes</a:t>
          </a:r>
          <a:r>
            <a:rPr lang="cs-CZ"/>
            <a:t>, dost často s narážkou na pohanství (obecně špatnou víru)</a:t>
          </a:r>
          <a:endParaRPr lang="en-US"/>
        </a:p>
      </dgm:t>
    </dgm:pt>
    <dgm:pt modelId="{977E9DF2-70C4-46FD-95AD-22D3FA5FDA5B}" type="parTrans" cxnId="{ED8CAD85-599A-481B-875C-549B73D3EAB4}">
      <dgm:prSet/>
      <dgm:spPr/>
      <dgm:t>
        <a:bodyPr/>
        <a:lstStyle/>
        <a:p>
          <a:endParaRPr lang="en-US"/>
        </a:p>
      </dgm:t>
    </dgm:pt>
    <dgm:pt modelId="{370E7659-AEF8-40B5-8983-38AACEA7FC33}" type="sibTrans" cxnId="{ED8CAD85-599A-481B-875C-549B73D3EAB4}">
      <dgm:prSet/>
      <dgm:spPr/>
      <dgm:t>
        <a:bodyPr/>
        <a:lstStyle/>
        <a:p>
          <a:endParaRPr lang="en-US"/>
        </a:p>
      </dgm:t>
    </dgm:pt>
    <dgm:pt modelId="{FCDFBA64-AA61-4B5C-A43B-B4DE0B7F1D8E}">
      <dgm:prSet/>
      <dgm:spPr/>
      <dgm:t>
        <a:bodyPr/>
        <a:lstStyle/>
        <a:p>
          <a:r>
            <a:rPr lang="cs-CZ"/>
            <a:t>Pro primordialisty nezbytná „přípravka“ na vznik plnokrevného národa</a:t>
          </a:r>
          <a:endParaRPr lang="en-US"/>
        </a:p>
      </dgm:t>
    </dgm:pt>
    <dgm:pt modelId="{4272588D-844E-4998-AF67-91D1401A0F15}" type="parTrans" cxnId="{B38544E6-1835-462A-8096-06FC252BCD2E}">
      <dgm:prSet/>
      <dgm:spPr/>
      <dgm:t>
        <a:bodyPr/>
        <a:lstStyle/>
        <a:p>
          <a:endParaRPr lang="en-US"/>
        </a:p>
      </dgm:t>
    </dgm:pt>
    <dgm:pt modelId="{7BA8E3F5-734C-400F-B439-47CA30D51F77}" type="sibTrans" cxnId="{B38544E6-1835-462A-8096-06FC252BCD2E}">
      <dgm:prSet/>
      <dgm:spPr/>
      <dgm:t>
        <a:bodyPr/>
        <a:lstStyle/>
        <a:p>
          <a:endParaRPr lang="en-US"/>
        </a:p>
      </dgm:t>
    </dgm:pt>
    <dgm:pt modelId="{2B3D017A-E50D-4388-81F5-5EAC81FC1ADC}">
      <dgm:prSet/>
      <dgm:spPr/>
      <dgm:t>
        <a:bodyPr/>
        <a:lstStyle/>
        <a:p>
          <a:r>
            <a:rPr lang="cs-CZ" dirty="0"/>
            <a:t>Klíčová vlastnost je vědomí společného původu – pochybné, ale asi objektivně přítomné</a:t>
          </a:r>
          <a:endParaRPr lang="en-US" dirty="0"/>
        </a:p>
      </dgm:t>
    </dgm:pt>
    <dgm:pt modelId="{70FAB538-5EA2-49EB-9C09-71FBDB35E2BF}" type="parTrans" cxnId="{F835D01B-2543-4C9E-A0A0-964C246B9348}">
      <dgm:prSet/>
      <dgm:spPr/>
      <dgm:t>
        <a:bodyPr/>
        <a:lstStyle/>
        <a:p>
          <a:endParaRPr lang="en-US"/>
        </a:p>
      </dgm:t>
    </dgm:pt>
    <dgm:pt modelId="{316F1A18-D911-4266-BD95-E74B2C4511E0}" type="sibTrans" cxnId="{F835D01B-2543-4C9E-A0A0-964C246B9348}">
      <dgm:prSet/>
      <dgm:spPr/>
      <dgm:t>
        <a:bodyPr/>
        <a:lstStyle/>
        <a:p>
          <a:endParaRPr lang="en-US"/>
        </a:p>
      </dgm:t>
    </dgm:pt>
    <dgm:pt modelId="{FE1E444C-EB6B-4832-87FE-A66C5B74BAD5}">
      <dgm:prSet/>
      <dgm:spPr/>
      <dgm:t>
        <a:bodyPr/>
        <a:lstStyle/>
        <a:p>
          <a:r>
            <a:rPr lang="cs-CZ" dirty="0"/>
            <a:t>Nacionalisté termín zprofanovali tak, že v ČJ spíš používáme původní latinské „</a:t>
          </a:r>
          <a:r>
            <a:rPr lang="cs-CZ" dirty="0" err="1"/>
            <a:t>gens</a:t>
          </a:r>
          <a:r>
            <a:rPr lang="cs-CZ" dirty="0"/>
            <a:t>“</a:t>
          </a:r>
          <a:endParaRPr lang="en-US" dirty="0"/>
        </a:p>
      </dgm:t>
    </dgm:pt>
    <dgm:pt modelId="{78285C7E-9EFF-4046-97C3-F24416F9F558}" type="parTrans" cxnId="{A51DDA93-283D-48E7-A80A-881DF2E3B01F}">
      <dgm:prSet/>
      <dgm:spPr/>
      <dgm:t>
        <a:bodyPr/>
        <a:lstStyle/>
        <a:p>
          <a:endParaRPr lang="en-US"/>
        </a:p>
      </dgm:t>
    </dgm:pt>
    <dgm:pt modelId="{AA63BB5C-BF85-4578-9C92-A82054440089}" type="sibTrans" cxnId="{A51DDA93-283D-48E7-A80A-881DF2E3B01F}">
      <dgm:prSet/>
      <dgm:spPr/>
      <dgm:t>
        <a:bodyPr/>
        <a:lstStyle/>
        <a:p>
          <a:endParaRPr lang="en-US"/>
        </a:p>
      </dgm:t>
    </dgm:pt>
    <dgm:pt modelId="{45C79DA7-E9FD-4B3B-8B53-4A1B0F374890}">
      <dgm:prSet/>
      <dgm:spPr/>
      <dgm:t>
        <a:bodyPr/>
        <a:lstStyle/>
        <a:p>
          <a:r>
            <a:rPr lang="cs-CZ"/>
            <a:t>Jazyk: prakticky synonymum</a:t>
          </a:r>
          <a:endParaRPr lang="en-US"/>
        </a:p>
      </dgm:t>
    </dgm:pt>
    <dgm:pt modelId="{A378E8B8-1862-4F23-9A47-8A2D3B4AA2BF}" type="parTrans" cxnId="{697BB55C-0EC2-4DAB-82CE-721DC00EF6DB}">
      <dgm:prSet/>
      <dgm:spPr/>
      <dgm:t>
        <a:bodyPr/>
        <a:lstStyle/>
        <a:p>
          <a:endParaRPr lang="en-US"/>
        </a:p>
      </dgm:t>
    </dgm:pt>
    <dgm:pt modelId="{E642AE46-F8E6-4AA5-AEB7-26E5A9182967}" type="sibTrans" cxnId="{697BB55C-0EC2-4DAB-82CE-721DC00EF6DB}">
      <dgm:prSet/>
      <dgm:spPr/>
      <dgm:t>
        <a:bodyPr/>
        <a:lstStyle/>
        <a:p>
          <a:endParaRPr lang="en-US"/>
        </a:p>
      </dgm:t>
    </dgm:pt>
    <dgm:pt modelId="{E748FBA9-9FF7-42D2-B145-404E216C6E7B}">
      <dgm:prSet/>
      <dgm:spPr/>
      <dgm:t>
        <a:bodyPr/>
        <a:lstStyle/>
        <a:p>
          <a:r>
            <a:rPr lang="cs-CZ"/>
            <a:t>Zejména v českém kontextu je užíváno i jako náhrada za pojem národ</a:t>
          </a:r>
          <a:endParaRPr lang="en-US"/>
        </a:p>
      </dgm:t>
    </dgm:pt>
    <dgm:pt modelId="{B91813F6-8DD7-4735-A7DD-C47E65605399}" type="parTrans" cxnId="{BF6B538F-000D-4E84-8DBA-15849D16988B}">
      <dgm:prSet/>
      <dgm:spPr/>
      <dgm:t>
        <a:bodyPr/>
        <a:lstStyle/>
        <a:p>
          <a:endParaRPr lang="en-US"/>
        </a:p>
      </dgm:t>
    </dgm:pt>
    <dgm:pt modelId="{063668F2-CF9D-488A-8579-BA2E8DE7F771}" type="sibTrans" cxnId="{BF6B538F-000D-4E84-8DBA-15849D16988B}">
      <dgm:prSet/>
      <dgm:spPr/>
      <dgm:t>
        <a:bodyPr/>
        <a:lstStyle/>
        <a:p>
          <a:endParaRPr lang="en-US"/>
        </a:p>
      </dgm:t>
    </dgm:pt>
    <dgm:pt modelId="{1A222EFC-6EBB-449C-B470-F63F5B1B95FA}">
      <dgm:prSet/>
      <dgm:spPr/>
      <dgm:t>
        <a:bodyPr/>
        <a:lstStyle/>
        <a:p>
          <a:r>
            <a:rPr lang="cs-CZ" dirty="0"/>
            <a:t>Jazyk v latinské Evropě často jako jediná distinkce vedle náboženství (a to po většinu středověku nominálně jediné)…</a:t>
          </a:r>
          <a:endParaRPr lang="en-US" dirty="0"/>
        </a:p>
      </dgm:t>
    </dgm:pt>
    <dgm:pt modelId="{7E715346-E4DE-491E-B891-4F271A493260}" type="parTrans" cxnId="{3EC04C36-0B0C-469B-9A82-5AB1F230577F}">
      <dgm:prSet/>
      <dgm:spPr/>
      <dgm:t>
        <a:bodyPr/>
        <a:lstStyle/>
        <a:p>
          <a:endParaRPr lang="en-US"/>
        </a:p>
      </dgm:t>
    </dgm:pt>
    <dgm:pt modelId="{B9DE5F21-0A30-43A4-A04C-058D63A59B56}" type="sibTrans" cxnId="{3EC04C36-0B0C-469B-9A82-5AB1F230577F}">
      <dgm:prSet/>
      <dgm:spPr/>
      <dgm:t>
        <a:bodyPr/>
        <a:lstStyle/>
        <a:p>
          <a:endParaRPr lang="en-US"/>
        </a:p>
      </dgm:t>
    </dgm:pt>
    <dgm:pt modelId="{28C91CF9-C4A6-4E72-923E-22E0466F84F9}" type="pres">
      <dgm:prSet presAssocID="{6926A54F-9094-445C-9E7B-26C11C28D217}" presName="linear" presStyleCnt="0">
        <dgm:presLayoutVars>
          <dgm:dir/>
          <dgm:animLvl val="lvl"/>
          <dgm:resizeHandles val="exact"/>
        </dgm:presLayoutVars>
      </dgm:prSet>
      <dgm:spPr/>
    </dgm:pt>
    <dgm:pt modelId="{8C75D55B-BEC0-492E-861E-FA03C38C12E0}" type="pres">
      <dgm:prSet presAssocID="{0C940992-4C97-4FCD-BEAA-DA91B593A6ED}" presName="parentLin" presStyleCnt="0"/>
      <dgm:spPr/>
    </dgm:pt>
    <dgm:pt modelId="{2B7DE08E-1018-493E-B33E-E97147DB7245}" type="pres">
      <dgm:prSet presAssocID="{0C940992-4C97-4FCD-BEAA-DA91B593A6ED}" presName="parentLeftMargin" presStyleLbl="node1" presStyleIdx="0" presStyleCnt="3"/>
      <dgm:spPr/>
    </dgm:pt>
    <dgm:pt modelId="{67A56A9F-B672-43DC-A0FD-105A853D0C74}" type="pres">
      <dgm:prSet presAssocID="{0C940992-4C97-4FCD-BEAA-DA91B593A6ED}" presName="parentText" presStyleLbl="node1" presStyleIdx="0" presStyleCnt="3">
        <dgm:presLayoutVars>
          <dgm:chMax val="0"/>
          <dgm:bulletEnabled val="1"/>
        </dgm:presLayoutVars>
      </dgm:prSet>
      <dgm:spPr/>
    </dgm:pt>
    <dgm:pt modelId="{19411032-DB5F-477F-9C6B-BBD09B6EE9D5}" type="pres">
      <dgm:prSet presAssocID="{0C940992-4C97-4FCD-BEAA-DA91B593A6ED}" presName="negativeSpace" presStyleCnt="0"/>
      <dgm:spPr/>
    </dgm:pt>
    <dgm:pt modelId="{37156D78-659C-4C1D-920D-BF7EE49B2052}" type="pres">
      <dgm:prSet presAssocID="{0C940992-4C97-4FCD-BEAA-DA91B593A6ED}" presName="childText" presStyleLbl="conFgAcc1" presStyleIdx="0" presStyleCnt="3">
        <dgm:presLayoutVars>
          <dgm:bulletEnabled val="1"/>
        </dgm:presLayoutVars>
      </dgm:prSet>
      <dgm:spPr/>
    </dgm:pt>
    <dgm:pt modelId="{EF7ED402-461A-405C-916B-4C45A03F2449}" type="pres">
      <dgm:prSet presAssocID="{1455C7D6-7F35-4842-A074-C00E5470D643}" presName="spaceBetweenRectangles" presStyleCnt="0"/>
      <dgm:spPr/>
    </dgm:pt>
    <dgm:pt modelId="{5EBC1A51-8013-48FF-872A-4BA014FB819C}" type="pres">
      <dgm:prSet presAssocID="{98895780-9CDB-447A-BAC9-948F6D5A8ABF}" presName="parentLin" presStyleCnt="0"/>
      <dgm:spPr/>
    </dgm:pt>
    <dgm:pt modelId="{73605FCD-6526-4BA5-A8B5-D8B3AC8BD995}" type="pres">
      <dgm:prSet presAssocID="{98895780-9CDB-447A-BAC9-948F6D5A8ABF}" presName="parentLeftMargin" presStyleLbl="node1" presStyleIdx="0" presStyleCnt="3"/>
      <dgm:spPr/>
    </dgm:pt>
    <dgm:pt modelId="{48940AF2-0E2C-4608-84B8-470722965AD3}" type="pres">
      <dgm:prSet presAssocID="{98895780-9CDB-447A-BAC9-948F6D5A8ABF}" presName="parentText" presStyleLbl="node1" presStyleIdx="1" presStyleCnt="3">
        <dgm:presLayoutVars>
          <dgm:chMax val="0"/>
          <dgm:bulletEnabled val="1"/>
        </dgm:presLayoutVars>
      </dgm:prSet>
      <dgm:spPr/>
    </dgm:pt>
    <dgm:pt modelId="{09A4D188-AB13-4609-B9FC-AA5435A57DB4}" type="pres">
      <dgm:prSet presAssocID="{98895780-9CDB-447A-BAC9-948F6D5A8ABF}" presName="negativeSpace" presStyleCnt="0"/>
      <dgm:spPr/>
    </dgm:pt>
    <dgm:pt modelId="{C4044E45-3E90-40A5-A641-741E47799FAF}" type="pres">
      <dgm:prSet presAssocID="{98895780-9CDB-447A-BAC9-948F6D5A8ABF}" presName="childText" presStyleLbl="conFgAcc1" presStyleIdx="1" presStyleCnt="3">
        <dgm:presLayoutVars>
          <dgm:bulletEnabled val="1"/>
        </dgm:presLayoutVars>
      </dgm:prSet>
      <dgm:spPr/>
    </dgm:pt>
    <dgm:pt modelId="{F1086962-F7FF-44B4-A7FE-0551A513B0DE}" type="pres">
      <dgm:prSet presAssocID="{B4D36627-F3BA-4DBD-AC81-7B946DF5120C}" presName="spaceBetweenRectangles" presStyleCnt="0"/>
      <dgm:spPr/>
    </dgm:pt>
    <dgm:pt modelId="{EEE9BB3E-978D-4505-913B-6200EFA2EDF7}" type="pres">
      <dgm:prSet presAssocID="{45C79DA7-E9FD-4B3B-8B53-4A1B0F374890}" presName="parentLin" presStyleCnt="0"/>
      <dgm:spPr/>
    </dgm:pt>
    <dgm:pt modelId="{3BA3C613-8B32-4C77-ADEA-1A2406265395}" type="pres">
      <dgm:prSet presAssocID="{45C79DA7-E9FD-4B3B-8B53-4A1B0F374890}" presName="parentLeftMargin" presStyleLbl="node1" presStyleIdx="1" presStyleCnt="3"/>
      <dgm:spPr/>
    </dgm:pt>
    <dgm:pt modelId="{B04607E7-17F7-4A7B-B06B-A8181F257B70}" type="pres">
      <dgm:prSet presAssocID="{45C79DA7-E9FD-4B3B-8B53-4A1B0F374890}" presName="parentText" presStyleLbl="node1" presStyleIdx="2" presStyleCnt="3">
        <dgm:presLayoutVars>
          <dgm:chMax val="0"/>
          <dgm:bulletEnabled val="1"/>
        </dgm:presLayoutVars>
      </dgm:prSet>
      <dgm:spPr/>
    </dgm:pt>
    <dgm:pt modelId="{9B0618DD-AA3F-47A8-A890-6288A0D7855A}" type="pres">
      <dgm:prSet presAssocID="{45C79DA7-E9FD-4B3B-8B53-4A1B0F374890}" presName="negativeSpace" presStyleCnt="0"/>
      <dgm:spPr/>
    </dgm:pt>
    <dgm:pt modelId="{229E1332-69EE-481F-B9D4-D871A9BC7F6B}" type="pres">
      <dgm:prSet presAssocID="{45C79DA7-E9FD-4B3B-8B53-4A1B0F374890}" presName="childText" presStyleLbl="conFgAcc1" presStyleIdx="2" presStyleCnt="3">
        <dgm:presLayoutVars>
          <dgm:bulletEnabled val="1"/>
        </dgm:presLayoutVars>
      </dgm:prSet>
      <dgm:spPr/>
    </dgm:pt>
  </dgm:ptLst>
  <dgm:cxnLst>
    <dgm:cxn modelId="{F835D01B-2543-4C9E-A0A0-964C246B9348}" srcId="{98895780-9CDB-447A-BAC9-948F6D5A8ABF}" destId="{2B3D017A-E50D-4388-81F5-5EAC81FC1ADC}" srcOrd="2" destOrd="0" parTransId="{70FAB538-5EA2-49EB-9C09-71FBDB35E2BF}" sibTransId="{316F1A18-D911-4266-BD95-E74B2C4511E0}"/>
    <dgm:cxn modelId="{74228C32-38B3-44F7-8010-4B689510762F}" type="presOf" srcId="{FCDFBA64-AA61-4B5C-A43B-B4DE0B7F1D8E}" destId="{C4044E45-3E90-40A5-A641-741E47799FAF}" srcOrd="0" destOrd="1" presId="urn:microsoft.com/office/officeart/2005/8/layout/list1"/>
    <dgm:cxn modelId="{BCF2EB33-3A59-407E-8620-F6B600575DC4}" type="presOf" srcId="{25092C99-B14B-434F-9CF0-ABAE44A96A26}" destId="{37156D78-659C-4C1D-920D-BF7EE49B2052}" srcOrd="0" destOrd="0" presId="urn:microsoft.com/office/officeart/2005/8/layout/list1"/>
    <dgm:cxn modelId="{C0E31935-5333-4615-87A9-332864967C2F}" srcId="{0C940992-4C97-4FCD-BEAA-DA91B593A6ED}" destId="{1C758CFE-ECB4-455D-862E-89AAF1665501}" srcOrd="1" destOrd="0" parTransId="{A57B3103-3B8B-4F5A-9C9D-44054B8BB1C2}" sibTransId="{43D1790E-4D7F-452C-B9CB-F76DA58A4D45}"/>
    <dgm:cxn modelId="{3EC04C36-0B0C-469B-9A82-5AB1F230577F}" srcId="{45C79DA7-E9FD-4B3B-8B53-4A1B0F374890}" destId="{1A222EFC-6EBB-449C-B470-F63F5B1B95FA}" srcOrd="1" destOrd="0" parTransId="{7E715346-E4DE-491E-B891-4F271A493260}" sibTransId="{B9DE5F21-0A30-43A4-A04C-058D63A59B56}"/>
    <dgm:cxn modelId="{5FD6B538-3164-4DC6-8E49-136A9FEFD65D}" srcId="{0C940992-4C97-4FCD-BEAA-DA91B593A6ED}" destId="{0A1185D6-DE9D-4F5D-8634-5D0206A2A392}" srcOrd="2" destOrd="0" parTransId="{53D78FE9-483C-4716-B914-E4FF87CE6135}" sibTransId="{B935DA2C-CB3C-44E2-8FD5-F80986A79777}"/>
    <dgm:cxn modelId="{697BB55C-0EC2-4DAB-82CE-721DC00EF6DB}" srcId="{6926A54F-9094-445C-9E7B-26C11C28D217}" destId="{45C79DA7-E9FD-4B3B-8B53-4A1B0F374890}" srcOrd="2" destOrd="0" parTransId="{A378E8B8-1862-4F23-9A47-8A2D3B4AA2BF}" sibTransId="{E642AE46-F8E6-4AA5-AEB7-26E5A9182967}"/>
    <dgm:cxn modelId="{801E9442-A365-4D1D-ACF7-F59F37F5D1AF}" type="presOf" srcId="{1C758CFE-ECB4-455D-862E-89AAF1665501}" destId="{37156D78-659C-4C1D-920D-BF7EE49B2052}" srcOrd="0" destOrd="1" presId="urn:microsoft.com/office/officeart/2005/8/layout/list1"/>
    <dgm:cxn modelId="{C922F950-1902-47C5-8E95-A746A7F1C9AA}" srcId="{6926A54F-9094-445C-9E7B-26C11C28D217}" destId="{0C940992-4C97-4FCD-BEAA-DA91B593A6ED}" srcOrd="0" destOrd="0" parTransId="{17233780-1FA0-4B9D-8E3C-1BDE7DFF7B87}" sibTransId="{1455C7D6-7F35-4842-A074-C00E5470D643}"/>
    <dgm:cxn modelId="{6234F682-30FE-411E-B786-FC79C2C241B7}" srcId="{6926A54F-9094-445C-9E7B-26C11C28D217}" destId="{98895780-9CDB-447A-BAC9-948F6D5A8ABF}" srcOrd="1" destOrd="0" parTransId="{5A9B8C3E-4467-4307-BF5A-331B45F17253}" sibTransId="{B4D36627-F3BA-4DBD-AC81-7B946DF5120C}"/>
    <dgm:cxn modelId="{ED8CAD85-599A-481B-875C-549B73D3EAB4}" srcId="{98895780-9CDB-447A-BAC9-948F6D5A8ABF}" destId="{E991F99D-0488-4E3E-9741-DDAE9975B743}" srcOrd="0" destOrd="0" parTransId="{977E9DF2-70C4-46FD-95AD-22D3FA5FDA5B}" sibTransId="{370E7659-AEF8-40B5-8983-38AACEA7FC33}"/>
    <dgm:cxn modelId="{8279DB8B-D836-4FB5-92AE-1A9E5271CB64}" type="presOf" srcId="{98895780-9CDB-447A-BAC9-948F6D5A8ABF}" destId="{73605FCD-6526-4BA5-A8B5-D8B3AC8BD995}" srcOrd="0" destOrd="0" presId="urn:microsoft.com/office/officeart/2005/8/layout/list1"/>
    <dgm:cxn modelId="{C04EB88E-0775-4DDD-820E-0DC4E8C6EB9B}" type="presOf" srcId="{98895780-9CDB-447A-BAC9-948F6D5A8ABF}" destId="{48940AF2-0E2C-4608-84B8-470722965AD3}" srcOrd="1" destOrd="0" presId="urn:microsoft.com/office/officeart/2005/8/layout/list1"/>
    <dgm:cxn modelId="{BF6B538F-000D-4E84-8DBA-15849D16988B}" srcId="{45C79DA7-E9FD-4B3B-8B53-4A1B0F374890}" destId="{E748FBA9-9FF7-42D2-B145-404E216C6E7B}" srcOrd="0" destOrd="0" parTransId="{B91813F6-8DD7-4735-A7DD-C47E65605399}" sibTransId="{063668F2-CF9D-488A-8579-BA2E8DE7F771}"/>
    <dgm:cxn modelId="{A51DDA93-283D-48E7-A80A-881DF2E3B01F}" srcId="{98895780-9CDB-447A-BAC9-948F6D5A8ABF}" destId="{FE1E444C-EB6B-4832-87FE-A66C5B74BAD5}" srcOrd="3" destOrd="0" parTransId="{78285C7E-9EFF-4046-97C3-F24416F9F558}" sibTransId="{AA63BB5C-BF85-4578-9C92-A82054440089}"/>
    <dgm:cxn modelId="{0E0792A2-08AA-4161-A5AB-4F2F4BBE7834}" type="presOf" srcId="{0C940992-4C97-4FCD-BEAA-DA91B593A6ED}" destId="{2B7DE08E-1018-493E-B33E-E97147DB7245}" srcOrd="0" destOrd="0" presId="urn:microsoft.com/office/officeart/2005/8/layout/list1"/>
    <dgm:cxn modelId="{06DDBBA7-64E3-4A11-80FA-5AB9E12B24F6}" type="presOf" srcId="{45C79DA7-E9FD-4B3B-8B53-4A1B0F374890}" destId="{B04607E7-17F7-4A7B-B06B-A8181F257B70}" srcOrd="1" destOrd="0" presId="urn:microsoft.com/office/officeart/2005/8/layout/list1"/>
    <dgm:cxn modelId="{F3BF6BAA-5446-4E35-9023-3AC0D963A12D}" type="presOf" srcId="{FE1E444C-EB6B-4832-87FE-A66C5B74BAD5}" destId="{C4044E45-3E90-40A5-A641-741E47799FAF}" srcOrd="0" destOrd="3" presId="urn:microsoft.com/office/officeart/2005/8/layout/list1"/>
    <dgm:cxn modelId="{2281A7AE-C760-4258-9398-43F4C844451F}" type="presOf" srcId="{1A222EFC-6EBB-449C-B470-F63F5B1B95FA}" destId="{229E1332-69EE-481F-B9D4-D871A9BC7F6B}" srcOrd="0" destOrd="1" presId="urn:microsoft.com/office/officeart/2005/8/layout/list1"/>
    <dgm:cxn modelId="{DFAAEEC0-AABF-4E68-9C5E-C69A457A93F8}" type="presOf" srcId="{E991F99D-0488-4E3E-9741-DDAE9975B743}" destId="{C4044E45-3E90-40A5-A641-741E47799FAF}" srcOrd="0" destOrd="0" presId="urn:microsoft.com/office/officeart/2005/8/layout/list1"/>
    <dgm:cxn modelId="{450F97C6-08D0-47AA-93F5-EE79C22DC380}" type="presOf" srcId="{0A1185D6-DE9D-4F5D-8634-5D0206A2A392}" destId="{37156D78-659C-4C1D-920D-BF7EE49B2052}" srcOrd="0" destOrd="2" presId="urn:microsoft.com/office/officeart/2005/8/layout/list1"/>
    <dgm:cxn modelId="{FD3340E5-E739-40DE-A6B4-C97762561502}" type="presOf" srcId="{2B3D017A-E50D-4388-81F5-5EAC81FC1ADC}" destId="{C4044E45-3E90-40A5-A641-741E47799FAF}" srcOrd="0" destOrd="2" presId="urn:microsoft.com/office/officeart/2005/8/layout/list1"/>
    <dgm:cxn modelId="{B38544E6-1835-462A-8096-06FC252BCD2E}" srcId="{98895780-9CDB-447A-BAC9-948F6D5A8ABF}" destId="{FCDFBA64-AA61-4B5C-A43B-B4DE0B7F1D8E}" srcOrd="1" destOrd="0" parTransId="{4272588D-844E-4998-AF67-91D1401A0F15}" sibTransId="{7BA8E3F5-734C-400F-B439-47CA30D51F77}"/>
    <dgm:cxn modelId="{B20A14E7-90DB-45B0-8DDA-AF92141EBEA4}" type="presOf" srcId="{E748FBA9-9FF7-42D2-B145-404E216C6E7B}" destId="{229E1332-69EE-481F-B9D4-D871A9BC7F6B}" srcOrd="0" destOrd="0" presId="urn:microsoft.com/office/officeart/2005/8/layout/list1"/>
    <dgm:cxn modelId="{DF9F16E8-2458-4DC3-ADE9-B33AF0E4984A}" srcId="{0C940992-4C97-4FCD-BEAA-DA91B593A6ED}" destId="{25092C99-B14B-434F-9CF0-ABAE44A96A26}" srcOrd="0" destOrd="0" parTransId="{69CCA225-FC3E-4242-A473-6A77C621F42F}" sibTransId="{8A40AE0E-632E-4426-B93B-F64A52FC9627}"/>
    <dgm:cxn modelId="{7CE633F7-8012-4A7E-A50F-DE0706C814B1}" type="presOf" srcId="{0C940992-4C97-4FCD-BEAA-DA91B593A6ED}" destId="{67A56A9F-B672-43DC-A0FD-105A853D0C74}" srcOrd="1" destOrd="0" presId="urn:microsoft.com/office/officeart/2005/8/layout/list1"/>
    <dgm:cxn modelId="{8D15F7F8-4AB0-41F6-BFFD-23529A4AC390}" type="presOf" srcId="{45C79DA7-E9FD-4B3B-8B53-4A1B0F374890}" destId="{3BA3C613-8B32-4C77-ADEA-1A2406265395}" srcOrd="0" destOrd="0" presId="urn:microsoft.com/office/officeart/2005/8/layout/list1"/>
    <dgm:cxn modelId="{0F00EBF9-3301-4B90-9BFF-369BCAFF2606}" type="presOf" srcId="{6926A54F-9094-445C-9E7B-26C11C28D217}" destId="{28C91CF9-C4A6-4E72-923E-22E0466F84F9}" srcOrd="0" destOrd="0" presId="urn:microsoft.com/office/officeart/2005/8/layout/list1"/>
    <dgm:cxn modelId="{B8A19B76-C6A1-4D22-937D-CEBA521020A4}" type="presParOf" srcId="{28C91CF9-C4A6-4E72-923E-22E0466F84F9}" destId="{8C75D55B-BEC0-492E-861E-FA03C38C12E0}" srcOrd="0" destOrd="0" presId="urn:microsoft.com/office/officeart/2005/8/layout/list1"/>
    <dgm:cxn modelId="{74A2700E-6E92-4E84-B8FC-9E6AF0AD015D}" type="presParOf" srcId="{8C75D55B-BEC0-492E-861E-FA03C38C12E0}" destId="{2B7DE08E-1018-493E-B33E-E97147DB7245}" srcOrd="0" destOrd="0" presId="urn:microsoft.com/office/officeart/2005/8/layout/list1"/>
    <dgm:cxn modelId="{78B5D89A-4C8D-497C-94D4-7C97D55F1B97}" type="presParOf" srcId="{8C75D55B-BEC0-492E-861E-FA03C38C12E0}" destId="{67A56A9F-B672-43DC-A0FD-105A853D0C74}" srcOrd="1" destOrd="0" presId="urn:microsoft.com/office/officeart/2005/8/layout/list1"/>
    <dgm:cxn modelId="{C5D3B366-4834-4FE0-9258-98F41DED2B5B}" type="presParOf" srcId="{28C91CF9-C4A6-4E72-923E-22E0466F84F9}" destId="{19411032-DB5F-477F-9C6B-BBD09B6EE9D5}" srcOrd="1" destOrd="0" presId="urn:microsoft.com/office/officeart/2005/8/layout/list1"/>
    <dgm:cxn modelId="{FA1FB03D-25E0-4CB4-8802-57CBD94B38E9}" type="presParOf" srcId="{28C91CF9-C4A6-4E72-923E-22E0466F84F9}" destId="{37156D78-659C-4C1D-920D-BF7EE49B2052}" srcOrd="2" destOrd="0" presId="urn:microsoft.com/office/officeart/2005/8/layout/list1"/>
    <dgm:cxn modelId="{F9DBE5C8-6DC5-430A-92F0-8EE9B0E1F56F}" type="presParOf" srcId="{28C91CF9-C4A6-4E72-923E-22E0466F84F9}" destId="{EF7ED402-461A-405C-916B-4C45A03F2449}" srcOrd="3" destOrd="0" presId="urn:microsoft.com/office/officeart/2005/8/layout/list1"/>
    <dgm:cxn modelId="{6371EBF3-5593-439E-AE85-C2F63C5D27DC}" type="presParOf" srcId="{28C91CF9-C4A6-4E72-923E-22E0466F84F9}" destId="{5EBC1A51-8013-48FF-872A-4BA014FB819C}" srcOrd="4" destOrd="0" presId="urn:microsoft.com/office/officeart/2005/8/layout/list1"/>
    <dgm:cxn modelId="{C19ABEE8-D707-4B75-8C74-16E129D36B8F}" type="presParOf" srcId="{5EBC1A51-8013-48FF-872A-4BA014FB819C}" destId="{73605FCD-6526-4BA5-A8B5-D8B3AC8BD995}" srcOrd="0" destOrd="0" presId="urn:microsoft.com/office/officeart/2005/8/layout/list1"/>
    <dgm:cxn modelId="{AF53481F-5E9C-4141-8D8B-D6A30B7D8EDA}" type="presParOf" srcId="{5EBC1A51-8013-48FF-872A-4BA014FB819C}" destId="{48940AF2-0E2C-4608-84B8-470722965AD3}" srcOrd="1" destOrd="0" presId="urn:microsoft.com/office/officeart/2005/8/layout/list1"/>
    <dgm:cxn modelId="{A11153F3-6443-4917-B7F3-02E0307E9699}" type="presParOf" srcId="{28C91CF9-C4A6-4E72-923E-22E0466F84F9}" destId="{09A4D188-AB13-4609-B9FC-AA5435A57DB4}" srcOrd="5" destOrd="0" presId="urn:microsoft.com/office/officeart/2005/8/layout/list1"/>
    <dgm:cxn modelId="{E56F1EFA-7012-43E0-98FA-EC0A72B20172}" type="presParOf" srcId="{28C91CF9-C4A6-4E72-923E-22E0466F84F9}" destId="{C4044E45-3E90-40A5-A641-741E47799FAF}" srcOrd="6" destOrd="0" presId="urn:microsoft.com/office/officeart/2005/8/layout/list1"/>
    <dgm:cxn modelId="{5524D03F-9FD2-4C31-B399-F5484509645E}" type="presParOf" srcId="{28C91CF9-C4A6-4E72-923E-22E0466F84F9}" destId="{F1086962-F7FF-44B4-A7FE-0551A513B0DE}" srcOrd="7" destOrd="0" presId="urn:microsoft.com/office/officeart/2005/8/layout/list1"/>
    <dgm:cxn modelId="{CD640EC4-51E8-4D5B-9C6B-0CD5AA294DDA}" type="presParOf" srcId="{28C91CF9-C4A6-4E72-923E-22E0466F84F9}" destId="{EEE9BB3E-978D-4505-913B-6200EFA2EDF7}" srcOrd="8" destOrd="0" presId="urn:microsoft.com/office/officeart/2005/8/layout/list1"/>
    <dgm:cxn modelId="{C5BD054C-0D7D-4140-B188-3C93BC71500A}" type="presParOf" srcId="{EEE9BB3E-978D-4505-913B-6200EFA2EDF7}" destId="{3BA3C613-8B32-4C77-ADEA-1A2406265395}" srcOrd="0" destOrd="0" presId="urn:microsoft.com/office/officeart/2005/8/layout/list1"/>
    <dgm:cxn modelId="{EDBC842D-23FB-4C09-A316-33A48A5185E5}" type="presParOf" srcId="{EEE9BB3E-978D-4505-913B-6200EFA2EDF7}" destId="{B04607E7-17F7-4A7B-B06B-A8181F257B70}" srcOrd="1" destOrd="0" presId="urn:microsoft.com/office/officeart/2005/8/layout/list1"/>
    <dgm:cxn modelId="{E4D38C02-281A-429B-A22A-8D512F06A0AC}" type="presParOf" srcId="{28C91CF9-C4A6-4E72-923E-22E0466F84F9}" destId="{9B0618DD-AA3F-47A8-A890-6288A0D7855A}" srcOrd="9" destOrd="0" presId="urn:microsoft.com/office/officeart/2005/8/layout/list1"/>
    <dgm:cxn modelId="{3F7F9A61-0583-4CE3-AE8D-57C582979D9B}" type="presParOf" srcId="{28C91CF9-C4A6-4E72-923E-22E0466F84F9}" destId="{229E1332-69EE-481F-B9D4-D871A9BC7F6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56D78-659C-4C1D-920D-BF7EE49B2052}">
      <dsp:nvSpPr>
        <dsp:cNvPr id="0" name=""/>
        <dsp:cNvSpPr/>
      </dsp:nvSpPr>
      <dsp:spPr>
        <a:xfrm>
          <a:off x="0" y="321551"/>
          <a:ext cx="10515600" cy="12568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cs-CZ" sz="1400" kern="1200" dirty="0"/>
            <a:t>„Národy“ v biblickém smyslu = nežidovské národy (často až pejorativní pojem, uvaž pojem „spravedlivý mezi národy“)</a:t>
          </a:r>
          <a:endParaRPr lang="en-US" sz="1400" kern="1200" dirty="0"/>
        </a:p>
        <a:p>
          <a:pPr marL="114300" lvl="1" indent="-114300" algn="l" defTabSz="622300">
            <a:lnSpc>
              <a:spcPct val="90000"/>
            </a:lnSpc>
            <a:spcBef>
              <a:spcPct val="0"/>
            </a:spcBef>
            <a:spcAft>
              <a:spcPct val="15000"/>
            </a:spcAft>
            <a:buChar char="•"/>
          </a:pPr>
          <a:r>
            <a:rPr lang="cs-CZ" sz="1400" kern="1200" dirty="0"/>
            <a:t>„Národ“ spíše ve smyslu lid (prostě hodně lidí)</a:t>
          </a:r>
          <a:endParaRPr lang="en-US" sz="1400" kern="1200" dirty="0"/>
        </a:p>
        <a:p>
          <a:pPr marL="114300" lvl="1" indent="-114300" algn="l" defTabSz="622300">
            <a:lnSpc>
              <a:spcPct val="90000"/>
            </a:lnSpc>
            <a:spcBef>
              <a:spcPct val="0"/>
            </a:spcBef>
            <a:spcAft>
              <a:spcPct val="15000"/>
            </a:spcAft>
            <a:buChar char="•"/>
          </a:pPr>
          <a:r>
            <a:rPr lang="cs-CZ" sz="1400" kern="1200"/>
            <a:t>„Národ“ v institucionální podobě: v církevních organizacích (včetně univerzit) způsob vytváření pospolitostí, které mají spíš právně-administrativní konotaci</a:t>
          </a:r>
          <a:endParaRPr lang="en-US" sz="1400" kern="1200"/>
        </a:p>
      </dsp:txBody>
      <dsp:txXfrm>
        <a:off x="0" y="321551"/>
        <a:ext cx="10515600" cy="1256850"/>
      </dsp:txXfrm>
    </dsp:sp>
    <dsp:sp modelId="{67A56A9F-B672-43DC-A0FD-105A853D0C74}">
      <dsp:nvSpPr>
        <dsp:cNvPr id="0" name=""/>
        <dsp:cNvSpPr/>
      </dsp:nvSpPr>
      <dsp:spPr>
        <a:xfrm>
          <a:off x="525780" y="114911"/>
          <a:ext cx="7360920"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cs-CZ" sz="1400" kern="1200"/>
            <a:t>Národ: ve středověku hodně mnohovrstevnatý pojem</a:t>
          </a:r>
          <a:endParaRPr lang="en-US" sz="1400" kern="1200"/>
        </a:p>
      </dsp:txBody>
      <dsp:txXfrm>
        <a:off x="545955" y="135086"/>
        <a:ext cx="7320570" cy="372930"/>
      </dsp:txXfrm>
    </dsp:sp>
    <dsp:sp modelId="{C4044E45-3E90-40A5-A641-741E47799FAF}">
      <dsp:nvSpPr>
        <dsp:cNvPr id="0" name=""/>
        <dsp:cNvSpPr/>
      </dsp:nvSpPr>
      <dsp:spPr>
        <a:xfrm>
          <a:off x="0" y="1860642"/>
          <a:ext cx="10515600" cy="12789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cs-CZ" sz="1400" kern="1200"/>
            <a:t>Ve středověku </a:t>
          </a:r>
          <a:r>
            <a:rPr lang="cs-CZ" sz="1400" i="1" kern="1200"/>
            <a:t>gentes</a:t>
          </a:r>
          <a:r>
            <a:rPr lang="cs-CZ" sz="1400" kern="1200"/>
            <a:t> podobně jako </a:t>
          </a:r>
          <a:r>
            <a:rPr lang="cs-CZ" sz="1400" i="1" kern="1200"/>
            <a:t>nationes</a:t>
          </a:r>
          <a:r>
            <a:rPr lang="cs-CZ" sz="1400" kern="1200"/>
            <a:t>, dost často s narážkou na pohanství (obecně špatnou víru)</a:t>
          </a:r>
          <a:endParaRPr lang="en-US" sz="1400" kern="1200"/>
        </a:p>
        <a:p>
          <a:pPr marL="114300" lvl="1" indent="-114300" algn="l" defTabSz="622300">
            <a:lnSpc>
              <a:spcPct val="90000"/>
            </a:lnSpc>
            <a:spcBef>
              <a:spcPct val="0"/>
            </a:spcBef>
            <a:spcAft>
              <a:spcPct val="15000"/>
            </a:spcAft>
            <a:buChar char="•"/>
          </a:pPr>
          <a:r>
            <a:rPr lang="cs-CZ" sz="1400" kern="1200"/>
            <a:t>Pro primordialisty nezbytná „přípravka“ na vznik plnokrevného národa</a:t>
          </a:r>
          <a:endParaRPr lang="en-US" sz="1400" kern="1200"/>
        </a:p>
        <a:p>
          <a:pPr marL="114300" lvl="1" indent="-114300" algn="l" defTabSz="622300">
            <a:lnSpc>
              <a:spcPct val="90000"/>
            </a:lnSpc>
            <a:spcBef>
              <a:spcPct val="0"/>
            </a:spcBef>
            <a:spcAft>
              <a:spcPct val="15000"/>
            </a:spcAft>
            <a:buChar char="•"/>
          </a:pPr>
          <a:r>
            <a:rPr lang="cs-CZ" sz="1400" kern="1200" dirty="0"/>
            <a:t>Klíčová vlastnost je vědomí společného původu – pochybné, ale asi objektivně přítomné</a:t>
          </a:r>
          <a:endParaRPr lang="en-US" sz="1400" kern="1200" dirty="0"/>
        </a:p>
        <a:p>
          <a:pPr marL="114300" lvl="1" indent="-114300" algn="l" defTabSz="622300">
            <a:lnSpc>
              <a:spcPct val="90000"/>
            </a:lnSpc>
            <a:spcBef>
              <a:spcPct val="0"/>
            </a:spcBef>
            <a:spcAft>
              <a:spcPct val="15000"/>
            </a:spcAft>
            <a:buChar char="•"/>
          </a:pPr>
          <a:r>
            <a:rPr lang="cs-CZ" sz="1400" kern="1200" dirty="0"/>
            <a:t>Nacionalisté termín zprofanovali tak, že v ČJ spíš používáme původní latinské „</a:t>
          </a:r>
          <a:r>
            <a:rPr lang="cs-CZ" sz="1400" kern="1200" dirty="0" err="1"/>
            <a:t>gens</a:t>
          </a:r>
          <a:r>
            <a:rPr lang="cs-CZ" sz="1400" kern="1200" dirty="0"/>
            <a:t>“</a:t>
          </a:r>
          <a:endParaRPr lang="en-US" sz="1400" kern="1200" dirty="0"/>
        </a:p>
      </dsp:txBody>
      <dsp:txXfrm>
        <a:off x="0" y="1860642"/>
        <a:ext cx="10515600" cy="1278900"/>
      </dsp:txXfrm>
    </dsp:sp>
    <dsp:sp modelId="{48940AF2-0E2C-4608-84B8-470722965AD3}">
      <dsp:nvSpPr>
        <dsp:cNvPr id="0" name=""/>
        <dsp:cNvSpPr/>
      </dsp:nvSpPr>
      <dsp:spPr>
        <a:xfrm>
          <a:off x="525780" y="1654002"/>
          <a:ext cx="7360920"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cs-CZ" sz="1400" kern="1200"/>
            <a:t>Kmen: „národ bez státu“</a:t>
          </a:r>
          <a:endParaRPr lang="en-US" sz="1400" kern="1200"/>
        </a:p>
      </dsp:txBody>
      <dsp:txXfrm>
        <a:off x="545955" y="1674177"/>
        <a:ext cx="7320570" cy="372930"/>
      </dsp:txXfrm>
    </dsp:sp>
    <dsp:sp modelId="{229E1332-69EE-481F-B9D4-D871A9BC7F6B}">
      <dsp:nvSpPr>
        <dsp:cNvPr id="0" name=""/>
        <dsp:cNvSpPr/>
      </dsp:nvSpPr>
      <dsp:spPr>
        <a:xfrm>
          <a:off x="0" y="3421782"/>
          <a:ext cx="10515600" cy="8158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cs-CZ" sz="1400" kern="1200"/>
            <a:t>Zejména v českém kontextu je užíváno i jako náhrada za pojem národ</a:t>
          </a:r>
          <a:endParaRPr lang="en-US" sz="1400" kern="1200"/>
        </a:p>
        <a:p>
          <a:pPr marL="114300" lvl="1" indent="-114300" algn="l" defTabSz="622300">
            <a:lnSpc>
              <a:spcPct val="90000"/>
            </a:lnSpc>
            <a:spcBef>
              <a:spcPct val="0"/>
            </a:spcBef>
            <a:spcAft>
              <a:spcPct val="15000"/>
            </a:spcAft>
            <a:buChar char="•"/>
          </a:pPr>
          <a:r>
            <a:rPr lang="cs-CZ" sz="1400" kern="1200" dirty="0"/>
            <a:t>Jazyk v latinské Evropě často jako jediná distinkce vedle náboženství (a to po většinu středověku nominálně jediné)…</a:t>
          </a:r>
          <a:endParaRPr lang="en-US" sz="1400" kern="1200" dirty="0"/>
        </a:p>
      </dsp:txBody>
      <dsp:txXfrm>
        <a:off x="0" y="3421782"/>
        <a:ext cx="10515600" cy="815850"/>
      </dsp:txXfrm>
    </dsp:sp>
    <dsp:sp modelId="{B04607E7-17F7-4A7B-B06B-A8181F257B70}">
      <dsp:nvSpPr>
        <dsp:cNvPr id="0" name=""/>
        <dsp:cNvSpPr/>
      </dsp:nvSpPr>
      <dsp:spPr>
        <a:xfrm>
          <a:off x="525780" y="3215142"/>
          <a:ext cx="7360920"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cs-CZ" sz="1400" kern="1200"/>
            <a:t>Jazyk: prakticky synonymum</a:t>
          </a:r>
          <a:endParaRPr lang="en-US" sz="1400" kern="1200"/>
        </a:p>
      </dsp:txBody>
      <dsp:txXfrm>
        <a:off x="545955" y="3235317"/>
        <a:ext cx="732057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6A0870-A6D4-4659-AA3C-8063CF20C1E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A93D2C6-B6D8-45A8-A40F-49F8C88A2F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6DDC576C-C32E-44B2-98B5-B0785D9B0096}"/>
              </a:ext>
            </a:extLst>
          </p:cNvPr>
          <p:cNvSpPr>
            <a:spLocks noGrp="1"/>
          </p:cNvSpPr>
          <p:nvPr>
            <p:ph type="dt" sz="half" idx="10"/>
          </p:nvPr>
        </p:nvSpPr>
        <p:spPr/>
        <p:txBody>
          <a:bodyPr/>
          <a:lstStyle/>
          <a:p>
            <a:fld id="{DDF07C20-AB7E-4B44-8DA2-C1A039262449}" type="datetimeFigureOut">
              <a:rPr lang="cs-CZ" smtClean="0"/>
              <a:t>07.03.2024</a:t>
            </a:fld>
            <a:endParaRPr lang="cs-CZ"/>
          </a:p>
        </p:txBody>
      </p:sp>
      <p:sp>
        <p:nvSpPr>
          <p:cNvPr id="5" name="Zástupný symbol pro zápatí 4">
            <a:extLst>
              <a:ext uri="{FF2B5EF4-FFF2-40B4-BE49-F238E27FC236}">
                <a16:creationId xmlns:a16="http://schemas.microsoft.com/office/drawing/2014/main" id="{6FB2A39F-8F27-4AB1-841C-CE63FA120E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9566435-4F80-4B6E-AA97-84786D6C08CB}"/>
              </a:ext>
            </a:extLst>
          </p:cNvPr>
          <p:cNvSpPr>
            <a:spLocks noGrp="1"/>
          </p:cNvSpPr>
          <p:nvPr>
            <p:ph type="sldNum" sz="quarter" idx="12"/>
          </p:nvPr>
        </p:nvSpPr>
        <p:spPr/>
        <p:txBody>
          <a:bodyPr/>
          <a:lstStyle/>
          <a:p>
            <a:fld id="{410AC3FA-6665-430D-B809-9CD512E441FE}" type="slidenum">
              <a:rPr lang="cs-CZ" smtClean="0"/>
              <a:t>‹#›</a:t>
            </a:fld>
            <a:endParaRPr lang="cs-CZ"/>
          </a:p>
        </p:txBody>
      </p:sp>
    </p:spTree>
    <p:extLst>
      <p:ext uri="{BB962C8B-B14F-4D97-AF65-F5344CB8AC3E}">
        <p14:creationId xmlns:p14="http://schemas.microsoft.com/office/powerpoint/2010/main" val="353842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D3E705-C04B-4E65-9013-0D213286060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3349436-4F40-4144-B122-9187015860F3}"/>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DB3E748-05E4-47F2-B50B-597C40A8ABF8}"/>
              </a:ext>
            </a:extLst>
          </p:cNvPr>
          <p:cNvSpPr>
            <a:spLocks noGrp="1"/>
          </p:cNvSpPr>
          <p:nvPr>
            <p:ph type="dt" sz="half" idx="10"/>
          </p:nvPr>
        </p:nvSpPr>
        <p:spPr/>
        <p:txBody>
          <a:bodyPr/>
          <a:lstStyle/>
          <a:p>
            <a:fld id="{DDF07C20-AB7E-4B44-8DA2-C1A039262449}" type="datetimeFigureOut">
              <a:rPr lang="cs-CZ" smtClean="0"/>
              <a:t>07.03.2024</a:t>
            </a:fld>
            <a:endParaRPr lang="cs-CZ"/>
          </a:p>
        </p:txBody>
      </p:sp>
      <p:sp>
        <p:nvSpPr>
          <p:cNvPr id="5" name="Zástupný symbol pro zápatí 4">
            <a:extLst>
              <a:ext uri="{FF2B5EF4-FFF2-40B4-BE49-F238E27FC236}">
                <a16:creationId xmlns:a16="http://schemas.microsoft.com/office/drawing/2014/main" id="{AFE67BE3-53A5-4A3F-A9D4-C61E5EEAE1D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4502ACB-4884-4B19-B73A-B26076FB66D8}"/>
              </a:ext>
            </a:extLst>
          </p:cNvPr>
          <p:cNvSpPr>
            <a:spLocks noGrp="1"/>
          </p:cNvSpPr>
          <p:nvPr>
            <p:ph type="sldNum" sz="quarter" idx="12"/>
          </p:nvPr>
        </p:nvSpPr>
        <p:spPr/>
        <p:txBody>
          <a:bodyPr/>
          <a:lstStyle/>
          <a:p>
            <a:fld id="{410AC3FA-6665-430D-B809-9CD512E441FE}" type="slidenum">
              <a:rPr lang="cs-CZ" smtClean="0"/>
              <a:t>‹#›</a:t>
            </a:fld>
            <a:endParaRPr lang="cs-CZ"/>
          </a:p>
        </p:txBody>
      </p:sp>
    </p:spTree>
    <p:extLst>
      <p:ext uri="{BB962C8B-B14F-4D97-AF65-F5344CB8AC3E}">
        <p14:creationId xmlns:p14="http://schemas.microsoft.com/office/powerpoint/2010/main" val="27194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964E6E3-9C0C-4731-B9FE-B3EB1B97712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95C93D2-7048-4A14-B332-A34DFF3AF76B}"/>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70063BD-9663-49C4-84C4-241A026BD307}"/>
              </a:ext>
            </a:extLst>
          </p:cNvPr>
          <p:cNvSpPr>
            <a:spLocks noGrp="1"/>
          </p:cNvSpPr>
          <p:nvPr>
            <p:ph type="dt" sz="half" idx="10"/>
          </p:nvPr>
        </p:nvSpPr>
        <p:spPr/>
        <p:txBody>
          <a:bodyPr/>
          <a:lstStyle/>
          <a:p>
            <a:fld id="{DDF07C20-AB7E-4B44-8DA2-C1A039262449}" type="datetimeFigureOut">
              <a:rPr lang="cs-CZ" smtClean="0"/>
              <a:t>07.03.2024</a:t>
            </a:fld>
            <a:endParaRPr lang="cs-CZ"/>
          </a:p>
        </p:txBody>
      </p:sp>
      <p:sp>
        <p:nvSpPr>
          <p:cNvPr id="5" name="Zástupný symbol pro zápatí 4">
            <a:extLst>
              <a:ext uri="{FF2B5EF4-FFF2-40B4-BE49-F238E27FC236}">
                <a16:creationId xmlns:a16="http://schemas.microsoft.com/office/drawing/2014/main" id="{476DB8B0-F850-4543-93EC-C256861E9F8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AD5653A-1858-4C5C-949E-01A3AEFA02F0}"/>
              </a:ext>
            </a:extLst>
          </p:cNvPr>
          <p:cNvSpPr>
            <a:spLocks noGrp="1"/>
          </p:cNvSpPr>
          <p:nvPr>
            <p:ph type="sldNum" sz="quarter" idx="12"/>
          </p:nvPr>
        </p:nvSpPr>
        <p:spPr/>
        <p:txBody>
          <a:bodyPr/>
          <a:lstStyle/>
          <a:p>
            <a:fld id="{410AC3FA-6665-430D-B809-9CD512E441FE}" type="slidenum">
              <a:rPr lang="cs-CZ" smtClean="0"/>
              <a:t>‹#›</a:t>
            </a:fld>
            <a:endParaRPr lang="cs-CZ"/>
          </a:p>
        </p:txBody>
      </p:sp>
    </p:spTree>
    <p:extLst>
      <p:ext uri="{BB962C8B-B14F-4D97-AF65-F5344CB8AC3E}">
        <p14:creationId xmlns:p14="http://schemas.microsoft.com/office/powerpoint/2010/main" val="179397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A42864-5C74-4439-9294-73A7BA37E7B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AE41B0B-13BB-46DC-9BA2-B28EDDBEC7A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65673E8-15B9-4D6D-BFD2-B32A2B1145B9}"/>
              </a:ext>
            </a:extLst>
          </p:cNvPr>
          <p:cNvSpPr>
            <a:spLocks noGrp="1"/>
          </p:cNvSpPr>
          <p:nvPr>
            <p:ph type="dt" sz="half" idx="10"/>
          </p:nvPr>
        </p:nvSpPr>
        <p:spPr/>
        <p:txBody>
          <a:bodyPr/>
          <a:lstStyle/>
          <a:p>
            <a:fld id="{DDF07C20-AB7E-4B44-8DA2-C1A039262449}" type="datetimeFigureOut">
              <a:rPr lang="cs-CZ" smtClean="0"/>
              <a:t>07.03.2024</a:t>
            </a:fld>
            <a:endParaRPr lang="cs-CZ"/>
          </a:p>
        </p:txBody>
      </p:sp>
      <p:sp>
        <p:nvSpPr>
          <p:cNvPr id="5" name="Zástupný symbol pro zápatí 4">
            <a:extLst>
              <a:ext uri="{FF2B5EF4-FFF2-40B4-BE49-F238E27FC236}">
                <a16:creationId xmlns:a16="http://schemas.microsoft.com/office/drawing/2014/main" id="{3804514A-C2A6-467E-9168-7DC45DB8B6F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3F36999-3B8C-4016-8438-5CED6D39BD89}"/>
              </a:ext>
            </a:extLst>
          </p:cNvPr>
          <p:cNvSpPr>
            <a:spLocks noGrp="1"/>
          </p:cNvSpPr>
          <p:nvPr>
            <p:ph type="sldNum" sz="quarter" idx="12"/>
          </p:nvPr>
        </p:nvSpPr>
        <p:spPr/>
        <p:txBody>
          <a:bodyPr/>
          <a:lstStyle/>
          <a:p>
            <a:fld id="{410AC3FA-6665-430D-B809-9CD512E441FE}" type="slidenum">
              <a:rPr lang="cs-CZ" smtClean="0"/>
              <a:t>‹#›</a:t>
            </a:fld>
            <a:endParaRPr lang="cs-CZ"/>
          </a:p>
        </p:txBody>
      </p:sp>
    </p:spTree>
    <p:extLst>
      <p:ext uri="{BB962C8B-B14F-4D97-AF65-F5344CB8AC3E}">
        <p14:creationId xmlns:p14="http://schemas.microsoft.com/office/powerpoint/2010/main" val="251263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7A73C0-6C64-4DF6-B891-246847465B1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881697E-DCFE-4BC1-9964-79FC7E1465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B9B99E6-1C06-47A4-8ABE-EDB4E37E35AD}"/>
              </a:ext>
            </a:extLst>
          </p:cNvPr>
          <p:cNvSpPr>
            <a:spLocks noGrp="1"/>
          </p:cNvSpPr>
          <p:nvPr>
            <p:ph type="dt" sz="half" idx="10"/>
          </p:nvPr>
        </p:nvSpPr>
        <p:spPr/>
        <p:txBody>
          <a:bodyPr/>
          <a:lstStyle/>
          <a:p>
            <a:fld id="{DDF07C20-AB7E-4B44-8DA2-C1A039262449}" type="datetimeFigureOut">
              <a:rPr lang="cs-CZ" smtClean="0"/>
              <a:t>07.03.2024</a:t>
            </a:fld>
            <a:endParaRPr lang="cs-CZ"/>
          </a:p>
        </p:txBody>
      </p:sp>
      <p:sp>
        <p:nvSpPr>
          <p:cNvPr id="5" name="Zástupný symbol pro zápatí 4">
            <a:extLst>
              <a:ext uri="{FF2B5EF4-FFF2-40B4-BE49-F238E27FC236}">
                <a16:creationId xmlns:a16="http://schemas.microsoft.com/office/drawing/2014/main" id="{F211ED96-2D92-4C24-836D-91656C9A2C7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E065F2B-2AAF-4504-A39F-800C75449337}"/>
              </a:ext>
            </a:extLst>
          </p:cNvPr>
          <p:cNvSpPr>
            <a:spLocks noGrp="1"/>
          </p:cNvSpPr>
          <p:nvPr>
            <p:ph type="sldNum" sz="quarter" idx="12"/>
          </p:nvPr>
        </p:nvSpPr>
        <p:spPr/>
        <p:txBody>
          <a:bodyPr/>
          <a:lstStyle/>
          <a:p>
            <a:fld id="{410AC3FA-6665-430D-B809-9CD512E441FE}" type="slidenum">
              <a:rPr lang="cs-CZ" smtClean="0"/>
              <a:t>‹#›</a:t>
            </a:fld>
            <a:endParaRPr lang="cs-CZ"/>
          </a:p>
        </p:txBody>
      </p:sp>
    </p:spTree>
    <p:extLst>
      <p:ext uri="{BB962C8B-B14F-4D97-AF65-F5344CB8AC3E}">
        <p14:creationId xmlns:p14="http://schemas.microsoft.com/office/powerpoint/2010/main" val="114195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9B03FC-640C-4259-B2DD-609CBE9452B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9C373BD-04E6-4E7B-B3F6-C305CF2FC4D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1694D17-5A50-4C55-A0B8-4113308C72A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F0E1F0A-DAA9-4344-9FD6-90AAFDA823F2}"/>
              </a:ext>
            </a:extLst>
          </p:cNvPr>
          <p:cNvSpPr>
            <a:spLocks noGrp="1"/>
          </p:cNvSpPr>
          <p:nvPr>
            <p:ph type="dt" sz="half" idx="10"/>
          </p:nvPr>
        </p:nvSpPr>
        <p:spPr/>
        <p:txBody>
          <a:bodyPr/>
          <a:lstStyle/>
          <a:p>
            <a:fld id="{DDF07C20-AB7E-4B44-8DA2-C1A039262449}" type="datetimeFigureOut">
              <a:rPr lang="cs-CZ" smtClean="0"/>
              <a:t>07.03.2024</a:t>
            </a:fld>
            <a:endParaRPr lang="cs-CZ"/>
          </a:p>
        </p:txBody>
      </p:sp>
      <p:sp>
        <p:nvSpPr>
          <p:cNvPr id="6" name="Zástupný symbol pro zápatí 5">
            <a:extLst>
              <a:ext uri="{FF2B5EF4-FFF2-40B4-BE49-F238E27FC236}">
                <a16:creationId xmlns:a16="http://schemas.microsoft.com/office/drawing/2014/main" id="{594A6B25-ADD7-4C10-A8C3-FBC6D002728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988BC36-A29E-4332-A071-EDB57F9F8EA4}"/>
              </a:ext>
            </a:extLst>
          </p:cNvPr>
          <p:cNvSpPr>
            <a:spLocks noGrp="1"/>
          </p:cNvSpPr>
          <p:nvPr>
            <p:ph type="sldNum" sz="quarter" idx="12"/>
          </p:nvPr>
        </p:nvSpPr>
        <p:spPr/>
        <p:txBody>
          <a:bodyPr/>
          <a:lstStyle/>
          <a:p>
            <a:fld id="{410AC3FA-6665-430D-B809-9CD512E441FE}" type="slidenum">
              <a:rPr lang="cs-CZ" smtClean="0"/>
              <a:t>‹#›</a:t>
            </a:fld>
            <a:endParaRPr lang="cs-CZ"/>
          </a:p>
        </p:txBody>
      </p:sp>
    </p:spTree>
    <p:extLst>
      <p:ext uri="{BB962C8B-B14F-4D97-AF65-F5344CB8AC3E}">
        <p14:creationId xmlns:p14="http://schemas.microsoft.com/office/powerpoint/2010/main" val="376099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F74DD6-7A5E-4BED-967A-A7F976EAD5B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FB663590-8E1D-47A3-B9A3-B6BB56CB9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1CEA21A-0368-4A5F-85A4-81D9ACAAEA6E}"/>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96AA30B-A4AD-41A5-AAD4-6DE912DC62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6D2D106-ABAF-4C45-AC9E-417BC2CD10B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9EA226C-C5F2-46B0-A763-434ABD6F5F6A}"/>
              </a:ext>
            </a:extLst>
          </p:cNvPr>
          <p:cNvSpPr>
            <a:spLocks noGrp="1"/>
          </p:cNvSpPr>
          <p:nvPr>
            <p:ph type="dt" sz="half" idx="10"/>
          </p:nvPr>
        </p:nvSpPr>
        <p:spPr/>
        <p:txBody>
          <a:bodyPr/>
          <a:lstStyle/>
          <a:p>
            <a:fld id="{DDF07C20-AB7E-4B44-8DA2-C1A039262449}" type="datetimeFigureOut">
              <a:rPr lang="cs-CZ" smtClean="0"/>
              <a:t>07.03.2024</a:t>
            </a:fld>
            <a:endParaRPr lang="cs-CZ"/>
          </a:p>
        </p:txBody>
      </p:sp>
      <p:sp>
        <p:nvSpPr>
          <p:cNvPr id="8" name="Zástupný symbol pro zápatí 7">
            <a:extLst>
              <a:ext uri="{FF2B5EF4-FFF2-40B4-BE49-F238E27FC236}">
                <a16:creationId xmlns:a16="http://schemas.microsoft.com/office/drawing/2014/main" id="{98D213C3-47A2-4D27-B9B7-226D69AFAF55}"/>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0B61EC6-D7CD-429D-A068-E94933CD8073}"/>
              </a:ext>
            </a:extLst>
          </p:cNvPr>
          <p:cNvSpPr>
            <a:spLocks noGrp="1"/>
          </p:cNvSpPr>
          <p:nvPr>
            <p:ph type="sldNum" sz="quarter" idx="12"/>
          </p:nvPr>
        </p:nvSpPr>
        <p:spPr/>
        <p:txBody>
          <a:bodyPr/>
          <a:lstStyle/>
          <a:p>
            <a:fld id="{410AC3FA-6665-430D-B809-9CD512E441FE}" type="slidenum">
              <a:rPr lang="cs-CZ" smtClean="0"/>
              <a:t>‹#›</a:t>
            </a:fld>
            <a:endParaRPr lang="cs-CZ"/>
          </a:p>
        </p:txBody>
      </p:sp>
    </p:spTree>
    <p:extLst>
      <p:ext uri="{BB962C8B-B14F-4D97-AF65-F5344CB8AC3E}">
        <p14:creationId xmlns:p14="http://schemas.microsoft.com/office/powerpoint/2010/main" val="290846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133530-A28F-4187-8BA9-D5A219FDFF2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B4D0CE3-1EA2-491F-8BA8-2BE9B30B02AE}"/>
              </a:ext>
            </a:extLst>
          </p:cNvPr>
          <p:cNvSpPr>
            <a:spLocks noGrp="1"/>
          </p:cNvSpPr>
          <p:nvPr>
            <p:ph type="dt" sz="half" idx="10"/>
          </p:nvPr>
        </p:nvSpPr>
        <p:spPr/>
        <p:txBody>
          <a:bodyPr/>
          <a:lstStyle/>
          <a:p>
            <a:fld id="{DDF07C20-AB7E-4B44-8DA2-C1A039262449}" type="datetimeFigureOut">
              <a:rPr lang="cs-CZ" smtClean="0"/>
              <a:t>07.03.2024</a:t>
            </a:fld>
            <a:endParaRPr lang="cs-CZ"/>
          </a:p>
        </p:txBody>
      </p:sp>
      <p:sp>
        <p:nvSpPr>
          <p:cNvPr id="4" name="Zástupný symbol pro zápatí 3">
            <a:extLst>
              <a:ext uri="{FF2B5EF4-FFF2-40B4-BE49-F238E27FC236}">
                <a16:creationId xmlns:a16="http://schemas.microsoft.com/office/drawing/2014/main" id="{AFE5021A-DC24-4679-89C3-F866E2DE61E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6949D6C-8A4D-4F29-A9A1-D1894E2D8C0A}"/>
              </a:ext>
            </a:extLst>
          </p:cNvPr>
          <p:cNvSpPr>
            <a:spLocks noGrp="1"/>
          </p:cNvSpPr>
          <p:nvPr>
            <p:ph type="sldNum" sz="quarter" idx="12"/>
          </p:nvPr>
        </p:nvSpPr>
        <p:spPr/>
        <p:txBody>
          <a:bodyPr/>
          <a:lstStyle/>
          <a:p>
            <a:fld id="{410AC3FA-6665-430D-B809-9CD512E441FE}" type="slidenum">
              <a:rPr lang="cs-CZ" smtClean="0"/>
              <a:t>‹#›</a:t>
            </a:fld>
            <a:endParaRPr lang="cs-CZ"/>
          </a:p>
        </p:txBody>
      </p:sp>
    </p:spTree>
    <p:extLst>
      <p:ext uri="{BB962C8B-B14F-4D97-AF65-F5344CB8AC3E}">
        <p14:creationId xmlns:p14="http://schemas.microsoft.com/office/powerpoint/2010/main" val="310910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D342988-088E-4788-8846-A9E7E38E042A}"/>
              </a:ext>
            </a:extLst>
          </p:cNvPr>
          <p:cNvSpPr>
            <a:spLocks noGrp="1"/>
          </p:cNvSpPr>
          <p:nvPr>
            <p:ph type="dt" sz="half" idx="10"/>
          </p:nvPr>
        </p:nvSpPr>
        <p:spPr/>
        <p:txBody>
          <a:bodyPr/>
          <a:lstStyle/>
          <a:p>
            <a:fld id="{DDF07C20-AB7E-4B44-8DA2-C1A039262449}" type="datetimeFigureOut">
              <a:rPr lang="cs-CZ" smtClean="0"/>
              <a:t>07.03.2024</a:t>
            </a:fld>
            <a:endParaRPr lang="cs-CZ"/>
          </a:p>
        </p:txBody>
      </p:sp>
      <p:sp>
        <p:nvSpPr>
          <p:cNvPr id="3" name="Zástupný symbol pro zápatí 2">
            <a:extLst>
              <a:ext uri="{FF2B5EF4-FFF2-40B4-BE49-F238E27FC236}">
                <a16:creationId xmlns:a16="http://schemas.microsoft.com/office/drawing/2014/main" id="{8883854F-9478-450A-A853-273B7B11A3E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95817A2-E962-4677-B565-D2F40E24D391}"/>
              </a:ext>
            </a:extLst>
          </p:cNvPr>
          <p:cNvSpPr>
            <a:spLocks noGrp="1"/>
          </p:cNvSpPr>
          <p:nvPr>
            <p:ph type="sldNum" sz="quarter" idx="12"/>
          </p:nvPr>
        </p:nvSpPr>
        <p:spPr/>
        <p:txBody>
          <a:bodyPr/>
          <a:lstStyle/>
          <a:p>
            <a:fld id="{410AC3FA-6665-430D-B809-9CD512E441FE}" type="slidenum">
              <a:rPr lang="cs-CZ" smtClean="0"/>
              <a:t>‹#›</a:t>
            </a:fld>
            <a:endParaRPr lang="cs-CZ"/>
          </a:p>
        </p:txBody>
      </p:sp>
    </p:spTree>
    <p:extLst>
      <p:ext uri="{BB962C8B-B14F-4D97-AF65-F5344CB8AC3E}">
        <p14:creationId xmlns:p14="http://schemas.microsoft.com/office/powerpoint/2010/main" val="103359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9EB541-B6DD-4553-ACC4-182A87A3ECA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D5595BB-F042-4727-8249-4BBB5CA854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7BA88EA-25EE-4B92-BA21-4DCE07FE6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6873734-C9B3-43CC-9E38-AB938A76EC59}"/>
              </a:ext>
            </a:extLst>
          </p:cNvPr>
          <p:cNvSpPr>
            <a:spLocks noGrp="1"/>
          </p:cNvSpPr>
          <p:nvPr>
            <p:ph type="dt" sz="half" idx="10"/>
          </p:nvPr>
        </p:nvSpPr>
        <p:spPr/>
        <p:txBody>
          <a:bodyPr/>
          <a:lstStyle/>
          <a:p>
            <a:fld id="{DDF07C20-AB7E-4B44-8DA2-C1A039262449}" type="datetimeFigureOut">
              <a:rPr lang="cs-CZ" smtClean="0"/>
              <a:t>07.03.2024</a:t>
            </a:fld>
            <a:endParaRPr lang="cs-CZ"/>
          </a:p>
        </p:txBody>
      </p:sp>
      <p:sp>
        <p:nvSpPr>
          <p:cNvPr id="6" name="Zástupný symbol pro zápatí 5">
            <a:extLst>
              <a:ext uri="{FF2B5EF4-FFF2-40B4-BE49-F238E27FC236}">
                <a16:creationId xmlns:a16="http://schemas.microsoft.com/office/drawing/2014/main" id="{ABFC27E0-88B4-491E-BFB5-6F945C83596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CD3B4AE-C954-4280-8E5B-D1FEF42FEA3C}"/>
              </a:ext>
            </a:extLst>
          </p:cNvPr>
          <p:cNvSpPr>
            <a:spLocks noGrp="1"/>
          </p:cNvSpPr>
          <p:nvPr>
            <p:ph type="sldNum" sz="quarter" idx="12"/>
          </p:nvPr>
        </p:nvSpPr>
        <p:spPr/>
        <p:txBody>
          <a:bodyPr/>
          <a:lstStyle/>
          <a:p>
            <a:fld id="{410AC3FA-6665-430D-B809-9CD512E441FE}" type="slidenum">
              <a:rPr lang="cs-CZ" smtClean="0"/>
              <a:t>‹#›</a:t>
            </a:fld>
            <a:endParaRPr lang="cs-CZ"/>
          </a:p>
        </p:txBody>
      </p:sp>
    </p:spTree>
    <p:extLst>
      <p:ext uri="{BB962C8B-B14F-4D97-AF65-F5344CB8AC3E}">
        <p14:creationId xmlns:p14="http://schemas.microsoft.com/office/powerpoint/2010/main" val="224663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3AB817-3A28-4D3D-9515-31EBEE55E86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A2FBDC28-CB6D-44D2-ABAC-D114E14045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E7D595D-E16F-455A-AA46-1142B6475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DE7846E-12FB-44DE-B583-1234B01E18CA}"/>
              </a:ext>
            </a:extLst>
          </p:cNvPr>
          <p:cNvSpPr>
            <a:spLocks noGrp="1"/>
          </p:cNvSpPr>
          <p:nvPr>
            <p:ph type="dt" sz="half" idx="10"/>
          </p:nvPr>
        </p:nvSpPr>
        <p:spPr/>
        <p:txBody>
          <a:bodyPr/>
          <a:lstStyle/>
          <a:p>
            <a:fld id="{DDF07C20-AB7E-4B44-8DA2-C1A039262449}" type="datetimeFigureOut">
              <a:rPr lang="cs-CZ" smtClean="0"/>
              <a:t>07.03.2024</a:t>
            </a:fld>
            <a:endParaRPr lang="cs-CZ"/>
          </a:p>
        </p:txBody>
      </p:sp>
      <p:sp>
        <p:nvSpPr>
          <p:cNvPr id="6" name="Zástupný symbol pro zápatí 5">
            <a:extLst>
              <a:ext uri="{FF2B5EF4-FFF2-40B4-BE49-F238E27FC236}">
                <a16:creationId xmlns:a16="http://schemas.microsoft.com/office/drawing/2014/main" id="{9CA80F24-3C85-4DE0-A925-37EF8999681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FAFD592-3394-49F0-9C0A-D5B57B0688EF}"/>
              </a:ext>
            </a:extLst>
          </p:cNvPr>
          <p:cNvSpPr>
            <a:spLocks noGrp="1"/>
          </p:cNvSpPr>
          <p:nvPr>
            <p:ph type="sldNum" sz="quarter" idx="12"/>
          </p:nvPr>
        </p:nvSpPr>
        <p:spPr/>
        <p:txBody>
          <a:bodyPr/>
          <a:lstStyle/>
          <a:p>
            <a:fld id="{410AC3FA-6665-430D-B809-9CD512E441FE}" type="slidenum">
              <a:rPr lang="cs-CZ" smtClean="0"/>
              <a:t>‹#›</a:t>
            </a:fld>
            <a:endParaRPr lang="cs-CZ"/>
          </a:p>
        </p:txBody>
      </p:sp>
    </p:spTree>
    <p:extLst>
      <p:ext uri="{BB962C8B-B14F-4D97-AF65-F5344CB8AC3E}">
        <p14:creationId xmlns:p14="http://schemas.microsoft.com/office/powerpoint/2010/main" val="334522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E9C950D-332B-43C1-93AB-E46F3E884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404928C-6F49-4A83-8547-F28F95F6E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A446505-B43A-476A-A63C-9465629EDA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07C20-AB7E-4B44-8DA2-C1A039262449}" type="datetimeFigureOut">
              <a:rPr lang="cs-CZ" smtClean="0"/>
              <a:t>07.03.2024</a:t>
            </a:fld>
            <a:endParaRPr lang="cs-CZ"/>
          </a:p>
        </p:txBody>
      </p:sp>
      <p:sp>
        <p:nvSpPr>
          <p:cNvPr id="5" name="Zástupný symbol pro zápatí 4">
            <a:extLst>
              <a:ext uri="{FF2B5EF4-FFF2-40B4-BE49-F238E27FC236}">
                <a16:creationId xmlns:a16="http://schemas.microsoft.com/office/drawing/2014/main" id="{822939A0-BDEB-4F3E-B88A-A55B4A429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99AD7795-6D92-4A6A-8C94-0522E19DA1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AC3FA-6665-430D-B809-9CD512E441FE}" type="slidenum">
              <a:rPr lang="cs-CZ" smtClean="0"/>
              <a:t>‹#›</a:t>
            </a:fld>
            <a:endParaRPr lang="cs-CZ"/>
          </a:p>
        </p:txBody>
      </p:sp>
    </p:spTree>
    <p:extLst>
      <p:ext uri="{BB962C8B-B14F-4D97-AF65-F5344CB8AC3E}">
        <p14:creationId xmlns:p14="http://schemas.microsoft.com/office/powerpoint/2010/main" val="629992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041175-74BE-4E6F-B0DE-B783277599F7}"/>
              </a:ext>
            </a:extLst>
          </p:cNvPr>
          <p:cNvSpPr>
            <a:spLocks noGrp="1"/>
          </p:cNvSpPr>
          <p:nvPr>
            <p:ph type="ctrTitle"/>
          </p:nvPr>
        </p:nvSpPr>
        <p:spPr>
          <a:xfrm>
            <a:off x="5297762" y="640080"/>
            <a:ext cx="6251110" cy="3566160"/>
          </a:xfrm>
        </p:spPr>
        <p:txBody>
          <a:bodyPr anchor="b">
            <a:normAutofit/>
          </a:bodyPr>
          <a:lstStyle/>
          <a:p>
            <a:pPr algn="l"/>
            <a:r>
              <a:rPr lang="cs-CZ" sz="5400"/>
              <a:t>Otázka etnika</a:t>
            </a:r>
            <a:br>
              <a:rPr lang="cs-CZ" sz="5400"/>
            </a:br>
            <a:r>
              <a:rPr lang="cs-CZ" sz="5400"/>
              <a:t>a „národa“ ve středověku</a:t>
            </a:r>
          </a:p>
        </p:txBody>
      </p:sp>
      <p:sp>
        <p:nvSpPr>
          <p:cNvPr id="3" name="Podnadpis 2">
            <a:extLst>
              <a:ext uri="{FF2B5EF4-FFF2-40B4-BE49-F238E27FC236}">
                <a16:creationId xmlns:a16="http://schemas.microsoft.com/office/drawing/2014/main" id="{CB3EF6E3-8DA4-4380-A72E-74D3FBED677B}"/>
              </a:ext>
            </a:extLst>
          </p:cNvPr>
          <p:cNvSpPr>
            <a:spLocks noGrp="1"/>
          </p:cNvSpPr>
          <p:nvPr>
            <p:ph type="subTitle" idx="1"/>
          </p:nvPr>
        </p:nvSpPr>
        <p:spPr>
          <a:xfrm>
            <a:off x="5297760" y="4636008"/>
            <a:ext cx="6251111" cy="1572768"/>
          </a:xfrm>
        </p:spPr>
        <p:txBody>
          <a:bodyPr>
            <a:normAutofit/>
          </a:bodyPr>
          <a:lstStyle/>
          <a:p>
            <a:pPr algn="l"/>
            <a:r>
              <a:rPr lang="cs-CZ"/>
              <a:t>Obsahy a formy české státnosti I</a:t>
            </a:r>
          </a:p>
        </p:txBody>
      </p:sp>
      <p:pic>
        <p:nvPicPr>
          <p:cNvPr id="5" name="Obrázek 4" descr="Obsah obrázku text&#10;&#10;Popis byl vytvořen automaticky">
            <a:extLst>
              <a:ext uri="{FF2B5EF4-FFF2-40B4-BE49-F238E27FC236}">
                <a16:creationId xmlns:a16="http://schemas.microsoft.com/office/drawing/2014/main" id="{BD05503C-9A76-4BBA-BC75-C028BCD3DAC3}"/>
              </a:ext>
            </a:extLst>
          </p:cNvPr>
          <p:cNvPicPr>
            <a:picLocks noChangeAspect="1"/>
          </p:cNvPicPr>
          <p:nvPr/>
        </p:nvPicPr>
        <p:blipFill rotWithShape="1">
          <a:blip r:embed="rId2">
            <a:extLst>
              <a:ext uri="{28A0092B-C50C-407E-A947-70E740481C1C}">
                <a14:useLocalDpi xmlns:a14="http://schemas.microsoft.com/office/drawing/2010/main" val="0"/>
              </a:ext>
            </a:extLst>
          </a:blip>
          <a:srcRect l="131" r="684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1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ázek 4" descr="Obsah obrázku osoba, zeď, interiér, vojenská uniforma&#10;&#10;Popis byl vytvořen automaticky">
            <a:extLst>
              <a:ext uri="{FF2B5EF4-FFF2-40B4-BE49-F238E27FC236}">
                <a16:creationId xmlns:a16="http://schemas.microsoft.com/office/drawing/2014/main" id="{50052AF7-31AE-444D-AEE2-A4233F10420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216000"/>
            <a:ext cx="12191980" cy="6857999"/>
          </a:xfrm>
          <a:prstGeom prst="rect">
            <a:avLst/>
          </a:prstGeom>
        </p:spPr>
      </p:pic>
      <p:sp>
        <p:nvSpPr>
          <p:cNvPr id="2" name="Nadpis 1">
            <a:extLst>
              <a:ext uri="{FF2B5EF4-FFF2-40B4-BE49-F238E27FC236}">
                <a16:creationId xmlns:a16="http://schemas.microsoft.com/office/drawing/2014/main" id="{0EFE450B-23EF-4C39-B50F-36F42E52A264}"/>
              </a:ext>
            </a:extLst>
          </p:cNvPr>
          <p:cNvSpPr>
            <a:spLocks noGrp="1"/>
          </p:cNvSpPr>
          <p:nvPr>
            <p:ph type="title"/>
          </p:nvPr>
        </p:nvSpPr>
        <p:spPr>
          <a:xfrm>
            <a:off x="889214" y="218017"/>
            <a:ext cx="10410524" cy="1193533"/>
          </a:xfrm>
        </p:spPr>
        <p:txBody>
          <a:bodyPr>
            <a:normAutofit/>
          </a:bodyPr>
          <a:lstStyle/>
          <a:p>
            <a:r>
              <a:rPr lang="cs-CZ" dirty="0">
                <a:solidFill>
                  <a:srgbClr val="FFFFFF"/>
                </a:solidFill>
              </a:rPr>
              <a:t>Zrod národa… (ten středověký)</a:t>
            </a:r>
          </a:p>
        </p:txBody>
      </p:sp>
      <p:sp>
        <p:nvSpPr>
          <p:cNvPr id="14"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8672B37C-E62D-4CAE-9D6A-753B027F4E0D}"/>
              </a:ext>
            </a:extLst>
          </p:cNvPr>
          <p:cNvSpPr>
            <a:spLocks noGrp="1"/>
          </p:cNvSpPr>
          <p:nvPr>
            <p:ph idx="1"/>
          </p:nvPr>
        </p:nvSpPr>
        <p:spPr>
          <a:xfrm>
            <a:off x="115409" y="3160449"/>
            <a:ext cx="11940467" cy="3611317"/>
          </a:xfrm>
        </p:spPr>
        <p:txBody>
          <a:bodyPr>
            <a:normAutofit/>
          </a:bodyPr>
          <a:lstStyle/>
          <a:p>
            <a:r>
              <a:rPr lang="cs-CZ" sz="2400" dirty="0">
                <a:solidFill>
                  <a:srgbClr val="FFFFFF"/>
                </a:solidFill>
              </a:rPr>
              <a:t>Na popularitě nabývá teze, že národ je stvořen </a:t>
            </a:r>
            <a:r>
              <a:rPr lang="cs-CZ" sz="2400" i="1" dirty="0">
                <a:solidFill>
                  <a:srgbClr val="FFFFFF"/>
                </a:solidFill>
              </a:rPr>
              <a:t>kvůli </a:t>
            </a:r>
            <a:r>
              <a:rPr lang="cs-CZ" sz="2400" dirty="0">
                <a:solidFill>
                  <a:srgbClr val="FFFFFF"/>
                </a:solidFill>
              </a:rPr>
              <a:t>státu a ne naopak</a:t>
            </a:r>
          </a:p>
          <a:p>
            <a:r>
              <a:rPr lang="cs-CZ" sz="2400" dirty="0">
                <a:solidFill>
                  <a:srgbClr val="FFFFFF"/>
                </a:solidFill>
              </a:rPr>
              <a:t>Např. pojem „Polsko“/„Polák“/„polský“ přijde až po roce 1000; do té doby a i pak „Slované“&gt; dle </a:t>
            </a:r>
            <a:r>
              <a:rPr lang="cs-CZ" sz="2400" dirty="0" err="1">
                <a:solidFill>
                  <a:srgbClr val="FFFFFF"/>
                </a:solidFill>
              </a:rPr>
              <a:t>Urbańczyka</a:t>
            </a:r>
            <a:r>
              <a:rPr lang="cs-CZ" sz="2400" dirty="0">
                <a:solidFill>
                  <a:srgbClr val="FFFFFF"/>
                </a:solidFill>
              </a:rPr>
              <a:t> Poláci (= lid polí) prostě „ti Slované, kteří podléhají vládě </a:t>
            </a:r>
            <a:r>
              <a:rPr lang="cs-CZ" sz="2400" dirty="0" err="1">
                <a:solidFill>
                  <a:srgbClr val="FFFFFF"/>
                </a:solidFill>
              </a:rPr>
              <a:t>Piastovců</a:t>
            </a:r>
            <a:r>
              <a:rPr lang="cs-CZ" sz="2400" dirty="0">
                <a:solidFill>
                  <a:srgbClr val="FFFFFF"/>
                </a:solidFill>
              </a:rPr>
              <a:t>“</a:t>
            </a:r>
          </a:p>
          <a:p>
            <a:pPr lvl="1"/>
            <a:r>
              <a:rPr lang="cs-CZ" sz="2000" dirty="0">
                <a:solidFill>
                  <a:srgbClr val="FFFFFF"/>
                </a:solidFill>
              </a:rPr>
              <a:t>A pro pana Vávru: Jazykem to určitě nebylo, čeština a polština se rozdělily až poté (cca 13. století?)</a:t>
            </a:r>
          </a:p>
          <a:p>
            <a:r>
              <a:rPr lang="cs-CZ" sz="2400" dirty="0">
                <a:solidFill>
                  <a:srgbClr val="FFFFFF"/>
                </a:solidFill>
              </a:rPr>
              <a:t>Ve stejné době se zřetelná ad hoc identita „</a:t>
            </a:r>
            <a:r>
              <a:rPr lang="cs-CZ" sz="2400" dirty="0" err="1">
                <a:solidFill>
                  <a:srgbClr val="FFFFFF"/>
                </a:solidFill>
              </a:rPr>
              <a:t>Lutici</a:t>
            </a:r>
            <a:r>
              <a:rPr lang="cs-CZ" sz="2400" dirty="0">
                <a:solidFill>
                  <a:srgbClr val="FFFFFF"/>
                </a:solidFill>
              </a:rPr>
              <a:t>“ (= lítí, zuřiví)</a:t>
            </a:r>
            <a:br>
              <a:rPr lang="cs-CZ" sz="2400" dirty="0">
                <a:solidFill>
                  <a:srgbClr val="FFFFFF"/>
                </a:solidFill>
              </a:rPr>
            </a:br>
            <a:r>
              <a:rPr lang="cs-CZ" sz="2400" dirty="0">
                <a:solidFill>
                  <a:srgbClr val="FFFFFF"/>
                </a:solidFill>
              </a:rPr>
              <a:t>tj. „ti, kteří se zuřivě obrátili proti říši a probíhající christianizaci“</a:t>
            </a:r>
          </a:p>
          <a:p>
            <a:r>
              <a:rPr lang="cs-CZ" sz="2400" dirty="0">
                <a:solidFill>
                  <a:srgbClr val="FFFFFF"/>
                </a:solidFill>
              </a:rPr>
              <a:t>Podobný ad hoc termín např. „Norsko“ – lid obývající „cestu na sever“</a:t>
            </a:r>
            <a:br>
              <a:rPr lang="cs-CZ" sz="2400" dirty="0">
                <a:solidFill>
                  <a:srgbClr val="FFFFFF"/>
                </a:solidFill>
              </a:rPr>
            </a:br>
            <a:r>
              <a:rPr lang="cs-CZ" sz="2400" dirty="0">
                <a:solidFill>
                  <a:srgbClr val="FFFFFF"/>
                </a:solidFill>
              </a:rPr>
              <a:t>(a via facti pod vládou „</a:t>
            </a:r>
            <a:r>
              <a:rPr lang="cs-CZ" sz="2400" dirty="0" err="1">
                <a:solidFill>
                  <a:srgbClr val="FFFFFF"/>
                </a:solidFill>
              </a:rPr>
              <a:t>Ynglingů</a:t>
            </a:r>
            <a:r>
              <a:rPr lang="cs-CZ" sz="2400" dirty="0">
                <a:solidFill>
                  <a:srgbClr val="FFFFFF"/>
                </a:solidFill>
              </a:rPr>
              <a:t>“ – dosti nepřesný, ale dobový termín)</a:t>
            </a:r>
          </a:p>
          <a:p>
            <a:r>
              <a:rPr lang="cs-CZ" sz="2400" dirty="0">
                <a:solidFill>
                  <a:srgbClr val="FFFFFF"/>
                </a:solidFill>
              </a:rPr>
              <a:t>Nic z toho neznamená, že bychom u těchto národů nepotkali etnické cítění (a vcelku brzy)</a:t>
            </a:r>
          </a:p>
          <a:p>
            <a:endParaRPr lang="cs-CZ" sz="2400" dirty="0">
              <a:solidFill>
                <a:srgbClr val="FFFFFF"/>
              </a:solidFill>
            </a:endParaRPr>
          </a:p>
        </p:txBody>
      </p:sp>
    </p:spTree>
    <p:extLst>
      <p:ext uri="{BB962C8B-B14F-4D97-AF65-F5344CB8AC3E}">
        <p14:creationId xmlns:p14="http://schemas.microsoft.com/office/powerpoint/2010/main" val="150284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CD88B-5B78-45BB-912F-8C43904DEBF7}"/>
              </a:ext>
            </a:extLst>
          </p:cNvPr>
          <p:cNvSpPr>
            <a:spLocks noGrp="1"/>
          </p:cNvSpPr>
          <p:nvPr>
            <p:ph type="title"/>
          </p:nvPr>
        </p:nvSpPr>
        <p:spPr/>
        <p:txBody>
          <a:bodyPr/>
          <a:lstStyle/>
          <a:p>
            <a:r>
              <a:rPr lang="cs-CZ" dirty="0"/>
              <a:t>Problémy s etymologií…</a:t>
            </a:r>
          </a:p>
        </p:txBody>
      </p:sp>
      <p:sp>
        <p:nvSpPr>
          <p:cNvPr id="3" name="Zástupný obsah 2">
            <a:extLst>
              <a:ext uri="{FF2B5EF4-FFF2-40B4-BE49-F238E27FC236}">
                <a16:creationId xmlns:a16="http://schemas.microsoft.com/office/drawing/2014/main" id="{3EF7DBB3-B275-47B6-AC9E-49A177EEB610}"/>
              </a:ext>
            </a:extLst>
          </p:cNvPr>
          <p:cNvSpPr>
            <a:spLocks noGrp="1"/>
          </p:cNvSpPr>
          <p:nvPr>
            <p:ph idx="1"/>
          </p:nvPr>
        </p:nvSpPr>
        <p:spPr/>
        <p:txBody>
          <a:bodyPr>
            <a:normAutofit fontScale="92500" lnSpcReduction="10000"/>
          </a:bodyPr>
          <a:lstStyle/>
          <a:p>
            <a:r>
              <a:rPr lang="cs-CZ" dirty="0"/>
              <a:t>V Čechách existuje dlouhodobý problém s užíváním „mezinárodního označení“ </a:t>
            </a:r>
          </a:p>
          <a:p>
            <a:pPr lvl="1"/>
            <a:r>
              <a:rPr lang="cs-CZ" dirty="0"/>
              <a:t>Nic neobvyklého: Poláci mají Lechy/</a:t>
            </a:r>
            <a:r>
              <a:rPr lang="cs-CZ" dirty="0" err="1"/>
              <a:t>Lenkas</a:t>
            </a:r>
            <a:r>
              <a:rPr lang="cs-CZ" dirty="0"/>
              <a:t>/Lengyel, Maďaři zas Uhry/</a:t>
            </a:r>
            <a:r>
              <a:rPr lang="cs-CZ" dirty="0" err="1"/>
              <a:t>Hungary</a:t>
            </a:r>
            <a:endParaRPr lang="cs-CZ" dirty="0"/>
          </a:p>
          <a:p>
            <a:pPr lvl="1"/>
            <a:r>
              <a:rPr lang="cs-CZ" dirty="0"/>
              <a:t>Bez problémů ho užije Kosmas (takže má praotce „</a:t>
            </a:r>
            <a:r>
              <a:rPr lang="cs-CZ" dirty="0" err="1"/>
              <a:t>Boema</a:t>
            </a:r>
            <a:r>
              <a:rPr lang="cs-CZ" dirty="0"/>
              <a:t>“)</a:t>
            </a:r>
          </a:p>
          <a:p>
            <a:r>
              <a:rPr lang="cs-CZ" dirty="0"/>
              <a:t>Slovo „Čech/Čechy“ se poprvé objevuje ve staroslověnské legendě</a:t>
            </a:r>
            <a:br>
              <a:rPr lang="cs-CZ" dirty="0"/>
            </a:br>
            <a:r>
              <a:rPr lang="cs-CZ" dirty="0"/>
              <a:t>o svatém Václavu – v 10. století, za vlády Přemyslovců</a:t>
            </a:r>
          </a:p>
          <a:p>
            <a:pPr lvl="1"/>
            <a:r>
              <a:rPr lang="cs-CZ" dirty="0"/>
              <a:t>Nabízí se otázka, jestli i tady nedošlo k ad hoc „vytvoření národa“ pro vládu Přemyslovců jako v Polsku</a:t>
            </a:r>
          </a:p>
          <a:p>
            <a:r>
              <a:rPr lang="cs-CZ" dirty="0"/>
              <a:t>Na Čechy ovšem dlouhodobě pohlíženo jako na etnickou jednotku</a:t>
            </a:r>
            <a:br>
              <a:rPr lang="cs-CZ" dirty="0"/>
            </a:br>
            <a:r>
              <a:rPr lang="cs-CZ" dirty="0"/>
              <a:t>v „zahraničí“ (i když pod blbým názvem) – srov. ale i s kmenovou teorií!</a:t>
            </a:r>
          </a:p>
          <a:p>
            <a:pPr lvl="1"/>
            <a:r>
              <a:rPr lang="cs-CZ" dirty="0"/>
              <a:t>Mohla tomu ale hodně pomáhat geografie</a:t>
            </a:r>
            <a:br>
              <a:rPr lang="cs-CZ" dirty="0"/>
            </a:br>
            <a:r>
              <a:rPr lang="cs-CZ" dirty="0"/>
              <a:t>(což je i důvod, pro užívání mezinárodního </a:t>
            </a:r>
            <a:r>
              <a:rPr lang="cs-CZ" dirty="0" err="1"/>
              <a:t>Boemi</a:t>
            </a:r>
            <a:r>
              <a:rPr lang="cs-CZ" dirty="0"/>
              <a:t>)</a:t>
            </a:r>
          </a:p>
        </p:txBody>
      </p:sp>
    </p:spTree>
    <p:extLst>
      <p:ext uri="{BB962C8B-B14F-4D97-AF65-F5344CB8AC3E}">
        <p14:creationId xmlns:p14="http://schemas.microsoft.com/office/powerpoint/2010/main" val="271016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113EC7C-368D-469A-9B5C-F3555B088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descr="Obsah obrázku text&#10;&#10;Popis byl vytvořen automaticky">
            <a:extLst>
              <a:ext uri="{FF2B5EF4-FFF2-40B4-BE49-F238E27FC236}">
                <a16:creationId xmlns:a16="http://schemas.microsoft.com/office/drawing/2014/main" id="{315DAF9C-6980-4229-99DE-423AD3B481E2}"/>
              </a:ext>
            </a:extLst>
          </p:cNvPr>
          <p:cNvPicPr>
            <a:picLocks noChangeAspect="1"/>
          </p:cNvPicPr>
          <p:nvPr/>
        </p:nvPicPr>
        <p:blipFill rotWithShape="1">
          <a:blip r:embed="rId2">
            <a:extLst>
              <a:ext uri="{28A0092B-C50C-407E-A947-70E740481C1C}">
                <a14:useLocalDpi xmlns:a14="http://schemas.microsoft.com/office/drawing/2010/main" val="0"/>
              </a:ext>
            </a:extLst>
          </a:blip>
          <a:srcRect t="21993" r="3" b="6747"/>
          <a:stretch/>
        </p:blipFill>
        <p:spPr>
          <a:xfrm>
            <a:off x="-3" y="2257425"/>
            <a:ext cx="4196274" cy="4600575"/>
          </a:xfrm>
          <a:custGeom>
            <a:avLst/>
            <a:gdLst/>
            <a:ahLst/>
            <a:cxnLst/>
            <a:rect l="l" t="t" r="r" b="b"/>
            <a:pathLst>
              <a:path w="4196274" h="4600575">
                <a:moveTo>
                  <a:pt x="698533" y="23"/>
                </a:moveTo>
                <a:cubicBezTo>
                  <a:pt x="1054085" y="-1460"/>
                  <a:pt x="2609539" y="68645"/>
                  <a:pt x="3265768" y="1088109"/>
                </a:cubicBezTo>
                <a:cubicBezTo>
                  <a:pt x="3279190" y="1093398"/>
                  <a:pt x="3294289" y="1107275"/>
                  <a:pt x="3298987" y="1120493"/>
                </a:cubicBezTo>
                <a:cubicBezTo>
                  <a:pt x="3321470" y="1182283"/>
                  <a:pt x="3376502" y="1209047"/>
                  <a:pt x="3426164" y="1242419"/>
                </a:cubicBezTo>
                <a:cubicBezTo>
                  <a:pt x="3469788" y="1271828"/>
                  <a:pt x="3516097" y="1302557"/>
                  <a:pt x="3534217" y="1352122"/>
                </a:cubicBezTo>
                <a:cubicBezTo>
                  <a:pt x="3558041" y="1418206"/>
                  <a:pt x="3490259" y="1364016"/>
                  <a:pt x="3477841" y="1389129"/>
                </a:cubicBezTo>
                <a:cubicBezTo>
                  <a:pt x="3503679" y="1423492"/>
                  <a:pt x="3543613" y="1454883"/>
                  <a:pt x="3554015" y="1493873"/>
                </a:cubicBezTo>
                <a:cubicBezTo>
                  <a:pt x="3591931" y="1634635"/>
                  <a:pt x="3673808" y="1737067"/>
                  <a:pt x="3796288" y="1816698"/>
                </a:cubicBezTo>
                <a:cubicBezTo>
                  <a:pt x="3831522" y="1839498"/>
                  <a:pt x="3854674" y="1881132"/>
                  <a:pt x="3902658" y="1887738"/>
                </a:cubicBezTo>
                <a:cubicBezTo>
                  <a:pt x="4009367" y="1902279"/>
                  <a:pt x="3975811" y="2015945"/>
                  <a:pt x="4032186" y="2066499"/>
                </a:cubicBezTo>
                <a:cubicBezTo>
                  <a:pt x="4042924" y="2076084"/>
                  <a:pt x="4052655" y="2094915"/>
                  <a:pt x="4050642" y="2107801"/>
                </a:cubicBezTo>
                <a:cubicBezTo>
                  <a:pt x="4047624" y="2126309"/>
                  <a:pt x="4034870" y="2143820"/>
                  <a:pt x="4024133" y="2160342"/>
                </a:cubicBezTo>
                <a:cubicBezTo>
                  <a:pt x="4013059" y="2176862"/>
                  <a:pt x="3996282" y="2191402"/>
                  <a:pt x="4004335" y="2213209"/>
                </a:cubicBezTo>
                <a:cubicBezTo>
                  <a:pt x="4007687" y="2222130"/>
                  <a:pt x="4005342" y="2253190"/>
                  <a:pt x="4030173" y="2228740"/>
                </a:cubicBezTo>
                <a:cubicBezTo>
                  <a:pt x="4098290" y="2161662"/>
                  <a:pt x="4137888" y="2225102"/>
                  <a:pt x="4196274" y="2255503"/>
                </a:cubicBezTo>
                <a:cubicBezTo>
                  <a:pt x="4149296" y="2286895"/>
                  <a:pt x="4107016" y="2309031"/>
                  <a:pt x="4099968" y="2355951"/>
                </a:cubicBezTo>
                <a:cubicBezTo>
                  <a:pt x="4085540" y="2452767"/>
                  <a:pt x="4023800" y="2497043"/>
                  <a:pt x="3930177" y="2505635"/>
                </a:cubicBezTo>
                <a:cubicBezTo>
                  <a:pt x="3964739" y="2599144"/>
                  <a:pt x="3964739" y="2599144"/>
                  <a:pt x="3852997" y="2612033"/>
                </a:cubicBezTo>
                <a:cubicBezTo>
                  <a:pt x="3895949" y="2671508"/>
                  <a:pt x="3895949" y="2686707"/>
                  <a:pt x="3843936" y="2707194"/>
                </a:cubicBezTo>
                <a:cubicBezTo>
                  <a:pt x="3793938" y="2726690"/>
                  <a:pt x="3738572" y="2733299"/>
                  <a:pt x="3692263" y="2763365"/>
                </a:cubicBezTo>
                <a:cubicBezTo>
                  <a:pt x="3734880" y="2839364"/>
                  <a:pt x="3746960" y="2927586"/>
                  <a:pt x="3834876" y="2964596"/>
                </a:cubicBezTo>
                <a:cubicBezTo>
                  <a:pt x="3848634" y="2970213"/>
                  <a:pt x="3858030" y="2993012"/>
                  <a:pt x="3849307" y="3006229"/>
                </a:cubicBezTo>
                <a:cubicBezTo>
                  <a:pt x="3817428" y="3054139"/>
                  <a:pt x="3863064" y="3145008"/>
                  <a:pt x="3763740" y="3155250"/>
                </a:cubicBezTo>
                <a:cubicBezTo>
                  <a:pt x="3751322" y="3156241"/>
                  <a:pt x="3739912" y="3166155"/>
                  <a:pt x="3749644" y="3179042"/>
                </a:cubicBezTo>
                <a:cubicBezTo>
                  <a:pt x="3783202" y="3223978"/>
                  <a:pt x="3742598" y="3221006"/>
                  <a:pt x="3718104" y="3226623"/>
                </a:cubicBezTo>
                <a:cubicBezTo>
                  <a:pt x="3688572" y="3233560"/>
                  <a:pt x="3655017" y="3213736"/>
                  <a:pt x="3627501" y="3238187"/>
                </a:cubicBezTo>
                <a:cubicBezTo>
                  <a:pt x="3633878" y="3263961"/>
                  <a:pt x="3657701" y="3263631"/>
                  <a:pt x="3674479" y="3271890"/>
                </a:cubicBezTo>
                <a:cubicBezTo>
                  <a:pt x="3723470" y="3295682"/>
                  <a:pt x="3763404" y="3324097"/>
                  <a:pt x="3765753" y="3385888"/>
                </a:cubicBezTo>
                <a:cubicBezTo>
                  <a:pt x="3767428" y="3435782"/>
                  <a:pt x="3772798" y="3479727"/>
                  <a:pt x="3705014" y="3494928"/>
                </a:cubicBezTo>
                <a:cubicBezTo>
                  <a:pt x="3676828" y="3501208"/>
                  <a:pt x="3684884" y="3537222"/>
                  <a:pt x="3700990" y="3555066"/>
                </a:cubicBezTo>
                <a:cubicBezTo>
                  <a:pt x="3729848" y="3586786"/>
                  <a:pt x="3753670" y="3629080"/>
                  <a:pt x="3803335" y="3632054"/>
                </a:cubicBezTo>
                <a:cubicBezTo>
                  <a:pt x="3833535" y="3634035"/>
                  <a:pt x="3856689" y="3647255"/>
                  <a:pt x="3880513" y="3662453"/>
                </a:cubicBezTo>
                <a:cubicBezTo>
                  <a:pt x="3897626" y="3673360"/>
                  <a:pt x="3918095" y="3682610"/>
                  <a:pt x="3916083" y="3706069"/>
                </a:cubicBezTo>
                <a:cubicBezTo>
                  <a:pt x="3914069" y="3728539"/>
                  <a:pt x="3894273" y="3737791"/>
                  <a:pt x="3874137" y="3742416"/>
                </a:cubicBezTo>
                <a:cubicBezTo>
                  <a:pt x="3807024" y="3757285"/>
                  <a:pt x="3743942" y="3779093"/>
                  <a:pt x="3687901" y="3828987"/>
                </a:cubicBezTo>
                <a:cubicBezTo>
                  <a:pt x="3725150" y="3855422"/>
                  <a:pt x="3760718" y="3874586"/>
                  <a:pt x="3788234" y="3901352"/>
                </a:cubicBezTo>
                <a:cubicBezTo>
                  <a:pt x="3854674" y="3966112"/>
                  <a:pt x="3291941" y="4169986"/>
                  <a:pt x="3263755" y="4242681"/>
                </a:cubicBezTo>
                <a:cubicBezTo>
                  <a:pt x="3255030" y="4265149"/>
                  <a:pt x="3225166" y="4288278"/>
                  <a:pt x="3200332" y="4294887"/>
                </a:cubicBezTo>
                <a:cubicBezTo>
                  <a:pt x="3083895" y="4325948"/>
                  <a:pt x="2982893" y="4395668"/>
                  <a:pt x="2863768" y="4421442"/>
                </a:cubicBezTo>
                <a:cubicBezTo>
                  <a:pt x="2751355" y="4445892"/>
                  <a:pt x="2640621" y="4478605"/>
                  <a:pt x="2517472" y="4510985"/>
                </a:cubicBezTo>
                <a:cubicBezTo>
                  <a:pt x="2555222" y="4551627"/>
                  <a:pt x="2607569" y="4569553"/>
                  <a:pt x="2654380" y="4591980"/>
                </a:cubicBezTo>
                <a:lnTo>
                  <a:pt x="2667892" y="4600575"/>
                </a:lnTo>
                <a:lnTo>
                  <a:pt x="0" y="4600575"/>
                </a:lnTo>
                <a:lnTo>
                  <a:pt x="0" y="144733"/>
                </a:lnTo>
                <a:lnTo>
                  <a:pt x="121106" y="102309"/>
                </a:lnTo>
                <a:cubicBezTo>
                  <a:pt x="290510" y="47726"/>
                  <a:pt x="463596" y="8200"/>
                  <a:pt x="644044" y="1014"/>
                </a:cubicBezTo>
                <a:cubicBezTo>
                  <a:pt x="656459" y="538"/>
                  <a:pt x="674830" y="121"/>
                  <a:pt x="698533" y="23"/>
                </a:cubicBezTo>
                <a:close/>
              </a:path>
            </a:pathLst>
          </a:custGeom>
        </p:spPr>
      </p:pic>
      <p:pic>
        <p:nvPicPr>
          <p:cNvPr id="9" name="Obrázek 8" descr="Obsah obrázku exteriér, socha&#10;&#10;Popis byl vytvořen automaticky">
            <a:extLst>
              <a:ext uri="{FF2B5EF4-FFF2-40B4-BE49-F238E27FC236}">
                <a16:creationId xmlns:a16="http://schemas.microsoft.com/office/drawing/2014/main" id="{8AD20853-0CEF-4D56-810A-07CF0ADF9EF0}"/>
              </a:ext>
            </a:extLst>
          </p:cNvPr>
          <p:cNvPicPr>
            <a:picLocks noChangeAspect="1"/>
          </p:cNvPicPr>
          <p:nvPr/>
        </p:nvPicPr>
        <p:blipFill rotWithShape="1">
          <a:blip r:embed="rId3">
            <a:extLst>
              <a:ext uri="{28A0092B-C50C-407E-A947-70E740481C1C}">
                <a14:useLocalDpi xmlns:a14="http://schemas.microsoft.com/office/drawing/2010/main" val="0"/>
              </a:ext>
            </a:extLst>
          </a:blip>
          <a:srcRect t="17203" b="5183"/>
          <a:stretch/>
        </p:blipFill>
        <p:spPr>
          <a:xfrm>
            <a:off x="5314848" y="464683"/>
            <a:ext cx="3241499" cy="3354472"/>
          </a:xfrm>
          <a:custGeom>
            <a:avLst/>
            <a:gdLst/>
            <a:ahLst/>
            <a:cxnLst/>
            <a:rect l="l" t="t" r="r" b="b"/>
            <a:pathLst>
              <a:path w="3359190" h="3476265">
                <a:moveTo>
                  <a:pt x="450539" y="15"/>
                </a:moveTo>
                <a:cubicBezTo>
                  <a:pt x="458434" y="271"/>
                  <a:pt x="466600" y="3856"/>
                  <a:pt x="473999" y="4995"/>
                </a:cubicBezTo>
                <a:cubicBezTo>
                  <a:pt x="637327" y="30493"/>
                  <a:pt x="800653" y="58040"/>
                  <a:pt x="964158" y="82398"/>
                </a:cubicBezTo>
                <a:cubicBezTo>
                  <a:pt x="1117018" y="105163"/>
                  <a:pt x="1270959" y="110398"/>
                  <a:pt x="1424540" y="122237"/>
                </a:cubicBezTo>
                <a:cubicBezTo>
                  <a:pt x="1610425" y="136579"/>
                  <a:pt x="1795950" y="156841"/>
                  <a:pt x="1980752" y="188711"/>
                </a:cubicBezTo>
                <a:cubicBezTo>
                  <a:pt x="2109067" y="211022"/>
                  <a:pt x="2238645" y="226502"/>
                  <a:pt x="2368766" y="208745"/>
                </a:cubicBezTo>
                <a:cubicBezTo>
                  <a:pt x="2375261" y="207834"/>
                  <a:pt x="2382661" y="204876"/>
                  <a:pt x="2388075" y="207834"/>
                </a:cubicBezTo>
                <a:cubicBezTo>
                  <a:pt x="2451242" y="241073"/>
                  <a:pt x="2520180" y="217168"/>
                  <a:pt x="2585691" y="238113"/>
                </a:cubicBezTo>
                <a:cubicBezTo>
                  <a:pt x="2568908" y="318930"/>
                  <a:pt x="2496899" y="312327"/>
                  <a:pt x="2456294" y="368331"/>
                </a:cubicBezTo>
                <a:cubicBezTo>
                  <a:pt x="2522527" y="390639"/>
                  <a:pt x="2582081" y="413178"/>
                  <a:pt x="2642540" y="430023"/>
                </a:cubicBezTo>
                <a:cubicBezTo>
                  <a:pt x="2706608" y="447780"/>
                  <a:pt x="2760929" y="495816"/>
                  <a:pt x="2823551" y="517215"/>
                </a:cubicBezTo>
                <a:cubicBezTo>
                  <a:pt x="2836907" y="521769"/>
                  <a:pt x="2852969" y="537704"/>
                  <a:pt x="2857661" y="553184"/>
                </a:cubicBezTo>
                <a:cubicBezTo>
                  <a:pt x="2872820" y="603269"/>
                  <a:pt x="3175470" y="743732"/>
                  <a:pt x="3139737" y="788350"/>
                </a:cubicBezTo>
                <a:cubicBezTo>
                  <a:pt x="3124939" y="806790"/>
                  <a:pt x="3105809" y="819994"/>
                  <a:pt x="3085776" y="838207"/>
                </a:cubicBezTo>
                <a:cubicBezTo>
                  <a:pt x="3115916" y="872582"/>
                  <a:pt x="3149843" y="887608"/>
                  <a:pt x="3185938" y="897851"/>
                </a:cubicBezTo>
                <a:cubicBezTo>
                  <a:pt x="3196767" y="901039"/>
                  <a:pt x="3207414" y="907413"/>
                  <a:pt x="3208497" y="922894"/>
                </a:cubicBezTo>
                <a:cubicBezTo>
                  <a:pt x="3209580" y="939056"/>
                  <a:pt x="3198571" y="945429"/>
                  <a:pt x="3189367" y="952944"/>
                </a:cubicBezTo>
                <a:cubicBezTo>
                  <a:pt x="3176554" y="963415"/>
                  <a:pt x="3164101" y="972523"/>
                  <a:pt x="3147859" y="973888"/>
                </a:cubicBezTo>
                <a:cubicBezTo>
                  <a:pt x="3121148" y="975937"/>
                  <a:pt x="3108336" y="1005076"/>
                  <a:pt x="3092816" y="1026930"/>
                </a:cubicBezTo>
                <a:cubicBezTo>
                  <a:pt x="3084153" y="1039224"/>
                  <a:pt x="3079821" y="1064037"/>
                  <a:pt x="3094980" y="1068363"/>
                </a:cubicBezTo>
                <a:cubicBezTo>
                  <a:pt x="3131436" y="1078836"/>
                  <a:pt x="3128548" y="1109114"/>
                  <a:pt x="3127647" y="1143489"/>
                </a:cubicBezTo>
                <a:cubicBezTo>
                  <a:pt x="3126383" y="1186061"/>
                  <a:pt x="3104906" y="1205638"/>
                  <a:pt x="3078557" y="1222030"/>
                </a:cubicBezTo>
                <a:cubicBezTo>
                  <a:pt x="3069534" y="1227720"/>
                  <a:pt x="3056721" y="1227493"/>
                  <a:pt x="3053292" y="1245250"/>
                </a:cubicBezTo>
                <a:cubicBezTo>
                  <a:pt x="3068090" y="1262097"/>
                  <a:pt x="3086137" y="1248439"/>
                  <a:pt x="3102020" y="1253218"/>
                </a:cubicBezTo>
                <a:cubicBezTo>
                  <a:pt x="3115193" y="1257088"/>
                  <a:pt x="3137031" y="1255040"/>
                  <a:pt x="3118983" y="1286000"/>
                </a:cubicBezTo>
                <a:cubicBezTo>
                  <a:pt x="3113749" y="1294878"/>
                  <a:pt x="3119885" y="1301709"/>
                  <a:pt x="3126564" y="1302392"/>
                </a:cubicBezTo>
                <a:cubicBezTo>
                  <a:pt x="3179982" y="1309448"/>
                  <a:pt x="3155438" y="1372054"/>
                  <a:pt x="3172584" y="1405063"/>
                </a:cubicBezTo>
                <a:cubicBezTo>
                  <a:pt x="3177275" y="1414169"/>
                  <a:pt x="3172222" y="1429877"/>
                  <a:pt x="3164822" y="1433747"/>
                </a:cubicBezTo>
                <a:cubicBezTo>
                  <a:pt x="3117539" y="1459245"/>
                  <a:pt x="3111043" y="1520028"/>
                  <a:pt x="3088122" y="1572389"/>
                </a:cubicBezTo>
                <a:cubicBezTo>
                  <a:pt x="3113028" y="1593104"/>
                  <a:pt x="3142805" y="1597657"/>
                  <a:pt x="3169695" y="1611089"/>
                </a:cubicBezTo>
                <a:cubicBezTo>
                  <a:pt x="3197669" y="1625204"/>
                  <a:pt x="3197669" y="1635676"/>
                  <a:pt x="3174569" y="1676653"/>
                </a:cubicBezTo>
                <a:cubicBezTo>
                  <a:pt x="3234665" y="1685532"/>
                  <a:pt x="3234665" y="1685532"/>
                  <a:pt x="3216077" y="1749957"/>
                </a:cubicBezTo>
                <a:cubicBezTo>
                  <a:pt x="3266430" y="1755877"/>
                  <a:pt x="3299635" y="1786382"/>
                  <a:pt x="3307395" y="1853085"/>
                </a:cubicBezTo>
                <a:cubicBezTo>
                  <a:pt x="3311185" y="1885411"/>
                  <a:pt x="3333924" y="1900663"/>
                  <a:pt x="3359190" y="1922291"/>
                </a:cubicBezTo>
                <a:cubicBezTo>
                  <a:pt x="3327789" y="1943236"/>
                  <a:pt x="3306492" y="1986945"/>
                  <a:pt x="3269857" y="1940730"/>
                </a:cubicBezTo>
                <a:cubicBezTo>
                  <a:pt x="3256503" y="1923885"/>
                  <a:pt x="3257764" y="1945284"/>
                  <a:pt x="3255961" y="1951430"/>
                </a:cubicBezTo>
                <a:cubicBezTo>
                  <a:pt x="3251630" y="1966455"/>
                  <a:pt x="3260653" y="1976472"/>
                  <a:pt x="3266609" y="1987854"/>
                </a:cubicBezTo>
                <a:cubicBezTo>
                  <a:pt x="3272384" y="1999237"/>
                  <a:pt x="3279243" y="2011302"/>
                  <a:pt x="3280866" y="2024054"/>
                </a:cubicBezTo>
                <a:cubicBezTo>
                  <a:pt x="3281948" y="2032931"/>
                  <a:pt x="3276715" y="2045905"/>
                  <a:pt x="3270940" y="2052509"/>
                </a:cubicBezTo>
                <a:cubicBezTo>
                  <a:pt x="3240620" y="2087340"/>
                  <a:pt x="3258667" y="2165652"/>
                  <a:pt x="3201277" y="2175670"/>
                </a:cubicBezTo>
                <a:cubicBezTo>
                  <a:pt x="3175470" y="2180221"/>
                  <a:pt x="3163018" y="2208906"/>
                  <a:pt x="3144069" y="2224614"/>
                </a:cubicBezTo>
                <a:cubicBezTo>
                  <a:pt x="3078197" y="2279478"/>
                  <a:pt x="3034161" y="2350051"/>
                  <a:pt x="3013769" y="2447031"/>
                </a:cubicBezTo>
                <a:cubicBezTo>
                  <a:pt x="3008175" y="2473894"/>
                  <a:pt x="2986698" y="2495522"/>
                  <a:pt x="2972802" y="2519197"/>
                </a:cubicBezTo>
                <a:cubicBezTo>
                  <a:pt x="2979480" y="2536499"/>
                  <a:pt x="3015935" y="2499164"/>
                  <a:pt x="3003121" y="2544694"/>
                </a:cubicBezTo>
                <a:cubicBezTo>
                  <a:pt x="2993376" y="2578843"/>
                  <a:pt x="2968470" y="2600014"/>
                  <a:pt x="2945008" y="2620276"/>
                </a:cubicBezTo>
                <a:cubicBezTo>
                  <a:pt x="2918299" y="2643268"/>
                  <a:pt x="2888702" y="2661708"/>
                  <a:pt x="2876610" y="2704279"/>
                </a:cubicBezTo>
                <a:cubicBezTo>
                  <a:pt x="2874083" y="2713386"/>
                  <a:pt x="2865963" y="2722947"/>
                  <a:pt x="2858744" y="2726591"/>
                </a:cubicBezTo>
                <a:cubicBezTo>
                  <a:pt x="2482281" y="3475797"/>
                  <a:pt x="1555563" y="3480805"/>
                  <a:pt x="1448724" y="3475568"/>
                </a:cubicBezTo>
                <a:cubicBezTo>
                  <a:pt x="1319326" y="3468966"/>
                  <a:pt x="1196966" y="3422753"/>
                  <a:pt x="1076954" y="3365156"/>
                </a:cubicBezTo>
                <a:cubicBezTo>
                  <a:pt x="1026241" y="3340797"/>
                  <a:pt x="979138" y="3306195"/>
                  <a:pt x="929868" y="3279332"/>
                </a:cubicBezTo>
                <a:cubicBezTo>
                  <a:pt x="861832" y="3242223"/>
                  <a:pt x="809315" y="3171424"/>
                  <a:pt x="741457" y="3141601"/>
                </a:cubicBezTo>
                <a:cubicBezTo>
                  <a:pt x="671616" y="3110867"/>
                  <a:pt x="611879" y="3054638"/>
                  <a:pt x="540052" y="3030734"/>
                </a:cubicBezTo>
                <a:cubicBezTo>
                  <a:pt x="502153" y="3017985"/>
                  <a:pt x="465517" y="2994993"/>
                  <a:pt x="471471" y="2929200"/>
                </a:cubicBezTo>
                <a:cubicBezTo>
                  <a:pt x="473096" y="2910532"/>
                  <a:pt x="463171" y="2895282"/>
                  <a:pt x="447469" y="2900745"/>
                </a:cubicBezTo>
                <a:cubicBezTo>
                  <a:pt x="417513" y="2910989"/>
                  <a:pt x="403977" y="2883898"/>
                  <a:pt x="387373" y="2863636"/>
                </a:cubicBezTo>
                <a:cubicBezTo>
                  <a:pt x="357776" y="2827667"/>
                  <a:pt x="329623" y="2789422"/>
                  <a:pt x="282519" y="2783503"/>
                </a:cubicBezTo>
                <a:cubicBezTo>
                  <a:pt x="291543" y="2755272"/>
                  <a:pt x="306883" y="2759371"/>
                  <a:pt x="320959" y="2765290"/>
                </a:cubicBezTo>
                <a:cubicBezTo>
                  <a:pt x="357956" y="2780772"/>
                  <a:pt x="394592" y="2798300"/>
                  <a:pt x="431588" y="2813781"/>
                </a:cubicBezTo>
                <a:cubicBezTo>
                  <a:pt x="455771" y="2823799"/>
                  <a:pt x="479775" y="2837912"/>
                  <a:pt x="512079" y="2826755"/>
                </a:cubicBezTo>
                <a:cubicBezTo>
                  <a:pt x="484286" y="2769843"/>
                  <a:pt x="437003" y="2759598"/>
                  <a:pt x="398743" y="2742071"/>
                </a:cubicBezTo>
                <a:cubicBezTo>
                  <a:pt x="350919" y="2719988"/>
                  <a:pt x="322765" y="2678326"/>
                  <a:pt x="289016" y="2631885"/>
                </a:cubicBezTo>
                <a:cubicBezTo>
                  <a:pt x="324209" y="2620730"/>
                  <a:pt x="346045" y="2654879"/>
                  <a:pt x="373657" y="2653056"/>
                </a:cubicBezTo>
                <a:cubicBezTo>
                  <a:pt x="375101" y="2647140"/>
                  <a:pt x="377627" y="2638488"/>
                  <a:pt x="377267" y="2638259"/>
                </a:cubicBezTo>
                <a:cubicBezTo>
                  <a:pt x="332149" y="2612763"/>
                  <a:pt x="311034" y="2564956"/>
                  <a:pt x="303995" y="2507131"/>
                </a:cubicBezTo>
                <a:cubicBezTo>
                  <a:pt x="300386" y="2477310"/>
                  <a:pt x="283963" y="2467976"/>
                  <a:pt x="267720" y="2454316"/>
                </a:cubicBezTo>
                <a:cubicBezTo>
                  <a:pt x="211053" y="2405826"/>
                  <a:pt x="151137" y="2361890"/>
                  <a:pt x="104574" y="2295188"/>
                </a:cubicBezTo>
                <a:cubicBezTo>
                  <a:pt x="158355" y="2304066"/>
                  <a:pt x="201487" y="2347547"/>
                  <a:pt x="259420" y="2366215"/>
                </a:cubicBezTo>
                <a:cubicBezTo>
                  <a:pt x="213400" y="2292910"/>
                  <a:pt x="153843" y="2255803"/>
                  <a:pt x="99521" y="2211409"/>
                </a:cubicBezTo>
                <a:cubicBezTo>
                  <a:pt x="74797" y="2191149"/>
                  <a:pt x="51878" y="2165197"/>
                  <a:pt x="21920" y="2154269"/>
                </a:cubicBezTo>
                <a:cubicBezTo>
                  <a:pt x="11271" y="2150400"/>
                  <a:pt x="-6235" y="2142204"/>
                  <a:pt x="2248" y="2120577"/>
                </a:cubicBezTo>
                <a:cubicBezTo>
                  <a:pt x="9466" y="2102593"/>
                  <a:pt x="23723" y="2108055"/>
                  <a:pt x="36718" y="2113292"/>
                </a:cubicBezTo>
                <a:cubicBezTo>
                  <a:pt x="67939" y="2126269"/>
                  <a:pt x="100244" y="2126495"/>
                  <a:pt x="142474" y="2126269"/>
                </a:cubicBezTo>
                <a:cubicBezTo>
                  <a:pt x="107102" y="2066851"/>
                  <a:pt x="42311" y="2084608"/>
                  <a:pt x="11993" y="2022231"/>
                </a:cubicBezTo>
                <a:cubicBezTo>
                  <a:pt x="49892" y="2011302"/>
                  <a:pt x="79128" y="2033841"/>
                  <a:pt x="109809" y="2038166"/>
                </a:cubicBezTo>
                <a:cubicBezTo>
                  <a:pt x="137600" y="2042036"/>
                  <a:pt x="144459" y="2031565"/>
                  <a:pt x="137962" y="1997188"/>
                </a:cubicBezTo>
                <a:cubicBezTo>
                  <a:pt x="127856" y="1943690"/>
                  <a:pt x="143015" y="1916371"/>
                  <a:pt x="183441" y="1930941"/>
                </a:cubicBezTo>
                <a:cubicBezTo>
                  <a:pt x="220978" y="1944601"/>
                  <a:pt x="224948" y="1924568"/>
                  <a:pt x="214842" y="1894062"/>
                </a:cubicBezTo>
                <a:cubicBezTo>
                  <a:pt x="200405" y="1849671"/>
                  <a:pt x="216827" y="1815295"/>
                  <a:pt x="228017" y="1777960"/>
                </a:cubicBezTo>
                <a:cubicBezTo>
                  <a:pt x="245162" y="1721045"/>
                  <a:pt x="237944" y="1693272"/>
                  <a:pt x="200946" y="1650929"/>
                </a:cubicBezTo>
                <a:cubicBezTo>
                  <a:pt x="180193" y="1627251"/>
                  <a:pt x="157815" y="1607219"/>
                  <a:pt x="127675" y="1586731"/>
                </a:cubicBezTo>
                <a:cubicBezTo>
                  <a:pt x="197157" y="1575576"/>
                  <a:pt x="124246" y="1538013"/>
                  <a:pt x="148791" y="1514564"/>
                </a:cubicBezTo>
                <a:cubicBezTo>
                  <a:pt x="197878" y="1505003"/>
                  <a:pt x="237944" y="1579673"/>
                  <a:pt x="304718" y="1558274"/>
                </a:cubicBezTo>
                <a:cubicBezTo>
                  <a:pt x="222243" y="1493618"/>
                  <a:pt x="131104" y="1472448"/>
                  <a:pt x="71369" y="1386396"/>
                </a:cubicBezTo>
                <a:cubicBezTo>
                  <a:pt x="85084" y="1366817"/>
                  <a:pt x="98799" y="1385029"/>
                  <a:pt x="110530" y="1377745"/>
                </a:cubicBezTo>
                <a:cubicBezTo>
                  <a:pt x="110169" y="1373192"/>
                  <a:pt x="111073" y="1366361"/>
                  <a:pt x="108906" y="1364313"/>
                </a:cubicBezTo>
                <a:cubicBezTo>
                  <a:pt x="64330" y="1317416"/>
                  <a:pt x="63607" y="1316279"/>
                  <a:pt x="111433" y="1281675"/>
                </a:cubicBezTo>
                <a:cubicBezTo>
                  <a:pt x="128217" y="1269609"/>
                  <a:pt x="126772" y="1258909"/>
                  <a:pt x="117930" y="1243657"/>
                </a:cubicBezTo>
                <a:cubicBezTo>
                  <a:pt x="111612" y="1232957"/>
                  <a:pt x="104033" y="1223395"/>
                  <a:pt x="107643" y="1199947"/>
                </a:cubicBezTo>
                <a:cubicBezTo>
                  <a:pt x="133810" y="1229998"/>
                  <a:pt x="260321" y="1220208"/>
                  <a:pt x="282700" y="1217021"/>
                </a:cubicBezTo>
                <a:cubicBezTo>
                  <a:pt x="307786" y="1213607"/>
                  <a:pt x="332510" y="1199037"/>
                  <a:pt x="358858" y="1207003"/>
                </a:cubicBezTo>
                <a:cubicBezTo>
                  <a:pt x="379973" y="1213381"/>
                  <a:pt x="477788" y="1275073"/>
                  <a:pt x="491685" y="1204273"/>
                </a:cubicBezTo>
                <a:cubicBezTo>
                  <a:pt x="492408" y="1200857"/>
                  <a:pt x="531930" y="1208826"/>
                  <a:pt x="553226" y="1212696"/>
                </a:cubicBezTo>
                <a:cubicBezTo>
                  <a:pt x="571995" y="1215883"/>
                  <a:pt x="593110" y="1229998"/>
                  <a:pt x="605743" y="1201769"/>
                </a:cubicBezTo>
                <a:cubicBezTo>
                  <a:pt x="613143" y="1185150"/>
                  <a:pt x="582643" y="1153051"/>
                  <a:pt x="555391" y="1150320"/>
                </a:cubicBezTo>
                <a:cubicBezTo>
                  <a:pt x="531749" y="1147814"/>
                  <a:pt x="507025" y="1144172"/>
                  <a:pt x="484466" y="1151001"/>
                </a:cubicBezTo>
                <a:cubicBezTo>
                  <a:pt x="456674" y="1159198"/>
                  <a:pt x="441696" y="1145994"/>
                  <a:pt x="433934" y="1117538"/>
                </a:cubicBezTo>
                <a:cubicBezTo>
                  <a:pt x="425273" y="1086122"/>
                  <a:pt x="408668" y="1071550"/>
                  <a:pt x="385749" y="1056980"/>
                </a:cubicBezTo>
                <a:cubicBezTo>
                  <a:pt x="330163" y="1021696"/>
                  <a:pt x="276744" y="980946"/>
                  <a:pt x="215745" y="960456"/>
                </a:cubicBezTo>
                <a:cubicBezTo>
                  <a:pt x="203653" y="956358"/>
                  <a:pt x="190298" y="950894"/>
                  <a:pt x="184704" y="923805"/>
                </a:cubicBezTo>
                <a:cubicBezTo>
                  <a:pt x="349836" y="964326"/>
                  <a:pt x="500349" y="1069958"/>
                  <a:pt x="670713" y="1063811"/>
                </a:cubicBezTo>
                <a:cubicBezTo>
                  <a:pt x="624151" y="1030346"/>
                  <a:pt x="570192" y="1028524"/>
                  <a:pt x="520561" y="1005076"/>
                </a:cubicBezTo>
                <a:cubicBezTo>
                  <a:pt x="555753" y="987546"/>
                  <a:pt x="588779" y="1005759"/>
                  <a:pt x="622167" y="1015777"/>
                </a:cubicBezTo>
                <a:cubicBezTo>
                  <a:pt x="650140" y="1023970"/>
                  <a:pt x="675405" y="1025337"/>
                  <a:pt x="678473" y="976393"/>
                </a:cubicBezTo>
                <a:cubicBezTo>
                  <a:pt x="677389" y="973205"/>
                  <a:pt x="677570" y="969107"/>
                  <a:pt x="677751" y="965238"/>
                </a:cubicBezTo>
                <a:cubicBezTo>
                  <a:pt x="668365" y="944976"/>
                  <a:pt x="653749" y="934504"/>
                  <a:pt x="636423" y="928584"/>
                </a:cubicBezTo>
                <a:cubicBezTo>
                  <a:pt x="625955" y="924942"/>
                  <a:pt x="612060" y="919478"/>
                  <a:pt x="612239" y="904909"/>
                </a:cubicBezTo>
                <a:cubicBezTo>
                  <a:pt x="612781" y="850955"/>
                  <a:pt x="579394" y="835246"/>
                  <a:pt x="546007" y="819539"/>
                </a:cubicBezTo>
                <a:cubicBezTo>
                  <a:pt x="564596" y="792676"/>
                  <a:pt x="579213" y="812481"/>
                  <a:pt x="593290" y="810433"/>
                </a:cubicBezTo>
                <a:cubicBezTo>
                  <a:pt x="602495" y="809067"/>
                  <a:pt x="610796" y="806563"/>
                  <a:pt x="610796" y="792676"/>
                </a:cubicBezTo>
                <a:cubicBezTo>
                  <a:pt x="610977" y="781065"/>
                  <a:pt x="606645" y="767861"/>
                  <a:pt x="597622" y="767635"/>
                </a:cubicBezTo>
                <a:cubicBezTo>
                  <a:pt x="541135" y="765585"/>
                  <a:pt x="509913" y="690914"/>
                  <a:pt x="451260" y="690687"/>
                </a:cubicBezTo>
                <a:cubicBezTo>
                  <a:pt x="416248" y="690687"/>
                  <a:pt x="469488" y="648571"/>
                  <a:pt x="439891" y="631042"/>
                </a:cubicBezTo>
                <a:cubicBezTo>
                  <a:pt x="433393" y="627171"/>
                  <a:pt x="456855" y="621254"/>
                  <a:pt x="467323" y="622164"/>
                </a:cubicBezTo>
                <a:cubicBezTo>
                  <a:pt x="477609" y="623074"/>
                  <a:pt x="486813" y="634229"/>
                  <a:pt x="499265" y="626261"/>
                </a:cubicBezTo>
                <a:cubicBezTo>
                  <a:pt x="506123" y="597806"/>
                  <a:pt x="488438" y="587332"/>
                  <a:pt x="473818" y="579365"/>
                </a:cubicBezTo>
                <a:cubicBezTo>
                  <a:pt x="440070" y="560925"/>
                  <a:pt x="407224" y="538615"/>
                  <a:pt x="370228" y="532013"/>
                </a:cubicBezTo>
                <a:cubicBezTo>
                  <a:pt x="357055" y="529737"/>
                  <a:pt x="389177" y="499231"/>
                  <a:pt x="395494" y="488532"/>
                </a:cubicBezTo>
                <a:cubicBezTo>
                  <a:pt x="376883" y="474474"/>
                  <a:pt x="357801" y="462263"/>
                  <a:pt x="338331" y="451478"/>
                </a:cubicBezTo>
                <a:lnTo>
                  <a:pt x="331729" y="448316"/>
                </a:lnTo>
                <a:lnTo>
                  <a:pt x="333477" y="428106"/>
                </a:lnTo>
                <a:cubicBezTo>
                  <a:pt x="333477" y="428106"/>
                  <a:pt x="322127" y="376930"/>
                  <a:pt x="314427" y="351906"/>
                </a:cubicBezTo>
                <a:lnTo>
                  <a:pt x="296726" y="307655"/>
                </a:lnTo>
                <a:lnTo>
                  <a:pt x="312139" y="309596"/>
                </a:lnTo>
                <a:cubicBezTo>
                  <a:pt x="327682" y="313807"/>
                  <a:pt x="343879" y="321889"/>
                  <a:pt x="357956" y="329174"/>
                </a:cubicBezTo>
                <a:cubicBezTo>
                  <a:pt x="381237" y="341238"/>
                  <a:pt x="403435" y="344425"/>
                  <a:pt x="434297" y="329174"/>
                </a:cubicBezTo>
                <a:cubicBezTo>
                  <a:pt x="406324" y="319841"/>
                  <a:pt x="384846" y="311645"/>
                  <a:pt x="362829" y="305953"/>
                </a:cubicBezTo>
                <a:cubicBezTo>
                  <a:pt x="345323" y="301400"/>
                  <a:pt x="387012" y="282960"/>
                  <a:pt x="408307" y="285237"/>
                </a:cubicBezTo>
                <a:cubicBezTo>
                  <a:pt x="438085" y="288423"/>
                  <a:pt x="421302" y="276586"/>
                  <a:pt x="416248" y="260195"/>
                </a:cubicBezTo>
                <a:cubicBezTo>
                  <a:pt x="410835" y="242665"/>
                  <a:pt x="426897" y="237203"/>
                  <a:pt x="437003" y="240844"/>
                </a:cubicBezTo>
                <a:cubicBezTo>
                  <a:pt x="475803" y="255187"/>
                  <a:pt x="514425" y="229917"/>
                  <a:pt x="554491" y="250407"/>
                </a:cubicBezTo>
                <a:cubicBezTo>
                  <a:pt x="544384" y="199867"/>
                  <a:pt x="522546" y="177784"/>
                  <a:pt x="476887" y="170726"/>
                </a:cubicBezTo>
                <a:cubicBezTo>
                  <a:pt x="459741" y="167996"/>
                  <a:pt x="441876" y="172093"/>
                  <a:pt x="427076" y="157522"/>
                </a:cubicBezTo>
                <a:cubicBezTo>
                  <a:pt x="418594" y="149101"/>
                  <a:pt x="409030" y="139084"/>
                  <a:pt x="415707" y="123603"/>
                </a:cubicBezTo>
                <a:cubicBezTo>
                  <a:pt x="420400" y="112674"/>
                  <a:pt x="430506" y="112674"/>
                  <a:pt x="438808" y="116318"/>
                </a:cubicBezTo>
                <a:cubicBezTo>
                  <a:pt x="475984" y="132483"/>
                  <a:pt x="514786" y="138400"/>
                  <a:pt x="553586" y="144320"/>
                </a:cubicBezTo>
                <a:cubicBezTo>
                  <a:pt x="559543" y="145230"/>
                  <a:pt x="566220" y="148191"/>
                  <a:pt x="572898" y="133164"/>
                </a:cubicBezTo>
                <a:cubicBezTo>
                  <a:pt x="500349" y="108805"/>
                  <a:pt x="431408" y="74202"/>
                  <a:pt x="356874" y="60770"/>
                </a:cubicBezTo>
                <a:cubicBezTo>
                  <a:pt x="357956" y="54397"/>
                  <a:pt x="359038" y="48022"/>
                  <a:pt x="360122" y="41649"/>
                </a:cubicBezTo>
                <a:cubicBezTo>
                  <a:pt x="418413" y="50753"/>
                  <a:pt x="476707" y="59859"/>
                  <a:pt x="550338" y="71243"/>
                </a:cubicBezTo>
                <a:cubicBezTo>
                  <a:pt x="505041" y="35045"/>
                  <a:pt x="462269" y="47111"/>
                  <a:pt x="428701" y="15013"/>
                </a:cubicBezTo>
                <a:cubicBezTo>
                  <a:pt x="435018" y="2833"/>
                  <a:pt x="442643" y="-241"/>
                  <a:pt x="450539" y="15"/>
                </a:cubicBezTo>
                <a:close/>
              </a:path>
            </a:pathLst>
          </a:custGeom>
        </p:spPr>
      </p:pic>
      <p:sp>
        <p:nvSpPr>
          <p:cNvPr id="2" name="Nadpis 1">
            <a:extLst>
              <a:ext uri="{FF2B5EF4-FFF2-40B4-BE49-F238E27FC236}">
                <a16:creationId xmlns:a16="http://schemas.microsoft.com/office/drawing/2014/main" id="{A31FA662-661A-48BF-AEF2-B26957FC0E06}"/>
              </a:ext>
            </a:extLst>
          </p:cNvPr>
          <p:cNvSpPr>
            <a:spLocks noGrp="1"/>
          </p:cNvSpPr>
          <p:nvPr>
            <p:ph type="title"/>
          </p:nvPr>
        </p:nvSpPr>
        <p:spPr>
          <a:xfrm>
            <a:off x="4498849" y="3819158"/>
            <a:ext cx="7314459" cy="598009"/>
          </a:xfrm>
        </p:spPr>
        <p:txBody>
          <a:bodyPr anchor="b">
            <a:normAutofit/>
          </a:bodyPr>
          <a:lstStyle/>
          <a:p>
            <a:r>
              <a:rPr lang="cs-CZ" sz="3200" dirty="0"/>
              <a:t>Překvapivé prvky identity – světci a legendy</a:t>
            </a:r>
          </a:p>
        </p:txBody>
      </p:sp>
      <p:pic>
        <p:nvPicPr>
          <p:cNvPr id="5" name="Obrázek 4" descr="Obsah obrázku text&#10;&#10;Popis byl vytvořen automaticky">
            <a:extLst>
              <a:ext uri="{FF2B5EF4-FFF2-40B4-BE49-F238E27FC236}">
                <a16:creationId xmlns:a16="http://schemas.microsoft.com/office/drawing/2014/main" id="{94FE5645-4EF6-4B39-996E-4777789D8804}"/>
              </a:ext>
            </a:extLst>
          </p:cNvPr>
          <p:cNvPicPr>
            <a:picLocks noChangeAspect="1"/>
          </p:cNvPicPr>
          <p:nvPr/>
        </p:nvPicPr>
        <p:blipFill rotWithShape="1">
          <a:blip r:embed="rId4">
            <a:extLst>
              <a:ext uri="{28A0092B-C50C-407E-A947-70E740481C1C}">
                <a14:useLocalDpi xmlns:a14="http://schemas.microsoft.com/office/drawing/2010/main" val="0"/>
              </a:ext>
            </a:extLst>
          </a:blip>
          <a:srcRect t="4626" r="-2" b="42817"/>
          <a:stretch/>
        </p:blipFill>
        <p:spPr>
          <a:xfrm>
            <a:off x="480177" y="3"/>
            <a:ext cx="4980517" cy="2440831"/>
          </a:xfrm>
          <a:custGeom>
            <a:avLst/>
            <a:gdLst/>
            <a:ahLst/>
            <a:cxnLst/>
            <a:rect l="l" t="t" r="r" b="b"/>
            <a:pathLst>
              <a:path w="4980517" h="2440831">
                <a:moveTo>
                  <a:pt x="287929" y="0"/>
                </a:moveTo>
                <a:lnTo>
                  <a:pt x="4817890" y="0"/>
                </a:lnTo>
                <a:lnTo>
                  <a:pt x="4816841" y="3177"/>
                </a:lnTo>
                <a:cubicBezTo>
                  <a:pt x="4816707" y="6109"/>
                  <a:pt x="4816908" y="9403"/>
                  <a:pt x="4816641" y="12038"/>
                </a:cubicBezTo>
                <a:cubicBezTo>
                  <a:pt x="4834033" y="20468"/>
                  <a:pt x="4854369" y="-611"/>
                  <a:pt x="4874703" y="22050"/>
                </a:cubicBezTo>
                <a:cubicBezTo>
                  <a:pt x="4786137" y="121645"/>
                  <a:pt x="4651010" y="146147"/>
                  <a:pt x="4528727" y="220979"/>
                </a:cubicBezTo>
                <a:cubicBezTo>
                  <a:pt x="4627731" y="245745"/>
                  <a:pt x="4687133" y="159323"/>
                  <a:pt x="4759914" y="170389"/>
                </a:cubicBezTo>
                <a:cubicBezTo>
                  <a:pt x="4796305" y="197528"/>
                  <a:pt x="4688204" y="241003"/>
                  <a:pt x="4791221" y="253914"/>
                </a:cubicBezTo>
                <a:cubicBezTo>
                  <a:pt x="4746534" y="277627"/>
                  <a:pt x="4713355" y="300811"/>
                  <a:pt x="4682585" y="328215"/>
                </a:cubicBezTo>
                <a:cubicBezTo>
                  <a:pt x="4627731" y="377223"/>
                  <a:pt x="4617028" y="409367"/>
                  <a:pt x="4642449" y="475239"/>
                </a:cubicBezTo>
                <a:cubicBezTo>
                  <a:pt x="4659039" y="518450"/>
                  <a:pt x="4683387" y="558237"/>
                  <a:pt x="4661983" y="609614"/>
                </a:cubicBezTo>
                <a:cubicBezTo>
                  <a:pt x="4646998" y="644922"/>
                  <a:pt x="4652885" y="668107"/>
                  <a:pt x="4708539" y="652298"/>
                </a:cubicBezTo>
                <a:cubicBezTo>
                  <a:pt x="4768476" y="635435"/>
                  <a:pt x="4790952" y="667053"/>
                  <a:pt x="4775969" y="728971"/>
                </a:cubicBezTo>
                <a:cubicBezTo>
                  <a:pt x="4766336" y="768758"/>
                  <a:pt x="4776506" y="780877"/>
                  <a:pt x="4817710" y="776398"/>
                </a:cubicBezTo>
                <a:cubicBezTo>
                  <a:pt x="4863199" y="771392"/>
                  <a:pt x="4906546" y="745306"/>
                  <a:pt x="4962737" y="757955"/>
                </a:cubicBezTo>
                <a:cubicBezTo>
                  <a:pt x="4917786" y="830149"/>
                  <a:pt x="4821724" y="809597"/>
                  <a:pt x="4769279" y="878367"/>
                </a:cubicBezTo>
                <a:cubicBezTo>
                  <a:pt x="4831892" y="878629"/>
                  <a:pt x="4879788" y="878367"/>
                  <a:pt x="4926079" y="863347"/>
                </a:cubicBezTo>
                <a:cubicBezTo>
                  <a:pt x="4945346" y="857286"/>
                  <a:pt x="4966484" y="850965"/>
                  <a:pt x="4977186" y="871779"/>
                </a:cubicBezTo>
                <a:cubicBezTo>
                  <a:pt x="4989762" y="896809"/>
                  <a:pt x="4963808" y="906295"/>
                  <a:pt x="4948019" y="910774"/>
                </a:cubicBezTo>
                <a:cubicBezTo>
                  <a:pt x="4903602" y="923421"/>
                  <a:pt x="4869621" y="953458"/>
                  <a:pt x="4832963" y="976907"/>
                </a:cubicBezTo>
                <a:cubicBezTo>
                  <a:pt x="4752423" y="1028288"/>
                  <a:pt x="4664121" y="1071235"/>
                  <a:pt x="4595889" y="1156077"/>
                </a:cubicBezTo>
                <a:cubicBezTo>
                  <a:pt x="4681783" y="1134471"/>
                  <a:pt x="4745733" y="1084147"/>
                  <a:pt x="4825471" y="1073871"/>
                </a:cubicBezTo>
                <a:cubicBezTo>
                  <a:pt x="4756436" y="1151071"/>
                  <a:pt x="4667600" y="1201922"/>
                  <a:pt x="4583583" y="1258044"/>
                </a:cubicBezTo>
                <a:cubicBezTo>
                  <a:pt x="4559500" y="1273853"/>
                  <a:pt x="4535151" y="1284656"/>
                  <a:pt x="4529799" y="1319171"/>
                </a:cubicBezTo>
                <a:cubicBezTo>
                  <a:pt x="4519362" y="1386097"/>
                  <a:pt x="4488056" y="1441427"/>
                  <a:pt x="4421163" y="1470936"/>
                </a:cubicBezTo>
                <a:cubicBezTo>
                  <a:pt x="4420628" y="1471202"/>
                  <a:pt x="4424373" y="1481215"/>
                  <a:pt x="4426515" y="1488062"/>
                </a:cubicBezTo>
                <a:cubicBezTo>
                  <a:pt x="4467453" y="1490172"/>
                  <a:pt x="4499829" y="1450649"/>
                  <a:pt x="4552008" y="1463559"/>
                </a:cubicBezTo>
                <a:cubicBezTo>
                  <a:pt x="4501970" y="1517309"/>
                  <a:pt x="4460227" y="1565528"/>
                  <a:pt x="4389321" y="1591086"/>
                </a:cubicBezTo>
                <a:cubicBezTo>
                  <a:pt x="4332594" y="1611373"/>
                  <a:pt x="4262490" y="1623230"/>
                  <a:pt x="4221282" y="1689099"/>
                </a:cubicBezTo>
                <a:cubicBezTo>
                  <a:pt x="4269178" y="1702012"/>
                  <a:pt x="4304768" y="1685677"/>
                  <a:pt x="4340623" y="1674082"/>
                </a:cubicBezTo>
                <a:cubicBezTo>
                  <a:pt x="4395475" y="1656165"/>
                  <a:pt x="4449794" y="1635878"/>
                  <a:pt x="4504647" y="1617960"/>
                </a:cubicBezTo>
                <a:cubicBezTo>
                  <a:pt x="4525518" y="1611110"/>
                  <a:pt x="4548262" y="1606365"/>
                  <a:pt x="4561640" y="1639039"/>
                </a:cubicBezTo>
                <a:cubicBezTo>
                  <a:pt x="4491801" y="1645890"/>
                  <a:pt x="4450060" y="1690154"/>
                  <a:pt x="4406179" y="1731784"/>
                </a:cubicBezTo>
                <a:cubicBezTo>
                  <a:pt x="4381561" y="1755234"/>
                  <a:pt x="4361492" y="1786589"/>
                  <a:pt x="4317076" y="1774733"/>
                </a:cubicBezTo>
                <a:cubicBezTo>
                  <a:pt x="4293796" y="1768410"/>
                  <a:pt x="4279080" y="1786061"/>
                  <a:pt x="4281490" y="1807667"/>
                </a:cubicBezTo>
                <a:cubicBezTo>
                  <a:pt x="4290317" y="1883815"/>
                  <a:pt x="4236000" y="1910425"/>
                  <a:pt x="4179809" y="1925180"/>
                </a:cubicBezTo>
                <a:cubicBezTo>
                  <a:pt x="4073313" y="1952846"/>
                  <a:pt x="3984744" y="2017925"/>
                  <a:pt x="3881194" y="2053496"/>
                </a:cubicBezTo>
                <a:cubicBezTo>
                  <a:pt x="3780584" y="2088012"/>
                  <a:pt x="3702720" y="2169955"/>
                  <a:pt x="3601845" y="2212904"/>
                </a:cubicBezTo>
                <a:cubicBezTo>
                  <a:pt x="3528795" y="2243995"/>
                  <a:pt x="3458958" y="2284043"/>
                  <a:pt x="3383767" y="2312235"/>
                </a:cubicBezTo>
                <a:cubicBezTo>
                  <a:pt x="3205831" y="2378897"/>
                  <a:pt x="3024414" y="2432384"/>
                  <a:pt x="2832561" y="2440024"/>
                </a:cubicBezTo>
                <a:cubicBezTo>
                  <a:pt x="2674156" y="2446085"/>
                  <a:pt x="1300154" y="2440289"/>
                  <a:pt x="741989" y="1573170"/>
                </a:cubicBezTo>
                <a:cubicBezTo>
                  <a:pt x="731286" y="1568953"/>
                  <a:pt x="719246" y="1557887"/>
                  <a:pt x="715500" y="1547347"/>
                </a:cubicBezTo>
                <a:cubicBezTo>
                  <a:pt x="697572" y="1498075"/>
                  <a:pt x="653689" y="1476733"/>
                  <a:pt x="614088" y="1450123"/>
                </a:cubicBezTo>
                <a:cubicBezTo>
                  <a:pt x="579303" y="1426672"/>
                  <a:pt x="542376" y="1402169"/>
                  <a:pt x="527927" y="1362645"/>
                </a:cubicBezTo>
                <a:cubicBezTo>
                  <a:pt x="508929" y="1309949"/>
                  <a:pt x="562979" y="1353160"/>
                  <a:pt x="572881" y="1333136"/>
                </a:cubicBezTo>
                <a:cubicBezTo>
                  <a:pt x="552277" y="1305735"/>
                  <a:pt x="520434" y="1280703"/>
                  <a:pt x="512140" y="1249612"/>
                </a:cubicBezTo>
                <a:cubicBezTo>
                  <a:pt x="481905" y="1137368"/>
                  <a:pt x="416616" y="1055689"/>
                  <a:pt x="318951" y="992190"/>
                </a:cubicBezTo>
                <a:cubicBezTo>
                  <a:pt x="290855" y="974010"/>
                  <a:pt x="272393" y="940811"/>
                  <a:pt x="234131" y="935543"/>
                </a:cubicBezTo>
                <a:cubicBezTo>
                  <a:pt x="149040" y="923949"/>
                  <a:pt x="175798" y="833311"/>
                  <a:pt x="130844" y="792998"/>
                </a:cubicBezTo>
                <a:cubicBezTo>
                  <a:pt x="122282" y="785355"/>
                  <a:pt x="114523" y="770339"/>
                  <a:pt x="116127" y="760064"/>
                </a:cubicBezTo>
                <a:cubicBezTo>
                  <a:pt x="118534" y="745306"/>
                  <a:pt x="128704" y="731343"/>
                  <a:pt x="137266" y="718168"/>
                </a:cubicBezTo>
                <a:cubicBezTo>
                  <a:pt x="146097" y="704995"/>
                  <a:pt x="159474" y="693400"/>
                  <a:pt x="153053" y="676011"/>
                </a:cubicBezTo>
                <a:cubicBezTo>
                  <a:pt x="150380" y="668898"/>
                  <a:pt x="152250" y="644130"/>
                  <a:pt x="132450" y="663627"/>
                </a:cubicBezTo>
                <a:cubicBezTo>
                  <a:pt x="78133" y="717115"/>
                  <a:pt x="46557" y="666528"/>
                  <a:pt x="0" y="642286"/>
                </a:cubicBezTo>
                <a:cubicBezTo>
                  <a:pt x="37460" y="617254"/>
                  <a:pt x="71175" y="599602"/>
                  <a:pt x="76795" y="562188"/>
                </a:cubicBezTo>
                <a:cubicBezTo>
                  <a:pt x="88300" y="484987"/>
                  <a:pt x="137532" y="449681"/>
                  <a:pt x="212187" y="442830"/>
                </a:cubicBezTo>
                <a:cubicBezTo>
                  <a:pt x="184627" y="368265"/>
                  <a:pt x="184627" y="368265"/>
                  <a:pt x="273730" y="357988"/>
                </a:cubicBezTo>
                <a:cubicBezTo>
                  <a:pt x="239480" y="310562"/>
                  <a:pt x="239480" y="298442"/>
                  <a:pt x="280956" y="282106"/>
                </a:cubicBezTo>
                <a:cubicBezTo>
                  <a:pt x="320824" y="266560"/>
                  <a:pt x="364973" y="261290"/>
                  <a:pt x="401900" y="237315"/>
                </a:cubicBezTo>
                <a:cubicBezTo>
                  <a:pt x="367917" y="176713"/>
                  <a:pt x="358285" y="106364"/>
                  <a:pt x="288180" y="76852"/>
                </a:cubicBezTo>
                <a:cubicBezTo>
                  <a:pt x="277209" y="72374"/>
                  <a:pt x="269717" y="54193"/>
                  <a:pt x="276673" y="43654"/>
                </a:cubicBezTo>
                <a:cubicBezTo>
                  <a:pt x="283028" y="34103"/>
                  <a:pt x="285520" y="22412"/>
                  <a:pt x="286921" y="10118"/>
                </a:cubicBezTo>
                <a:close/>
              </a:path>
            </a:pathLst>
          </a:custGeom>
        </p:spPr>
      </p:pic>
      <p:pic>
        <p:nvPicPr>
          <p:cNvPr id="11" name="Obrázek 10" descr="Obsah obrázku text, kniha, malování&#10;&#10;Popis byl vytvořen automaticky">
            <a:extLst>
              <a:ext uri="{FF2B5EF4-FFF2-40B4-BE49-F238E27FC236}">
                <a16:creationId xmlns:a16="http://schemas.microsoft.com/office/drawing/2014/main" id="{FDAEFBAD-BA19-4704-9818-FBC538E90C10}"/>
              </a:ext>
            </a:extLst>
          </p:cNvPr>
          <p:cNvPicPr>
            <a:picLocks noChangeAspect="1"/>
          </p:cNvPicPr>
          <p:nvPr/>
        </p:nvPicPr>
        <p:blipFill rotWithShape="1">
          <a:blip r:embed="rId5">
            <a:extLst>
              <a:ext uri="{28A0092B-C50C-407E-A947-70E740481C1C}">
                <a14:useLocalDpi xmlns:a14="http://schemas.microsoft.com/office/drawing/2010/main" val="0"/>
              </a:ext>
            </a:extLst>
          </a:blip>
          <a:srcRect r="1" b="24492"/>
          <a:stretch/>
        </p:blipFill>
        <p:spPr>
          <a:xfrm>
            <a:off x="8556350" y="10"/>
            <a:ext cx="3635653" cy="3660317"/>
          </a:xfrm>
          <a:custGeom>
            <a:avLst/>
            <a:gdLst/>
            <a:ahLst/>
            <a:cxnLst/>
            <a:rect l="l" t="t" r="r" b="b"/>
            <a:pathLst>
              <a:path w="3635653" h="3660327">
                <a:moveTo>
                  <a:pt x="402121" y="0"/>
                </a:moveTo>
                <a:lnTo>
                  <a:pt x="3635653" y="0"/>
                </a:lnTo>
                <a:lnTo>
                  <a:pt x="3635653" y="3605403"/>
                </a:lnTo>
                <a:lnTo>
                  <a:pt x="3616543" y="3610878"/>
                </a:lnTo>
                <a:cubicBezTo>
                  <a:pt x="3510165" y="3637200"/>
                  <a:pt x="3401766" y="3654952"/>
                  <a:pt x="3290337" y="3659389"/>
                </a:cubicBezTo>
                <a:cubicBezTo>
                  <a:pt x="3106332" y="3666430"/>
                  <a:pt x="1510274" y="3659697"/>
                  <a:pt x="861903" y="2652440"/>
                </a:cubicBezTo>
                <a:cubicBezTo>
                  <a:pt x="849470" y="2647542"/>
                  <a:pt x="835485" y="2634687"/>
                  <a:pt x="831133" y="2622444"/>
                </a:cubicBezTo>
                <a:cubicBezTo>
                  <a:pt x="810307" y="2565210"/>
                  <a:pt x="759333" y="2540419"/>
                  <a:pt x="713332" y="2509507"/>
                </a:cubicBezTo>
                <a:cubicBezTo>
                  <a:pt x="672925" y="2482267"/>
                  <a:pt x="630030" y="2453803"/>
                  <a:pt x="613246" y="2407892"/>
                </a:cubicBezTo>
                <a:cubicBezTo>
                  <a:pt x="591178" y="2346680"/>
                  <a:pt x="653963" y="2396875"/>
                  <a:pt x="665465" y="2373614"/>
                </a:cubicBezTo>
                <a:cubicBezTo>
                  <a:pt x="641532" y="2341785"/>
                  <a:pt x="604543" y="2312707"/>
                  <a:pt x="594908" y="2276592"/>
                </a:cubicBezTo>
                <a:cubicBezTo>
                  <a:pt x="559787" y="2146208"/>
                  <a:pt x="483946" y="2051328"/>
                  <a:pt x="370497" y="1977567"/>
                </a:cubicBezTo>
                <a:cubicBezTo>
                  <a:pt x="337860" y="1956449"/>
                  <a:pt x="316415" y="1917884"/>
                  <a:pt x="271969" y="1911765"/>
                </a:cubicBezTo>
                <a:cubicBezTo>
                  <a:pt x="173127" y="1898297"/>
                  <a:pt x="204209" y="1793011"/>
                  <a:pt x="151990" y="1746183"/>
                </a:cubicBezTo>
                <a:cubicBezTo>
                  <a:pt x="142044" y="1737306"/>
                  <a:pt x="133031" y="1719862"/>
                  <a:pt x="134895" y="1707927"/>
                </a:cubicBezTo>
                <a:cubicBezTo>
                  <a:pt x="137691" y="1690784"/>
                  <a:pt x="149504" y="1674564"/>
                  <a:pt x="159450" y="1659260"/>
                </a:cubicBezTo>
                <a:cubicBezTo>
                  <a:pt x="169707" y="1643958"/>
                  <a:pt x="185247" y="1630489"/>
                  <a:pt x="177788" y="1610290"/>
                </a:cubicBezTo>
                <a:cubicBezTo>
                  <a:pt x="174683" y="1602027"/>
                  <a:pt x="176855" y="1573257"/>
                  <a:pt x="153855" y="1595904"/>
                </a:cubicBezTo>
                <a:cubicBezTo>
                  <a:pt x="90759" y="1658037"/>
                  <a:pt x="54081" y="1599274"/>
                  <a:pt x="0" y="1571114"/>
                </a:cubicBezTo>
                <a:cubicBezTo>
                  <a:pt x="43514" y="1542037"/>
                  <a:pt x="82677" y="1521532"/>
                  <a:pt x="89205" y="1478072"/>
                </a:cubicBezTo>
                <a:cubicBezTo>
                  <a:pt x="102570" y="1388394"/>
                  <a:pt x="159758" y="1347382"/>
                  <a:pt x="246479" y="1339424"/>
                </a:cubicBezTo>
                <a:cubicBezTo>
                  <a:pt x="214465" y="1252808"/>
                  <a:pt x="214465" y="1252808"/>
                  <a:pt x="317968" y="1240870"/>
                </a:cubicBezTo>
                <a:cubicBezTo>
                  <a:pt x="278183" y="1185780"/>
                  <a:pt x="278183" y="1171701"/>
                  <a:pt x="326361" y="1152725"/>
                </a:cubicBezTo>
                <a:cubicBezTo>
                  <a:pt x="372673" y="1134666"/>
                  <a:pt x="423957" y="1128545"/>
                  <a:pt x="466852" y="1100695"/>
                </a:cubicBezTo>
                <a:cubicBezTo>
                  <a:pt x="427377" y="1030299"/>
                  <a:pt x="416187" y="948581"/>
                  <a:pt x="334753" y="914300"/>
                </a:cubicBezTo>
                <a:cubicBezTo>
                  <a:pt x="322010" y="909097"/>
                  <a:pt x="313307" y="887979"/>
                  <a:pt x="321386" y="875737"/>
                </a:cubicBezTo>
                <a:cubicBezTo>
                  <a:pt x="350915" y="831359"/>
                  <a:pt x="308644" y="747189"/>
                  <a:pt x="400645" y="737702"/>
                </a:cubicBezTo>
                <a:cubicBezTo>
                  <a:pt x="412147" y="736784"/>
                  <a:pt x="422716" y="727601"/>
                  <a:pt x="413701" y="715664"/>
                </a:cubicBezTo>
                <a:cubicBezTo>
                  <a:pt x="382618" y="674041"/>
                  <a:pt x="420228" y="676794"/>
                  <a:pt x="442916" y="671592"/>
                </a:cubicBezTo>
                <a:cubicBezTo>
                  <a:pt x="470270" y="665166"/>
                  <a:pt x="501352" y="683528"/>
                  <a:pt x="526840" y="660880"/>
                </a:cubicBezTo>
                <a:cubicBezTo>
                  <a:pt x="520932" y="637006"/>
                  <a:pt x="498866" y="637312"/>
                  <a:pt x="483325" y="629661"/>
                </a:cubicBezTo>
                <a:cubicBezTo>
                  <a:pt x="437945" y="607624"/>
                  <a:pt x="400956" y="581304"/>
                  <a:pt x="398780" y="524068"/>
                </a:cubicBezTo>
                <a:cubicBezTo>
                  <a:pt x="397228" y="477853"/>
                  <a:pt x="392254" y="437148"/>
                  <a:pt x="455041" y="423067"/>
                </a:cubicBezTo>
                <a:cubicBezTo>
                  <a:pt x="481149" y="417251"/>
                  <a:pt x="473687" y="383892"/>
                  <a:pt x="458768" y="367363"/>
                </a:cubicBezTo>
                <a:cubicBezTo>
                  <a:pt x="432038" y="337982"/>
                  <a:pt x="409972" y="298806"/>
                  <a:pt x="363968" y="296052"/>
                </a:cubicBezTo>
                <a:cubicBezTo>
                  <a:pt x="335995" y="294216"/>
                  <a:pt x="314548" y="281971"/>
                  <a:pt x="292481" y="267894"/>
                </a:cubicBezTo>
                <a:cubicBezTo>
                  <a:pt x="276630" y="257791"/>
                  <a:pt x="257670" y="249223"/>
                  <a:pt x="259533" y="227493"/>
                </a:cubicBezTo>
                <a:cubicBezTo>
                  <a:pt x="261399" y="206680"/>
                  <a:pt x="279736" y="198111"/>
                  <a:pt x="298387" y="193826"/>
                </a:cubicBezTo>
                <a:cubicBezTo>
                  <a:pt x="360552" y="180054"/>
                  <a:pt x="418983" y="159853"/>
                  <a:pt x="470893" y="113638"/>
                </a:cubicBezTo>
                <a:cubicBezTo>
                  <a:pt x="436390" y="89152"/>
                  <a:pt x="403444" y="71400"/>
                  <a:pt x="377957" y="46608"/>
                </a:cubicBezTo>
                <a:cubicBezTo>
                  <a:pt x="370264" y="39110"/>
                  <a:pt x="371678" y="29598"/>
                  <a:pt x="380092" y="18562"/>
                </a:cubicBezTo>
                <a:close/>
              </a:path>
            </a:pathLst>
          </a:custGeom>
        </p:spPr>
      </p:pic>
      <p:sp>
        <p:nvSpPr>
          <p:cNvPr id="3" name="Zástupný obsah 2">
            <a:extLst>
              <a:ext uri="{FF2B5EF4-FFF2-40B4-BE49-F238E27FC236}">
                <a16:creationId xmlns:a16="http://schemas.microsoft.com/office/drawing/2014/main" id="{B393FBFA-7D78-429A-9634-E686842819BD}"/>
              </a:ext>
            </a:extLst>
          </p:cNvPr>
          <p:cNvSpPr>
            <a:spLocks noGrp="1"/>
          </p:cNvSpPr>
          <p:nvPr>
            <p:ph idx="1"/>
          </p:nvPr>
        </p:nvSpPr>
        <p:spPr>
          <a:xfrm>
            <a:off x="4329490" y="4578183"/>
            <a:ext cx="7610024" cy="2048288"/>
          </a:xfrm>
        </p:spPr>
        <p:txBody>
          <a:bodyPr>
            <a:noAutofit/>
          </a:bodyPr>
          <a:lstStyle/>
          <a:p>
            <a:r>
              <a:rPr lang="cs-CZ" sz="1800" dirty="0"/>
              <a:t>Svatý reprezentuje danou oblast či zemi (ale třeba i konkrétní dynastii)</a:t>
            </a:r>
          </a:p>
          <a:p>
            <a:r>
              <a:rPr lang="cs-CZ" sz="1800" dirty="0"/>
              <a:t>Pak se ale stane, že „Čech“ (Slavníkovec?) Vojtěch je patronem Polska a Uher</a:t>
            </a:r>
          </a:p>
          <a:p>
            <a:r>
              <a:rPr lang="cs-CZ" sz="1800" dirty="0"/>
              <a:t>V Uhrách svatí patroni hodně mnohonárodní (jejich národnost často otázkou)</a:t>
            </a:r>
          </a:p>
          <a:p>
            <a:r>
              <a:rPr lang="cs-CZ" sz="1800" dirty="0"/>
              <a:t>Legenda pak v rámci státního celku může fungovat jako konstitutivní a konstituční text &gt; stát je legitimním státem, protože je křesťanským</a:t>
            </a:r>
          </a:p>
        </p:txBody>
      </p:sp>
    </p:spTree>
    <p:extLst>
      <p:ext uri="{BB962C8B-B14F-4D97-AF65-F5344CB8AC3E}">
        <p14:creationId xmlns:p14="http://schemas.microsoft.com/office/powerpoint/2010/main" val="1222957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F664817-069D-4600-9E4C-F5E97722694A}"/>
              </a:ext>
            </a:extLst>
          </p:cNvPr>
          <p:cNvSpPr>
            <a:spLocks noGrp="1"/>
          </p:cNvSpPr>
          <p:nvPr>
            <p:ph type="title"/>
          </p:nvPr>
        </p:nvSpPr>
        <p:spPr>
          <a:xfrm>
            <a:off x="838201" y="365125"/>
            <a:ext cx="5251316" cy="1807305"/>
          </a:xfrm>
        </p:spPr>
        <p:txBody>
          <a:bodyPr>
            <a:normAutofit/>
          </a:bodyPr>
          <a:lstStyle/>
          <a:p>
            <a:r>
              <a:rPr lang="cs-CZ" dirty="0"/>
              <a:t>Kosmův nacionalismus</a:t>
            </a:r>
          </a:p>
        </p:txBody>
      </p:sp>
      <p:sp>
        <p:nvSpPr>
          <p:cNvPr id="3" name="Zástupný obsah 2">
            <a:extLst>
              <a:ext uri="{FF2B5EF4-FFF2-40B4-BE49-F238E27FC236}">
                <a16:creationId xmlns:a16="http://schemas.microsoft.com/office/drawing/2014/main" id="{71E61C84-E076-4ABB-A56D-C3703BA0C02E}"/>
              </a:ext>
            </a:extLst>
          </p:cNvPr>
          <p:cNvSpPr>
            <a:spLocks noGrp="1"/>
          </p:cNvSpPr>
          <p:nvPr>
            <p:ph idx="1"/>
          </p:nvPr>
        </p:nvSpPr>
        <p:spPr>
          <a:xfrm>
            <a:off x="838200" y="2333297"/>
            <a:ext cx="4619621" cy="3843666"/>
          </a:xfrm>
        </p:spPr>
        <p:txBody>
          <a:bodyPr>
            <a:normAutofit lnSpcReduction="10000"/>
          </a:bodyPr>
          <a:lstStyle/>
          <a:p>
            <a:r>
              <a:rPr lang="cs-CZ" sz="2000" dirty="0"/>
              <a:t>Objevují se tu určitě šlehy proti Němcům ale i Polákům (těm, co mluví stejně!)</a:t>
            </a:r>
          </a:p>
          <a:p>
            <a:r>
              <a:rPr lang="cs-CZ" sz="2000" dirty="0"/>
              <a:t>Kosmas se jeví jako příslušník „etnicky českého“ kroužku církevních intelektuálů, jeho nacionalismus mohl mít i zcela pragmatické důvody (odpor k obsazování vyšších úřadů „německými“ preláty – to zase knížecí pragmatismus)</a:t>
            </a:r>
          </a:p>
          <a:p>
            <a:r>
              <a:rPr lang="cs-CZ" sz="2000" dirty="0"/>
              <a:t>Na druhou stranu zřetelně vystupuje, že „Čechové“ jsou pro něj politický národ</a:t>
            </a:r>
            <a:br>
              <a:rPr lang="cs-CZ" sz="2000" dirty="0"/>
            </a:br>
            <a:r>
              <a:rPr lang="cs-CZ" sz="2000" dirty="0"/>
              <a:t>(= ti co sněmují a kecají do vlády knížeti, v praxi prostě elita; tj. ne ženy, děti, nevolníci, chudáci…)</a:t>
            </a:r>
          </a:p>
          <a:p>
            <a:endParaRPr lang="cs-CZ" sz="2000" dirty="0"/>
          </a:p>
        </p:txBody>
      </p:sp>
      <p:pic>
        <p:nvPicPr>
          <p:cNvPr id="5" name="Obrázek 4" descr="Obsah obrázku text, kniha&#10;&#10;Popis byl vytvořen automaticky">
            <a:extLst>
              <a:ext uri="{FF2B5EF4-FFF2-40B4-BE49-F238E27FC236}">
                <a16:creationId xmlns:a16="http://schemas.microsoft.com/office/drawing/2014/main" id="{BC6D5E69-260C-498F-AD20-B9FD29F7A903}"/>
              </a:ext>
            </a:extLst>
          </p:cNvPr>
          <p:cNvPicPr>
            <a:picLocks noChangeAspect="1"/>
          </p:cNvPicPr>
          <p:nvPr/>
        </p:nvPicPr>
        <p:blipFill rotWithShape="1">
          <a:blip r:embed="rId2">
            <a:extLst>
              <a:ext uri="{28A0092B-C50C-407E-A947-70E740481C1C}">
                <a14:useLocalDpi xmlns:a14="http://schemas.microsoft.com/office/drawing/2010/main" val="0"/>
              </a:ext>
            </a:extLst>
          </a:blip>
          <a:srcRect r="2" b="1891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42915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71848-9051-4432-B4C5-7E008900918E}"/>
              </a:ext>
            </a:extLst>
          </p:cNvPr>
          <p:cNvSpPr>
            <a:spLocks noGrp="1"/>
          </p:cNvSpPr>
          <p:nvPr>
            <p:ph type="title"/>
          </p:nvPr>
        </p:nvSpPr>
        <p:spPr>
          <a:xfrm>
            <a:off x="762000" y="89001"/>
            <a:ext cx="10515600" cy="1325563"/>
          </a:xfrm>
        </p:spPr>
        <p:txBody>
          <a:bodyPr/>
          <a:lstStyle/>
          <a:p>
            <a:r>
              <a:rPr lang="cs-CZ" dirty="0"/>
              <a:t>Dalimilova kronika:</a:t>
            </a:r>
          </a:p>
        </p:txBody>
      </p:sp>
      <p:sp>
        <p:nvSpPr>
          <p:cNvPr id="3" name="Zástupný obsah 2">
            <a:extLst>
              <a:ext uri="{FF2B5EF4-FFF2-40B4-BE49-F238E27FC236}">
                <a16:creationId xmlns:a16="http://schemas.microsoft.com/office/drawing/2014/main" id="{7E64F8B5-1D7B-4D65-99DB-8A0BB0976AF7}"/>
              </a:ext>
            </a:extLst>
          </p:cNvPr>
          <p:cNvSpPr>
            <a:spLocks noGrp="1"/>
          </p:cNvSpPr>
          <p:nvPr>
            <p:ph sz="half" idx="1"/>
          </p:nvPr>
        </p:nvSpPr>
        <p:spPr>
          <a:xfrm>
            <a:off x="838200" y="1414564"/>
            <a:ext cx="5181600" cy="4351338"/>
          </a:xfrm>
        </p:spPr>
        <p:txBody>
          <a:bodyPr>
            <a:noAutofit/>
          </a:bodyPr>
          <a:lstStyle/>
          <a:p>
            <a:pPr marL="0" indent="0">
              <a:buNone/>
            </a:pPr>
            <a:r>
              <a:rPr lang="cs-CZ" sz="1800" b="0" i="0" u="none" strike="noStrike" dirty="0">
                <a:solidFill>
                  <a:srgbClr val="202122"/>
                </a:solidFill>
                <a:effectLst/>
                <a:latin typeface="Arial" panose="020B0604020202020204" pitchFamily="34" charset="0"/>
              </a:rPr>
              <a:t>Mnozí pověstí </a:t>
            </a:r>
            <a:r>
              <a:rPr lang="cs-CZ" sz="1800" b="0" i="0" u="none" strike="noStrike" dirty="0" err="1">
                <a:solidFill>
                  <a:srgbClr val="202122"/>
                </a:solidFill>
                <a:effectLst/>
                <a:latin typeface="Arial" panose="020B0604020202020204" pitchFamily="34" charset="0"/>
              </a:rPr>
              <a:t>hledaj</a:t>
            </a:r>
            <a:r>
              <a:rPr lang="cs-CZ" sz="1800" b="0" i="1" u="none" strike="noStrike" dirty="0" err="1">
                <a:solidFill>
                  <a:srgbClr val="202122"/>
                </a:solidFill>
                <a:effectLst/>
                <a:latin typeface="Arial" panose="020B0604020202020204" pitchFamily="34" charset="0"/>
              </a:rPr>
              <a:t>ú</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v tom </a:t>
            </a:r>
            <a:r>
              <a:rPr lang="cs-CZ" sz="1800" b="0" i="0" u="none" strike="noStrike" dirty="0" err="1">
                <a:solidFill>
                  <a:srgbClr val="202122"/>
                </a:solidFill>
                <a:effectLst/>
                <a:latin typeface="Arial" panose="020B0604020202020204" pitchFamily="34" charset="0"/>
              </a:rPr>
              <a:t>múdřě</a:t>
            </a:r>
            <a:r>
              <a:rPr lang="cs-CZ" sz="1800" b="0" i="0" u="none" strike="noStrike" dirty="0">
                <a:solidFill>
                  <a:srgbClr val="202122"/>
                </a:solidFill>
                <a:effectLst/>
                <a:latin typeface="Arial" panose="020B0604020202020204" pitchFamily="34" charset="0"/>
              </a:rPr>
              <a:t> i dvorně </a:t>
            </a:r>
            <a:r>
              <a:rPr lang="cs-CZ" sz="1800" b="0" i="0" u="none" strike="noStrike" dirty="0" err="1">
                <a:solidFill>
                  <a:srgbClr val="202122"/>
                </a:solidFill>
                <a:effectLst/>
                <a:latin typeface="Arial" panose="020B0604020202020204" pitchFamily="34" charset="0"/>
              </a:rPr>
              <a:t>činie</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ale že své země </a:t>
            </a:r>
            <a:r>
              <a:rPr lang="cs-CZ" sz="1800" b="0" i="0" u="none" strike="noStrike" dirty="0" err="1">
                <a:solidFill>
                  <a:srgbClr val="202122"/>
                </a:solidFill>
                <a:effectLst/>
                <a:latin typeface="Arial" panose="020B0604020202020204" pitchFamily="34" charset="0"/>
              </a:rPr>
              <a:t>netbaj</a:t>
            </a:r>
            <a:r>
              <a:rPr lang="cs-CZ" sz="1800" b="0" i="1" u="none" strike="noStrike" dirty="0" err="1">
                <a:solidFill>
                  <a:srgbClr val="202122"/>
                </a:solidFill>
                <a:effectLst/>
                <a:latin typeface="Arial" panose="020B0604020202020204" pitchFamily="34" charset="0"/>
              </a:rPr>
              <a:t>ú</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err="1">
                <a:solidFill>
                  <a:srgbClr val="202122"/>
                </a:solidFill>
                <a:effectLst/>
                <a:latin typeface="Arial" panose="020B0604020202020204" pitchFamily="34" charset="0"/>
              </a:rPr>
              <a:t>tiem</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svój</a:t>
            </a:r>
            <a:r>
              <a:rPr lang="cs-CZ" sz="1800" b="0" i="0" u="none" strike="noStrike" dirty="0">
                <a:solidFill>
                  <a:srgbClr val="202122"/>
                </a:solidFill>
                <a:effectLst/>
                <a:latin typeface="Arial" panose="020B0604020202020204" pitchFamily="34" charset="0"/>
              </a:rPr>
              <a:t> rod </a:t>
            </a:r>
            <a:r>
              <a:rPr lang="cs-CZ" sz="1800" b="0" i="0" u="none" strike="noStrike" dirty="0" err="1">
                <a:solidFill>
                  <a:srgbClr val="202122"/>
                </a:solidFill>
                <a:effectLst/>
                <a:latin typeface="Arial" panose="020B0604020202020204" pitchFamily="34" charset="0"/>
              </a:rPr>
              <a:t>sprostenstvím</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vinie</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Neb by </a:t>
            </a:r>
            <a:r>
              <a:rPr lang="cs-CZ" sz="1800" b="0" i="0" u="none" strike="noStrike" dirty="0" err="1">
                <a:solidFill>
                  <a:srgbClr val="202122"/>
                </a:solidFill>
                <a:effectLst/>
                <a:latin typeface="Arial" panose="020B0604020202020204" pitchFamily="34" charset="0"/>
              </a:rPr>
              <a:t>sě</a:t>
            </a:r>
            <a:r>
              <a:rPr lang="cs-CZ" sz="1800" b="0" i="0" u="none" strike="noStrike" dirty="0">
                <a:solidFill>
                  <a:srgbClr val="202122"/>
                </a:solidFill>
                <a:effectLst/>
                <a:latin typeface="Arial" panose="020B0604020202020204" pitchFamily="34" charset="0"/>
              </a:rPr>
              <a:t> do nich které cti </a:t>
            </a:r>
            <a:r>
              <a:rPr lang="cs-CZ" sz="1800" b="0" i="0" u="none" strike="noStrike" dirty="0" err="1">
                <a:solidFill>
                  <a:srgbClr val="202122"/>
                </a:solidFill>
                <a:effectLst/>
                <a:latin typeface="Arial" panose="020B0604020202020204" pitchFamily="34" charset="0"/>
              </a:rPr>
              <a:t>nadieli</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své by země knihy </a:t>
            </a:r>
            <a:r>
              <a:rPr lang="cs-CZ" sz="1800" b="0" i="0" u="none" strike="noStrike" dirty="0" err="1">
                <a:solidFill>
                  <a:srgbClr val="202122"/>
                </a:solidFill>
                <a:effectLst/>
                <a:latin typeface="Arial" panose="020B0604020202020204" pitchFamily="34" charset="0"/>
              </a:rPr>
              <a:t>jměli</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z nich by </a:t>
            </a:r>
            <a:r>
              <a:rPr lang="cs-CZ" sz="1800" b="0" i="0" u="none" strike="noStrike" dirty="0" err="1">
                <a:solidFill>
                  <a:srgbClr val="202122"/>
                </a:solidFill>
                <a:effectLst/>
                <a:latin typeface="Arial" panose="020B0604020202020204" pitchFamily="34" charset="0"/>
              </a:rPr>
              <a:t>svój</a:t>
            </a:r>
            <a:r>
              <a:rPr lang="cs-CZ" sz="1800" b="0" i="0" u="none" strike="noStrike" dirty="0">
                <a:solidFill>
                  <a:srgbClr val="202122"/>
                </a:solidFill>
                <a:effectLst/>
                <a:latin typeface="Arial" panose="020B0604020202020204" pitchFamily="34" charset="0"/>
              </a:rPr>
              <a:t> rod veš poznali,</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odkud </a:t>
            </a:r>
            <a:r>
              <a:rPr lang="cs-CZ" sz="1800" b="0" i="0" u="none" strike="noStrike" dirty="0" err="1">
                <a:solidFill>
                  <a:srgbClr val="202122"/>
                </a:solidFill>
                <a:effectLst/>
                <a:latin typeface="Arial" panose="020B0604020202020204" pitchFamily="34" charset="0"/>
              </a:rPr>
              <a:t>jsú</a:t>
            </a:r>
            <a:r>
              <a:rPr lang="cs-CZ" sz="1800" b="0" i="0" u="none" strike="noStrike" dirty="0">
                <a:solidFill>
                  <a:srgbClr val="202122"/>
                </a:solidFill>
                <a:effectLst/>
                <a:latin typeface="Arial" panose="020B0604020202020204" pitchFamily="34" charset="0"/>
              </a:rPr>
              <a:t> přišli, </a:t>
            </a:r>
            <a:r>
              <a:rPr lang="cs-CZ" sz="1800" b="0" i="0" u="none" strike="noStrike" dirty="0" err="1">
                <a:solidFill>
                  <a:srgbClr val="202122"/>
                </a:solidFill>
                <a:effectLst/>
                <a:latin typeface="Arial" panose="020B0604020202020204" pitchFamily="34" charset="0"/>
              </a:rPr>
              <a:t>vzvěděli</a:t>
            </a:r>
            <a:r>
              <a:rPr lang="cs-CZ" sz="1800" b="0" i="0" u="none" strike="noStrike" dirty="0">
                <a:solidFill>
                  <a:srgbClr val="202122"/>
                </a:solidFill>
                <a:effectLst/>
                <a:latin typeface="Arial" panose="020B0604020202020204" pitchFamily="34" charset="0"/>
              </a:rPr>
              <a:t>.</a:t>
            </a:r>
          </a:p>
          <a:p>
            <a:pPr marL="0" indent="0">
              <a:buNone/>
            </a:pPr>
            <a:br>
              <a:rPr lang="cs-CZ" sz="1800" b="0" i="0" u="none" strike="noStrike" dirty="0">
                <a:solidFill>
                  <a:srgbClr val="202122"/>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a:t>
            </a:r>
            <a:br>
              <a:rPr lang="cs-CZ" sz="1800" b="0" i="0" u="none" strike="noStrike" dirty="0">
                <a:solidFill>
                  <a:srgbClr val="202122"/>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Kněz </a:t>
            </a:r>
            <a:r>
              <a:rPr lang="cs-CZ" sz="1800" b="0" i="0" u="none" strike="noStrike" dirty="0" err="1">
                <a:solidFill>
                  <a:srgbClr val="202122"/>
                </a:solidFill>
                <a:effectLst/>
                <a:latin typeface="Arial" panose="020B0604020202020204" pitchFamily="34" charset="0"/>
              </a:rPr>
              <a:t>Ołdřich</a:t>
            </a:r>
            <a:r>
              <a:rPr lang="cs-CZ" sz="1800" b="0" i="0" u="none" strike="noStrike" dirty="0">
                <a:solidFill>
                  <a:srgbClr val="202122"/>
                </a:solidFill>
                <a:effectLst/>
                <a:latin typeface="Arial" panose="020B0604020202020204" pitchFamily="34" charset="0"/>
              </a:rPr>
              <a:t> o </a:t>
            </a:r>
            <a:r>
              <a:rPr lang="cs-CZ" sz="1800" b="0" i="0" u="none" strike="noStrike" dirty="0" err="1">
                <a:solidFill>
                  <a:srgbClr val="202122"/>
                </a:solidFill>
                <a:effectLst/>
                <a:latin typeface="Arial" panose="020B0604020202020204" pitchFamily="34" charset="0"/>
              </a:rPr>
              <a:t>Postołoprtiech</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łovieše</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Sta </a:t>
            </a:r>
            <a:r>
              <a:rPr lang="cs-CZ" sz="1800" b="0" i="0" u="none" strike="noStrike" dirty="0" err="1">
                <a:solidFill>
                  <a:srgbClr val="202122"/>
                </a:solidFill>
                <a:effectLst/>
                <a:latin typeface="Arial" panose="020B0604020202020204" pitchFamily="34" charset="0"/>
              </a:rPr>
              <a:t>sě</a:t>
            </a:r>
            <a:r>
              <a:rPr lang="cs-CZ" sz="1800" b="0" i="0" u="none" strike="noStrike" dirty="0">
                <a:solidFill>
                  <a:srgbClr val="202122"/>
                </a:solidFill>
                <a:effectLst/>
                <a:latin typeface="Arial" panose="020B0604020202020204" pitchFamily="34" charset="0"/>
              </a:rPr>
              <a:t>, když </a:t>
            </a:r>
            <a:r>
              <a:rPr lang="cs-CZ" sz="1800" b="0" i="0" u="none" strike="noStrike" dirty="0" err="1">
                <a:solidFill>
                  <a:srgbClr val="202122"/>
                </a:solidFill>
                <a:effectLst/>
                <a:latin typeface="Arial" panose="020B0604020202020204" pitchFamily="34" charset="0"/>
              </a:rPr>
              <a:t>skrzě</a:t>
            </a:r>
            <a:r>
              <a:rPr lang="cs-CZ" sz="1800" b="0" i="0" u="none" strike="noStrike" dirty="0">
                <a:solidFill>
                  <a:srgbClr val="202122"/>
                </a:solidFill>
                <a:effectLst/>
                <a:latin typeface="Arial" panose="020B0604020202020204" pitchFamily="34" charset="0"/>
              </a:rPr>
              <a:t> jednu ves </a:t>
            </a:r>
            <a:r>
              <a:rPr lang="cs-CZ" sz="1800" b="0" i="0" u="none" strike="noStrike" dirty="0" err="1">
                <a:solidFill>
                  <a:srgbClr val="202122"/>
                </a:solidFill>
                <a:effectLst/>
                <a:latin typeface="Arial" panose="020B0604020202020204" pitchFamily="34" charset="0"/>
              </a:rPr>
              <a:t>jedieše</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err="1">
                <a:solidFill>
                  <a:srgbClr val="202122"/>
                </a:solidFill>
                <a:effectLst/>
                <a:latin typeface="Arial" panose="020B0604020202020204" pitchFamily="34" charset="0"/>
              </a:rPr>
              <a:t>uzřě</a:t>
            </a:r>
            <a:r>
              <a:rPr lang="cs-CZ" sz="1800" b="0" i="0" u="none" strike="noStrike" dirty="0">
                <a:solidFill>
                  <a:srgbClr val="202122"/>
                </a:solidFill>
                <a:effectLst/>
                <a:latin typeface="Arial" panose="020B0604020202020204" pitchFamily="34" charset="0"/>
              </a:rPr>
              <a:t>, že </a:t>
            </a:r>
            <a:r>
              <a:rPr lang="cs-CZ" sz="1800" b="0" i="0" u="none" strike="noStrike" dirty="0" err="1">
                <a:solidFill>
                  <a:srgbClr val="202122"/>
                </a:solidFill>
                <a:effectLst/>
                <a:latin typeface="Arial" panose="020B0604020202020204" pitchFamily="34" charset="0"/>
              </a:rPr>
              <a:t>sedlská</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dievka</a:t>
            </a:r>
            <a:r>
              <a:rPr lang="cs-CZ" sz="1800" b="0" i="0" u="none" strike="noStrike" dirty="0">
                <a:solidFill>
                  <a:srgbClr val="202122"/>
                </a:solidFill>
                <a:effectLst/>
                <a:latin typeface="Arial" panose="020B0604020202020204" pitchFamily="34" charset="0"/>
              </a:rPr>
              <a:t> na </a:t>
            </a:r>
            <a:r>
              <a:rPr lang="cs-CZ" sz="1800" b="0" i="0" u="none" strike="noStrike" dirty="0" err="1">
                <a:solidFill>
                  <a:srgbClr val="202122"/>
                </a:solidFill>
                <a:effectLst/>
                <a:latin typeface="Arial" panose="020B0604020202020204" pitchFamily="34" charset="0"/>
              </a:rPr>
              <a:t>potocě</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stáše</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bosa i bez </a:t>
            </a:r>
            <a:r>
              <a:rPr lang="cs-CZ" sz="1800" b="0" i="0" u="none" strike="noStrike" dirty="0" err="1">
                <a:solidFill>
                  <a:srgbClr val="202122"/>
                </a:solidFill>
                <a:effectLst/>
                <a:latin typeface="Arial" panose="020B0604020202020204" pitchFamily="34" charset="0"/>
              </a:rPr>
              <a:t>rukávóv</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rúcho</a:t>
            </a:r>
            <a:r>
              <a:rPr lang="cs-CZ" sz="1800" b="0" i="0" u="none" strike="noStrike" dirty="0">
                <a:solidFill>
                  <a:srgbClr val="202122"/>
                </a:solidFill>
                <a:effectLst/>
                <a:latin typeface="Arial" panose="020B0604020202020204" pitchFamily="34" charset="0"/>
              </a:rPr>
              <a:t> práše.</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A </a:t>
            </a:r>
            <a:r>
              <a:rPr lang="cs-CZ" sz="1800" b="0" i="0" u="none" strike="noStrike" dirty="0" err="1">
                <a:solidFill>
                  <a:srgbClr val="202122"/>
                </a:solidFill>
                <a:effectLst/>
                <a:latin typeface="Arial" panose="020B0604020202020204" pitchFamily="34" charset="0"/>
              </a:rPr>
              <a:t>sedlka</a:t>
            </a:r>
            <a:r>
              <a:rPr lang="cs-CZ" sz="1800" b="0" i="0" u="none" strike="noStrike" dirty="0">
                <a:solidFill>
                  <a:srgbClr val="202122"/>
                </a:solidFill>
                <a:effectLst/>
                <a:latin typeface="Arial" panose="020B0604020202020204" pitchFamily="34" charset="0"/>
              </a:rPr>
              <a:t> krásna velmi </a:t>
            </a:r>
            <a:r>
              <a:rPr lang="cs-CZ" sz="1800" b="0" i="0" u="none" strike="noStrike" dirty="0" err="1">
                <a:solidFill>
                  <a:srgbClr val="202122"/>
                </a:solidFill>
                <a:effectLst/>
                <a:latin typeface="Arial" panose="020B0604020202020204" pitchFamily="34" charset="0"/>
              </a:rPr>
              <a:t>bieše</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a k tomu ovšem stydlivé </a:t>
            </a:r>
            <a:r>
              <a:rPr lang="cs-CZ" sz="1800" b="0" i="0" u="none" strike="noStrike" dirty="0" err="1">
                <a:solidFill>
                  <a:srgbClr val="202122"/>
                </a:solidFill>
                <a:effectLst/>
                <a:latin typeface="Arial" panose="020B0604020202020204" pitchFamily="34" charset="0"/>
              </a:rPr>
              <a:t>nravy</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jmieše</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err="1">
                <a:solidFill>
                  <a:srgbClr val="202122"/>
                </a:solidFill>
                <a:effectLst/>
                <a:latin typeface="Arial" panose="020B0604020202020204" pitchFamily="34" charset="0"/>
              </a:rPr>
              <a:t>Počě</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sě</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jejiej</a:t>
            </a:r>
            <a:r>
              <a:rPr lang="cs-CZ" sz="1800" b="0" i="0" u="none" strike="noStrike" dirty="0">
                <a:solidFill>
                  <a:srgbClr val="202122"/>
                </a:solidFill>
                <a:effectLst/>
                <a:latin typeface="Arial" panose="020B0604020202020204" pitchFamily="34" charset="0"/>
              </a:rPr>
              <a:t> kráse diviti stoje,</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a </a:t>
            </a:r>
            <a:r>
              <a:rPr lang="cs-CZ" sz="1800" b="0" i="0" u="none" strike="noStrike" dirty="0" err="1">
                <a:solidFill>
                  <a:srgbClr val="202122"/>
                </a:solidFill>
                <a:effectLst/>
                <a:latin typeface="Arial" panose="020B0604020202020204" pitchFamily="34" charset="0"/>
              </a:rPr>
              <a:t>inhed</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ju</a:t>
            </a:r>
            <a:r>
              <a:rPr lang="cs-CZ" sz="1800" b="0" i="0" u="none" strike="noStrike" dirty="0">
                <a:solidFill>
                  <a:srgbClr val="202122"/>
                </a:solidFill>
                <a:effectLst/>
                <a:latin typeface="Arial" panose="020B0604020202020204" pitchFamily="34" charset="0"/>
              </a:rPr>
              <a:t> sobě za </a:t>
            </a:r>
            <a:r>
              <a:rPr lang="cs-CZ" sz="1800" b="0" i="0" u="none" strike="noStrike" dirty="0" err="1">
                <a:solidFill>
                  <a:srgbClr val="202122"/>
                </a:solidFill>
                <a:effectLst/>
                <a:latin typeface="Arial" panose="020B0604020202020204" pitchFamily="34" charset="0"/>
              </a:rPr>
              <a:t>knieniu</a:t>
            </a:r>
            <a:r>
              <a:rPr lang="cs-CZ" sz="1800" b="0" i="0" u="none" strike="noStrike" dirty="0">
                <a:solidFill>
                  <a:srgbClr val="202122"/>
                </a:solidFill>
                <a:effectLst/>
                <a:latin typeface="Arial" panose="020B0604020202020204" pitchFamily="34" charset="0"/>
              </a:rPr>
              <a:t> poje.</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Ta </a:t>
            </a:r>
            <a:r>
              <a:rPr lang="cs-CZ" sz="1800" b="0" i="0" u="none" strike="noStrike" dirty="0" err="1">
                <a:solidFill>
                  <a:srgbClr val="202122"/>
                </a:solidFill>
                <a:effectLst/>
                <a:latin typeface="Arial" panose="020B0604020202020204" pitchFamily="34" charset="0"/>
              </a:rPr>
              <a:t>knieni</a:t>
            </a:r>
            <a:r>
              <a:rPr lang="cs-CZ" sz="1800" b="0" i="0" u="none" strike="noStrike" dirty="0">
                <a:solidFill>
                  <a:srgbClr val="202122"/>
                </a:solidFill>
                <a:effectLst/>
                <a:latin typeface="Arial" panose="020B0604020202020204" pitchFamily="34" charset="0"/>
              </a:rPr>
              <a:t> šlechetná </a:t>
            </a:r>
            <a:r>
              <a:rPr lang="cs-CZ" sz="1800" b="0" i="0" u="none" strike="noStrike" dirty="0" err="1">
                <a:solidFill>
                  <a:srgbClr val="202122"/>
                </a:solidFill>
                <a:effectLst/>
                <a:latin typeface="Arial" panose="020B0604020202020204" pitchFamily="34" charset="0"/>
              </a:rPr>
              <a:t>bieše</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sobě </a:t>
            </a:r>
            <a:r>
              <a:rPr lang="cs-CZ" sz="1800" b="0" i="0" u="none" strike="noStrike" dirty="0" err="1">
                <a:solidFill>
                  <a:srgbClr val="202122"/>
                </a:solidFill>
                <a:effectLst/>
                <a:latin typeface="Arial" panose="020B0604020202020204" pitchFamily="34" charset="0"/>
              </a:rPr>
              <a:t>jmě</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Božěna</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jmieše</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br>
              <a:rPr lang="cs-CZ" sz="1800" b="0" i="0" dirty="0">
                <a:solidFill>
                  <a:srgbClr val="000000"/>
                </a:solidFill>
                <a:effectLst/>
                <a:latin typeface="Arial" panose="020B0604020202020204" pitchFamily="34" charset="0"/>
              </a:rPr>
            </a:br>
            <a:endParaRPr lang="cs-CZ" sz="1800" dirty="0"/>
          </a:p>
        </p:txBody>
      </p:sp>
      <p:sp>
        <p:nvSpPr>
          <p:cNvPr id="4" name="Zástupný obsah 3">
            <a:extLst>
              <a:ext uri="{FF2B5EF4-FFF2-40B4-BE49-F238E27FC236}">
                <a16:creationId xmlns:a16="http://schemas.microsoft.com/office/drawing/2014/main" id="{8D63A562-C86D-4CE3-AF40-7961F2B12902}"/>
              </a:ext>
            </a:extLst>
          </p:cNvPr>
          <p:cNvSpPr>
            <a:spLocks noGrp="1"/>
          </p:cNvSpPr>
          <p:nvPr>
            <p:ph sz="half" idx="2"/>
          </p:nvPr>
        </p:nvSpPr>
        <p:spPr>
          <a:xfrm>
            <a:off x="6172202" y="352338"/>
            <a:ext cx="5181600" cy="5673624"/>
          </a:xfrm>
        </p:spPr>
        <p:txBody>
          <a:bodyPr>
            <a:noAutofit/>
          </a:bodyPr>
          <a:lstStyle/>
          <a:p>
            <a:pPr marL="0" indent="0">
              <a:buNone/>
            </a:pPr>
            <a:r>
              <a:rPr lang="cs-CZ" sz="1800" b="0" i="0" u="none" strike="noStrike" dirty="0">
                <a:solidFill>
                  <a:srgbClr val="202122"/>
                </a:solidFill>
                <a:effectLst/>
                <a:latin typeface="Arial" panose="020B0604020202020204" pitchFamily="34" charset="0"/>
              </a:rPr>
              <a:t>Páni </a:t>
            </a:r>
            <a:r>
              <a:rPr lang="cs-CZ" sz="1800" b="0" i="0" u="none" strike="noStrike" dirty="0" err="1">
                <a:solidFill>
                  <a:srgbClr val="202122"/>
                </a:solidFill>
                <a:effectLst/>
                <a:latin typeface="Arial" panose="020B0604020202020204" pitchFamily="34" charset="0"/>
              </a:rPr>
              <a:t>j'mu</a:t>
            </a:r>
            <a:r>
              <a:rPr lang="cs-CZ" sz="1800" b="0" i="0" u="none" strike="noStrike" dirty="0">
                <a:solidFill>
                  <a:srgbClr val="202122"/>
                </a:solidFill>
                <a:effectLst/>
                <a:latin typeface="Arial" panose="020B0604020202020204" pitchFamily="34" charset="0"/>
              </a:rPr>
              <a:t> z toho za </a:t>
            </a:r>
            <a:r>
              <a:rPr lang="cs-CZ" sz="1800" b="0" i="0" u="none" strike="noStrike" dirty="0" err="1">
                <a:solidFill>
                  <a:srgbClr val="202122"/>
                </a:solidFill>
                <a:effectLst/>
                <a:latin typeface="Arial" panose="020B0604020202020204" pitchFamily="34" charset="0"/>
              </a:rPr>
              <a:t>złé</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počěchu</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jmieti</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Kněz </a:t>
            </a:r>
            <a:r>
              <a:rPr lang="cs-CZ" sz="1800" b="0" i="0" u="none" strike="noStrike" dirty="0" err="1">
                <a:solidFill>
                  <a:srgbClr val="202122"/>
                </a:solidFill>
                <a:effectLst/>
                <a:latin typeface="Arial" panose="020B0604020202020204" pitchFamily="34" charset="0"/>
              </a:rPr>
              <a:t>věcě</a:t>
            </a:r>
            <a:r>
              <a:rPr lang="cs-CZ" sz="1800" b="0" i="0" u="none" strike="noStrike" dirty="0">
                <a:solidFill>
                  <a:srgbClr val="202122"/>
                </a:solidFill>
                <a:effectLst/>
                <a:latin typeface="Arial" panose="020B0604020202020204" pitchFamily="34" charset="0"/>
              </a:rPr>
              <a:t>: „Páni, račte </a:t>
            </a:r>
            <a:r>
              <a:rPr lang="cs-CZ" sz="1800" b="0" i="0" u="none" strike="noStrike" dirty="0" err="1">
                <a:solidFill>
                  <a:srgbClr val="202122"/>
                </a:solidFill>
                <a:effectLst/>
                <a:latin typeface="Arial" panose="020B0604020202020204" pitchFamily="34" charset="0"/>
              </a:rPr>
              <a:t>słyšěti</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Z </a:t>
            </a:r>
            <a:r>
              <a:rPr lang="cs-CZ" sz="1800" b="0" i="0" u="none" strike="noStrike" dirty="0" err="1">
                <a:solidFill>
                  <a:srgbClr val="202122"/>
                </a:solidFill>
                <a:effectLst/>
                <a:latin typeface="Arial" panose="020B0604020202020204" pitchFamily="34" charset="0"/>
              </a:rPr>
              <a:t>chlapóv</a:t>
            </a:r>
            <a:r>
              <a:rPr lang="cs-CZ" sz="1800" b="0" i="0" u="none" strike="noStrike" dirty="0">
                <a:solidFill>
                  <a:srgbClr val="202122"/>
                </a:solidFill>
                <a:effectLst/>
                <a:latin typeface="Arial" panose="020B0604020202020204" pitchFamily="34" charset="0"/>
              </a:rPr>
              <a:t> šlechtici </a:t>
            </a:r>
            <a:r>
              <a:rPr lang="cs-CZ" sz="1800" b="0" i="0" u="none" strike="noStrike" dirty="0" err="1">
                <a:solidFill>
                  <a:srgbClr val="202122"/>
                </a:solidFill>
                <a:effectLst/>
                <a:latin typeface="Arial" panose="020B0604020202020204" pitchFamily="34" charset="0"/>
              </a:rPr>
              <a:t>bývajú</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a šlechtici syny </a:t>
            </a:r>
            <a:r>
              <a:rPr lang="cs-CZ" sz="1800" b="0" i="0" u="none" strike="noStrike" dirty="0" err="1">
                <a:solidFill>
                  <a:srgbClr val="202122"/>
                </a:solidFill>
                <a:effectLst/>
                <a:latin typeface="Arial" panose="020B0604020202020204" pitchFamily="34" charset="0"/>
              </a:rPr>
              <a:t>chłapy</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jmievajú</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Neb </a:t>
            </a:r>
            <a:r>
              <a:rPr lang="cs-CZ" sz="1800" b="0" i="0" u="none" strike="noStrike" dirty="0" err="1">
                <a:solidFill>
                  <a:srgbClr val="202122"/>
                </a:solidFill>
                <a:effectLst/>
                <a:latin typeface="Arial" panose="020B0604020202020204" pitchFamily="34" charset="0"/>
              </a:rPr>
              <a:t>ostarałé</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střiebro</a:t>
            </a:r>
            <a:r>
              <a:rPr lang="cs-CZ" sz="1800" b="0" i="0" u="none" strike="noStrike" dirty="0">
                <a:solidFill>
                  <a:srgbClr val="202122"/>
                </a:solidFill>
                <a:effectLst/>
                <a:latin typeface="Arial" panose="020B0604020202020204" pitchFamily="34" charset="0"/>
              </a:rPr>
              <a:t> šlechtu činí,</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a často </a:t>
            </a:r>
            <a:r>
              <a:rPr lang="cs-CZ" sz="1800" b="0" i="0" u="none" strike="noStrike" dirty="0" err="1">
                <a:solidFill>
                  <a:srgbClr val="202122"/>
                </a:solidFill>
                <a:effectLst/>
                <a:latin typeface="Arial" panose="020B0604020202020204" pitchFamily="34" charset="0"/>
              </a:rPr>
              <a:t>šlechticě</a:t>
            </a:r>
            <a:r>
              <a:rPr lang="cs-CZ" sz="1800" b="0" i="0" u="none" strike="noStrike" dirty="0">
                <a:solidFill>
                  <a:srgbClr val="202122"/>
                </a:solidFill>
                <a:effectLst/>
                <a:latin typeface="Arial" panose="020B0604020202020204" pitchFamily="34" charset="0"/>
              </a:rPr>
              <a:t> chudoba </a:t>
            </a:r>
            <a:r>
              <a:rPr lang="cs-CZ" sz="1800" b="0" i="0" u="none" strike="noStrike" dirty="0" err="1">
                <a:solidFill>
                  <a:srgbClr val="202122"/>
                </a:solidFill>
                <a:effectLst/>
                <a:latin typeface="Arial" panose="020B0604020202020204" pitchFamily="34" charset="0"/>
              </a:rPr>
              <a:t>chłapstvem</a:t>
            </a:r>
            <a:r>
              <a:rPr lang="cs-CZ" sz="1800" b="0" i="0" u="none" strike="noStrike" dirty="0">
                <a:solidFill>
                  <a:srgbClr val="202122"/>
                </a:solidFill>
                <a:effectLst/>
                <a:latin typeface="Arial" panose="020B0604020202020204" pitchFamily="34" charset="0"/>
              </a:rPr>
              <a:t> viní.</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Vyšli </a:t>
            </a:r>
            <a:r>
              <a:rPr lang="cs-CZ" sz="1800" b="0" i="0" u="none" strike="noStrike" dirty="0" err="1">
                <a:solidFill>
                  <a:srgbClr val="202122"/>
                </a:solidFill>
                <a:effectLst/>
                <a:latin typeface="Arial" panose="020B0604020202020204" pitchFamily="34" charset="0"/>
              </a:rPr>
              <a:t>smy</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všicni</a:t>
            </a:r>
            <a:r>
              <a:rPr lang="cs-CZ" sz="1800" b="0" i="0" u="none" strike="noStrike" dirty="0">
                <a:solidFill>
                  <a:srgbClr val="202122"/>
                </a:solidFill>
                <a:effectLst/>
                <a:latin typeface="Arial" panose="020B0604020202020204" pitchFamily="34" charset="0"/>
              </a:rPr>
              <a:t> z </a:t>
            </a:r>
            <a:r>
              <a:rPr lang="cs-CZ" sz="1800" b="0" i="0" u="none" strike="noStrike" dirty="0" err="1">
                <a:solidFill>
                  <a:srgbClr val="202122"/>
                </a:solidFill>
                <a:effectLst/>
                <a:latin typeface="Arial" panose="020B0604020202020204" pitchFamily="34" charset="0"/>
              </a:rPr>
              <a:t>otcě</a:t>
            </a:r>
            <a:r>
              <a:rPr lang="cs-CZ" sz="1800" b="0" i="0" u="none" strike="noStrike" dirty="0">
                <a:solidFill>
                  <a:srgbClr val="202122"/>
                </a:solidFill>
                <a:effectLst/>
                <a:latin typeface="Arial" panose="020B0604020202020204" pitchFamily="34" charset="0"/>
              </a:rPr>
              <a:t> jednoho,</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a ten </a:t>
            </a:r>
            <a:r>
              <a:rPr lang="cs-CZ" sz="1800" b="0" i="0" u="none" strike="noStrike" dirty="0" err="1">
                <a:solidFill>
                  <a:srgbClr val="202122"/>
                </a:solidFill>
                <a:effectLst/>
                <a:latin typeface="Arial" panose="020B0604020202020204" pitchFamily="34" charset="0"/>
              </a:rPr>
              <a:t>sě</a:t>
            </a:r>
            <a:r>
              <a:rPr lang="cs-CZ" sz="1800" b="0" i="0" u="none" strike="noStrike" dirty="0">
                <a:solidFill>
                  <a:srgbClr val="202122"/>
                </a:solidFill>
                <a:effectLst/>
                <a:latin typeface="Arial" panose="020B0604020202020204" pitchFamily="34" charset="0"/>
              </a:rPr>
              <a:t> čte šlechticem, jehož otec </a:t>
            </a:r>
            <a:r>
              <a:rPr lang="cs-CZ" sz="1800" b="0" i="0" u="none" strike="noStrike" dirty="0" err="1">
                <a:solidFill>
                  <a:srgbClr val="202122"/>
                </a:solidFill>
                <a:effectLst/>
                <a:latin typeface="Arial" panose="020B0604020202020204" pitchFamily="34" charset="0"/>
              </a:rPr>
              <a:t>jměł</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střiebra</a:t>
            </a:r>
            <a:r>
              <a:rPr lang="cs-CZ" sz="1800" b="0" i="0" u="none" strike="noStrike" dirty="0">
                <a:solidFill>
                  <a:srgbClr val="202122"/>
                </a:solidFill>
                <a:effectLst/>
                <a:latin typeface="Arial" panose="020B0604020202020204" pitchFamily="34" charset="0"/>
              </a:rPr>
              <a:t> mnoho.</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A když </a:t>
            </a:r>
            <a:r>
              <a:rPr lang="cs-CZ" sz="1800" b="0" i="0" u="none" strike="noStrike" dirty="0" err="1">
                <a:solidFill>
                  <a:srgbClr val="202122"/>
                </a:solidFill>
                <a:effectLst/>
                <a:latin typeface="Arial" panose="020B0604020202020204" pitchFamily="34" charset="0"/>
              </a:rPr>
              <a:t>jesť</a:t>
            </a:r>
            <a:r>
              <a:rPr lang="cs-CZ" sz="1800" b="0" i="0" u="none" strike="noStrike" dirty="0">
                <a:solidFill>
                  <a:srgbClr val="202122"/>
                </a:solidFill>
                <a:effectLst/>
                <a:latin typeface="Arial" panose="020B0604020202020204" pitchFamily="34" charset="0"/>
              </a:rPr>
              <a:t> tak šlechta s </a:t>
            </a:r>
            <a:r>
              <a:rPr lang="cs-CZ" sz="1800" b="0" i="0" u="none" strike="noStrike" dirty="0" err="1">
                <a:solidFill>
                  <a:srgbClr val="202122"/>
                </a:solidFill>
                <a:effectLst/>
                <a:latin typeface="Arial" panose="020B0604020202020204" pitchFamily="34" charset="0"/>
              </a:rPr>
              <a:t>chlapstvem</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smiešena</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bude </a:t>
            </a:r>
            <a:r>
              <a:rPr lang="cs-CZ" sz="1800" b="0" i="0" u="none" strike="noStrike" dirty="0" err="1">
                <a:solidFill>
                  <a:srgbClr val="202122"/>
                </a:solidFill>
                <a:effectLst/>
                <a:latin typeface="Arial" panose="020B0604020202020204" pitchFamily="34" charset="0"/>
              </a:rPr>
              <a:t>Božěna</a:t>
            </a:r>
            <a:r>
              <a:rPr lang="cs-CZ" sz="1800" b="0" i="0" u="none" strike="noStrike" dirty="0">
                <a:solidFill>
                  <a:srgbClr val="202122"/>
                </a:solidFill>
                <a:effectLst/>
                <a:latin typeface="Arial" panose="020B0604020202020204" pitchFamily="34" charset="0"/>
              </a:rPr>
              <a:t> má žena.</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Raději </a:t>
            </a:r>
            <a:r>
              <a:rPr lang="cs-CZ" sz="1800" b="0" i="0" u="none" strike="noStrike" dirty="0" err="1">
                <a:solidFill>
                  <a:srgbClr val="202122"/>
                </a:solidFill>
                <a:effectLst/>
                <a:latin typeface="Arial" panose="020B0604020202020204" pitchFamily="34" charset="0"/>
              </a:rPr>
              <a:t>sě</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chciu</a:t>
            </a:r>
            <a:r>
              <a:rPr lang="cs-CZ" sz="1800" b="0" i="0" u="none" strike="noStrike" dirty="0">
                <a:solidFill>
                  <a:srgbClr val="202122"/>
                </a:solidFill>
                <a:effectLst/>
                <a:latin typeface="Arial" panose="020B0604020202020204" pitchFamily="34" charset="0"/>
              </a:rPr>
              <a:t> s </a:t>
            </a:r>
            <a:r>
              <a:rPr lang="cs-CZ" sz="1800" b="0" i="0" u="none" strike="noStrike" dirty="0" err="1">
                <a:solidFill>
                  <a:srgbClr val="202122"/>
                </a:solidFill>
                <a:effectLst/>
                <a:latin typeface="Arial" panose="020B0604020202020204" pitchFamily="34" charset="0"/>
              </a:rPr>
              <a:t>českú</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sedlkú</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smieti</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než královnu </a:t>
            </a:r>
            <a:r>
              <a:rPr lang="cs-CZ" sz="1800" b="0" i="0" u="none" strike="noStrike" dirty="0" err="1">
                <a:solidFill>
                  <a:srgbClr val="202122"/>
                </a:solidFill>
                <a:effectLst/>
                <a:latin typeface="Arial" panose="020B0604020202020204" pitchFamily="34" charset="0"/>
              </a:rPr>
              <a:t>němečskú</a:t>
            </a:r>
            <a:r>
              <a:rPr lang="cs-CZ" sz="1800" b="0" i="0" u="none" strike="noStrike" dirty="0">
                <a:solidFill>
                  <a:srgbClr val="202122"/>
                </a:solidFill>
                <a:effectLst/>
                <a:latin typeface="Arial" panose="020B0604020202020204" pitchFamily="34" charset="0"/>
              </a:rPr>
              <a:t> za ženu </a:t>
            </a:r>
            <a:r>
              <a:rPr lang="cs-CZ" sz="1800" b="0" i="0" u="none" strike="noStrike" dirty="0" err="1">
                <a:solidFill>
                  <a:srgbClr val="202122"/>
                </a:solidFill>
                <a:effectLst/>
                <a:latin typeface="Arial" panose="020B0604020202020204" pitchFamily="34" charset="0"/>
              </a:rPr>
              <a:t>jmieti</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Vře-ť každému </a:t>
            </a:r>
            <a:r>
              <a:rPr lang="cs-CZ" sz="1800" b="0" i="0" u="none" strike="noStrike" dirty="0" err="1">
                <a:solidFill>
                  <a:srgbClr val="202122"/>
                </a:solidFill>
                <a:effectLst/>
                <a:latin typeface="Arial" panose="020B0604020202020204" pitchFamily="34" charset="0"/>
              </a:rPr>
              <a:t>srdcě</a:t>
            </a:r>
            <a:r>
              <a:rPr lang="cs-CZ" sz="1800" b="0" i="0" u="none" strike="noStrike" dirty="0">
                <a:solidFill>
                  <a:srgbClr val="202122"/>
                </a:solidFill>
                <a:effectLst/>
                <a:latin typeface="Arial" panose="020B0604020202020204" pitchFamily="34" charset="0"/>
              </a:rPr>
              <a:t> po jazyku svému,</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a proto </a:t>
            </a:r>
            <a:r>
              <a:rPr lang="cs-CZ" sz="1800" b="0" i="0" u="none" strike="noStrike" dirty="0" err="1">
                <a:solidFill>
                  <a:srgbClr val="202122"/>
                </a:solidFill>
                <a:effectLst/>
                <a:latin typeface="Arial" panose="020B0604020202020204" pitchFamily="34" charset="0"/>
              </a:rPr>
              <a:t>Němkyně</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mieně</a:t>
            </a:r>
            <a:r>
              <a:rPr lang="cs-CZ" sz="1800" b="0" i="0" u="none" strike="noStrike" dirty="0">
                <a:solidFill>
                  <a:srgbClr val="202122"/>
                </a:solidFill>
                <a:effectLst/>
                <a:latin typeface="Arial" panose="020B0604020202020204" pitchFamily="34" charset="0"/>
              </a:rPr>
              <a:t> bude </a:t>
            </a:r>
            <a:r>
              <a:rPr lang="cs-CZ" sz="1800" b="0" i="0" u="none" strike="noStrike" dirty="0" err="1">
                <a:solidFill>
                  <a:srgbClr val="202122"/>
                </a:solidFill>
                <a:effectLst/>
                <a:latin typeface="Arial" panose="020B0604020202020204" pitchFamily="34" charset="0"/>
              </a:rPr>
              <a:t>přieti</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liudu</a:t>
            </a:r>
            <a:r>
              <a:rPr lang="cs-CZ" sz="1800" b="0" i="0" u="none" strike="noStrike" dirty="0">
                <a:solidFill>
                  <a:srgbClr val="202122"/>
                </a:solidFill>
                <a:effectLst/>
                <a:latin typeface="Arial" panose="020B0604020202020204" pitchFamily="34" charset="0"/>
              </a:rPr>
              <a:t> mému.</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err="1">
                <a:solidFill>
                  <a:srgbClr val="202122"/>
                </a:solidFill>
                <a:effectLst/>
                <a:latin typeface="Arial" panose="020B0604020202020204" pitchFamily="34" charset="0"/>
              </a:rPr>
              <a:t>Němkyně</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němečskú</a:t>
            </a:r>
            <a:r>
              <a:rPr lang="cs-CZ" sz="1800" b="0" i="0" u="none" strike="noStrike" dirty="0">
                <a:solidFill>
                  <a:srgbClr val="202122"/>
                </a:solidFill>
                <a:effectLst/>
                <a:latin typeface="Arial" panose="020B0604020202020204" pitchFamily="34" charset="0"/>
              </a:rPr>
              <a:t> čeleď bude </a:t>
            </a:r>
            <a:r>
              <a:rPr lang="cs-CZ" sz="1800" b="0" i="0" u="none" strike="noStrike" dirty="0" err="1">
                <a:solidFill>
                  <a:srgbClr val="202122"/>
                </a:solidFill>
                <a:effectLst/>
                <a:latin typeface="Arial" panose="020B0604020202020204" pitchFamily="34" charset="0"/>
              </a:rPr>
              <a:t>jmieti</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a </a:t>
            </a:r>
            <a:r>
              <a:rPr lang="cs-CZ" sz="1800" b="0" i="0" u="none" strike="noStrike" dirty="0" err="1">
                <a:solidFill>
                  <a:srgbClr val="202122"/>
                </a:solidFill>
                <a:effectLst/>
                <a:latin typeface="Arial" panose="020B0604020202020204" pitchFamily="34" charset="0"/>
              </a:rPr>
              <a:t>němečsky</a:t>
            </a:r>
            <a:r>
              <a:rPr lang="cs-CZ" sz="1800" b="0" i="0" u="none" strike="noStrike" dirty="0">
                <a:solidFill>
                  <a:srgbClr val="202122"/>
                </a:solidFill>
                <a:effectLst/>
                <a:latin typeface="Arial" panose="020B0604020202020204" pitchFamily="34" charset="0"/>
              </a:rPr>
              <a:t> bude učiti mé děti.</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A proto bude jazyka </a:t>
            </a:r>
            <a:r>
              <a:rPr lang="cs-CZ" sz="1800" b="0" i="0" u="none" strike="noStrike" dirty="0" err="1">
                <a:solidFill>
                  <a:srgbClr val="202122"/>
                </a:solidFill>
                <a:effectLst/>
                <a:latin typeface="Arial" panose="020B0604020202020204" pitchFamily="34" charset="0"/>
              </a:rPr>
              <a:t>rozdělenie</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a </a:t>
            </a:r>
            <a:r>
              <a:rPr lang="cs-CZ" sz="1800" b="0" i="0" u="none" strike="noStrike" dirty="0" err="1">
                <a:solidFill>
                  <a:srgbClr val="202122"/>
                </a:solidFill>
                <a:effectLst/>
                <a:latin typeface="Arial" panose="020B0604020202020204" pitchFamily="34" charset="0"/>
              </a:rPr>
              <a:t>inhed</a:t>
            </a:r>
            <a:r>
              <a:rPr lang="cs-CZ" sz="1800" b="0" i="0" u="none" strike="noStrike" dirty="0">
                <a:solidFill>
                  <a:srgbClr val="202122"/>
                </a:solidFill>
                <a:effectLst/>
                <a:latin typeface="Arial" panose="020B0604020202020204" pitchFamily="34" charset="0"/>
              </a:rPr>
              <a:t> země jisté </a:t>
            </a:r>
            <a:r>
              <a:rPr lang="cs-CZ" sz="1800" b="0" i="0" u="none" strike="noStrike" dirty="0" err="1">
                <a:solidFill>
                  <a:srgbClr val="202122"/>
                </a:solidFill>
                <a:effectLst/>
                <a:latin typeface="Arial" panose="020B0604020202020204" pitchFamily="34" charset="0"/>
              </a:rPr>
              <a:t>zkažěnie</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Páni, </a:t>
            </a:r>
            <a:r>
              <a:rPr lang="cs-CZ" sz="1800" b="0" i="0" u="none" strike="noStrike" dirty="0" err="1">
                <a:solidFill>
                  <a:srgbClr val="202122"/>
                </a:solidFill>
                <a:effectLst/>
                <a:latin typeface="Arial" panose="020B0604020202020204" pitchFamily="34" charset="0"/>
              </a:rPr>
              <a:t>neviete</a:t>
            </a:r>
            <a:r>
              <a:rPr lang="cs-CZ" sz="1800" b="0" i="0" u="none" strike="noStrike" dirty="0">
                <a:solidFill>
                  <a:srgbClr val="202122"/>
                </a:solidFill>
                <a:effectLst/>
                <a:latin typeface="Arial" panose="020B0604020202020204" pitchFamily="34" charset="0"/>
              </a:rPr>
              <a:t> dobra svého,</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err="1">
                <a:solidFill>
                  <a:srgbClr val="202122"/>
                </a:solidFill>
                <a:effectLst/>
                <a:latin typeface="Arial" panose="020B0604020202020204" pitchFamily="34" charset="0"/>
              </a:rPr>
              <a:t>łajúce</a:t>
            </a:r>
            <a:r>
              <a:rPr lang="cs-CZ" sz="1800" b="0" i="0" u="none" strike="noStrike" dirty="0">
                <a:solidFill>
                  <a:srgbClr val="202122"/>
                </a:solidFill>
                <a:effectLst/>
                <a:latin typeface="Arial" panose="020B0604020202020204" pitchFamily="34" charset="0"/>
              </a:rPr>
              <a:t> mi z </a:t>
            </a:r>
            <a:r>
              <a:rPr lang="cs-CZ" sz="1800" b="0" i="0" u="none" strike="noStrike" dirty="0" err="1">
                <a:solidFill>
                  <a:srgbClr val="202122"/>
                </a:solidFill>
                <a:effectLst/>
                <a:latin typeface="Arial" panose="020B0604020202020204" pitchFamily="34" charset="0"/>
              </a:rPr>
              <a:t>małženstva</a:t>
            </a:r>
            <a:r>
              <a:rPr lang="cs-CZ" sz="1800" b="0" i="0" u="none" strike="noStrike" dirty="0">
                <a:solidFill>
                  <a:srgbClr val="202122"/>
                </a:solidFill>
                <a:effectLst/>
                <a:latin typeface="Arial" panose="020B0604020202020204" pitchFamily="34" charset="0"/>
              </a:rPr>
              <a:t> mého.</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Kde byste </a:t>
            </a:r>
            <a:r>
              <a:rPr lang="cs-CZ" sz="1800" b="0" i="0" u="none" strike="noStrike" dirty="0" err="1">
                <a:solidFill>
                  <a:srgbClr val="202122"/>
                </a:solidFill>
                <a:effectLst/>
                <a:latin typeface="Arial" panose="020B0604020202020204" pitchFamily="34" charset="0"/>
              </a:rPr>
              <a:t>řěčníky</a:t>
            </a:r>
            <a:r>
              <a:rPr lang="cs-CZ" sz="1800" b="0" i="0" u="none" strike="noStrike" dirty="0">
                <a:solidFill>
                  <a:srgbClr val="202122"/>
                </a:solidFill>
                <a:effectLst/>
                <a:latin typeface="Arial" panose="020B0604020202020204" pitchFamily="34" charset="0"/>
              </a:rPr>
              <a:t> brali,</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když byste </a:t>
            </a:r>
            <a:r>
              <a:rPr lang="cs-CZ" sz="1800" b="0" i="0" u="none" strike="noStrike" dirty="0" err="1">
                <a:solidFill>
                  <a:srgbClr val="202122"/>
                </a:solidFill>
                <a:effectLst/>
                <a:latin typeface="Arial" panose="020B0604020202020204" pitchFamily="34" charset="0"/>
              </a:rPr>
              <a:t>přěd</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knieniú</a:t>
            </a:r>
            <a:r>
              <a:rPr lang="cs-CZ" sz="1800" b="0" i="0" u="none" strike="noStrike" dirty="0">
                <a:solidFill>
                  <a:srgbClr val="202122"/>
                </a:solidFill>
                <a:effectLst/>
                <a:latin typeface="Arial" panose="020B0604020202020204" pitchFamily="34" charset="0"/>
              </a:rPr>
              <a:t> stáli?“</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Když z </a:t>
            </a:r>
            <a:r>
              <a:rPr lang="cs-CZ" sz="1800" b="0" i="0" u="none" strike="noStrike" dirty="0" err="1">
                <a:solidFill>
                  <a:srgbClr val="202122"/>
                </a:solidFill>
                <a:effectLst/>
                <a:latin typeface="Arial" panose="020B0604020202020204" pitchFamily="34" charset="0"/>
              </a:rPr>
              <a:t>Božěny</a:t>
            </a:r>
            <a:r>
              <a:rPr lang="cs-CZ" sz="1800" b="0" i="0" u="none" strike="noStrike" dirty="0">
                <a:solidFill>
                  <a:srgbClr val="202122"/>
                </a:solidFill>
                <a:effectLst/>
                <a:latin typeface="Arial" panose="020B0604020202020204" pitchFamily="34" charset="0"/>
              </a:rPr>
              <a:t> syna </a:t>
            </a:r>
            <a:r>
              <a:rPr lang="cs-CZ" sz="1800" b="0" i="0" u="none" strike="noStrike" dirty="0" err="1">
                <a:solidFill>
                  <a:srgbClr val="202122"/>
                </a:solidFill>
                <a:effectLst/>
                <a:latin typeface="Arial" panose="020B0604020202020204" pitchFamily="34" charset="0"/>
              </a:rPr>
              <a:t>jměł</a:t>
            </a:r>
            <a:r>
              <a:rPr lang="cs-CZ" sz="1800" b="0" i="0" u="none" strike="noStrike" dirty="0">
                <a:solidFill>
                  <a:srgbClr val="202122"/>
                </a:solidFill>
                <a:effectLst/>
                <a:latin typeface="Arial" panose="020B0604020202020204" pitchFamily="34" charset="0"/>
              </a:rPr>
              <a:t>,</a:t>
            </a:r>
            <a:r>
              <a:rPr lang="cs-CZ" sz="1800" b="0" i="0" dirty="0">
                <a:solidFill>
                  <a:srgbClr val="000000"/>
                </a:solidFill>
                <a:effectLst/>
                <a:latin typeface="Arial" panose="020B0604020202020204" pitchFamily="34" charset="0"/>
              </a:rPr>
              <a:t>​</a:t>
            </a:r>
            <a:br>
              <a:rPr lang="cs-CZ" sz="1800" b="0" i="0" dirty="0">
                <a:solidFill>
                  <a:srgbClr val="000000"/>
                </a:solidFill>
                <a:effectLst/>
                <a:latin typeface="Arial" panose="020B0604020202020204" pitchFamily="34" charset="0"/>
              </a:rPr>
            </a:br>
            <a:r>
              <a:rPr lang="cs-CZ" sz="1800" b="0" i="0" u="none" strike="noStrike" dirty="0">
                <a:solidFill>
                  <a:srgbClr val="202122"/>
                </a:solidFill>
                <a:effectLst/>
                <a:latin typeface="Arial" panose="020B0604020202020204" pitchFamily="34" charset="0"/>
              </a:rPr>
              <a:t>tomu </a:t>
            </a:r>
            <a:r>
              <a:rPr lang="cs-CZ" sz="1800" b="0" i="0" u="none" strike="noStrike" dirty="0" err="1">
                <a:solidFill>
                  <a:srgbClr val="202122"/>
                </a:solidFill>
                <a:effectLst/>
                <a:latin typeface="Arial" panose="020B0604020202020204" pitchFamily="34" charset="0"/>
              </a:rPr>
              <a:t>był</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Břěčisłav</a:t>
            </a:r>
            <a:r>
              <a:rPr lang="cs-CZ" sz="1800" b="0" i="0" u="none" strike="noStrike" dirty="0">
                <a:solidFill>
                  <a:srgbClr val="202122"/>
                </a:solidFill>
                <a:effectLst/>
                <a:latin typeface="Arial" panose="020B0604020202020204" pitchFamily="34" charset="0"/>
              </a:rPr>
              <a:t> </a:t>
            </a:r>
            <a:r>
              <a:rPr lang="cs-CZ" sz="1800" b="0" i="0" u="none" strike="noStrike" dirty="0" err="1">
                <a:solidFill>
                  <a:srgbClr val="202122"/>
                </a:solidFill>
                <a:effectLst/>
                <a:latin typeface="Arial" panose="020B0604020202020204" pitchFamily="34" charset="0"/>
              </a:rPr>
              <a:t>vzděł</a:t>
            </a:r>
            <a:r>
              <a:rPr lang="cs-CZ" sz="1800" b="0" i="0" u="none" strike="noStrike" dirty="0">
                <a:solidFill>
                  <a:srgbClr val="202122"/>
                </a:solidFill>
                <a:effectLst/>
                <a:latin typeface="Arial" panose="020B0604020202020204" pitchFamily="34" charset="0"/>
              </a:rPr>
              <a:t>.</a:t>
            </a:r>
            <a:endParaRPr lang="cs-CZ" sz="1800" dirty="0"/>
          </a:p>
        </p:txBody>
      </p:sp>
    </p:spTree>
    <p:extLst>
      <p:ext uri="{BB962C8B-B14F-4D97-AF65-F5344CB8AC3E}">
        <p14:creationId xmlns:p14="http://schemas.microsoft.com/office/powerpoint/2010/main" val="220092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9E3FBC5-AE1F-401F-B1A5-23536484089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Ožehavé téma</a:t>
            </a:r>
          </a:p>
        </p:txBody>
      </p:sp>
      <p:pic>
        <p:nvPicPr>
          <p:cNvPr id="5" name="Zástupný obsah 4" descr="Obsah obrázku text&#10;&#10;Popis byl vytvořen automaticky">
            <a:extLst>
              <a:ext uri="{FF2B5EF4-FFF2-40B4-BE49-F238E27FC236}">
                <a16:creationId xmlns:a16="http://schemas.microsoft.com/office/drawing/2014/main" id="{FEA96082-368F-4C09-A95A-A7A12FD2A0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0157" y="643466"/>
            <a:ext cx="5055017" cy="5568739"/>
          </a:xfrm>
          <a:prstGeom prst="rect">
            <a:avLst/>
          </a:prstGeom>
        </p:spPr>
      </p:pic>
    </p:spTree>
    <p:extLst>
      <p:ext uri="{BB962C8B-B14F-4D97-AF65-F5344CB8AC3E}">
        <p14:creationId xmlns:p14="http://schemas.microsoft.com/office/powerpoint/2010/main" val="187557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DDBA89-ABB9-40F4-AF84-12A4FC2CCD47}"/>
              </a:ext>
            </a:extLst>
          </p:cNvPr>
          <p:cNvSpPr>
            <a:spLocks noGrp="1"/>
          </p:cNvSpPr>
          <p:nvPr>
            <p:ph type="title"/>
          </p:nvPr>
        </p:nvSpPr>
        <p:spPr>
          <a:xfrm>
            <a:off x="373039" y="365125"/>
            <a:ext cx="10980761" cy="1325563"/>
          </a:xfrm>
        </p:spPr>
        <p:txBody>
          <a:bodyPr/>
          <a:lstStyle/>
          <a:p>
            <a:r>
              <a:rPr lang="cs-CZ" dirty="0"/>
              <a:t>Dotazy pana Vávry… (bez korektur)</a:t>
            </a:r>
          </a:p>
        </p:txBody>
      </p:sp>
      <p:sp>
        <p:nvSpPr>
          <p:cNvPr id="3" name="Zástupný obsah 2">
            <a:extLst>
              <a:ext uri="{FF2B5EF4-FFF2-40B4-BE49-F238E27FC236}">
                <a16:creationId xmlns:a16="http://schemas.microsoft.com/office/drawing/2014/main" id="{2B95AFB5-F491-4795-9C5D-36147D5DD71C}"/>
              </a:ext>
            </a:extLst>
          </p:cNvPr>
          <p:cNvSpPr>
            <a:spLocks noGrp="1"/>
          </p:cNvSpPr>
          <p:nvPr>
            <p:ph idx="1"/>
          </p:nvPr>
        </p:nvSpPr>
        <p:spPr>
          <a:xfrm>
            <a:off x="409433" y="1690688"/>
            <a:ext cx="11409528" cy="4914828"/>
          </a:xfrm>
        </p:spPr>
        <p:txBody>
          <a:bodyPr>
            <a:normAutofit fontScale="62500" lnSpcReduction="20000"/>
          </a:bodyPr>
          <a:lstStyle/>
          <a:p>
            <a:pPr marL="0" indent="0">
              <a:buNone/>
            </a:pPr>
            <a:r>
              <a:rPr lang="cs-CZ" dirty="0"/>
              <a:t>1. Kdo to byl ČESKÝ král, když neexistovali Češi?  Komu vládne a podle čeho se tak jmenuje?</a:t>
            </a:r>
          </a:p>
          <a:p>
            <a:pPr marL="0" indent="0">
              <a:buNone/>
            </a:pPr>
            <a:r>
              <a:rPr lang="cs-CZ" dirty="0"/>
              <a:t>2. Byl dříve  ČESKÝ král a podle něj se Češi pojmenovali?</a:t>
            </a:r>
          </a:p>
          <a:p>
            <a:pPr marL="0" indent="0">
              <a:buNone/>
            </a:pPr>
            <a:r>
              <a:rPr lang="cs-CZ" dirty="0"/>
              <a:t>3. Pokud ano, podle čeho dostal ČESKÝ král jméno, když ne podle toho, že je to KRÁL ČECHŮ?</a:t>
            </a:r>
          </a:p>
          <a:p>
            <a:pPr marL="0" indent="0">
              <a:buNone/>
            </a:pPr>
            <a:r>
              <a:rPr lang="cs-CZ" dirty="0"/>
              <a:t>4. Podle </a:t>
            </a:r>
            <a:r>
              <a:rPr lang="cs-CZ" dirty="0" err="1"/>
              <a:t>uzemí</a:t>
            </a:r>
            <a:r>
              <a:rPr lang="cs-CZ" dirty="0"/>
              <a:t> Čech?</a:t>
            </a:r>
          </a:p>
          <a:p>
            <a:pPr marL="0" indent="0">
              <a:buNone/>
            </a:pPr>
            <a:r>
              <a:rPr lang="cs-CZ" dirty="0"/>
              <a:t>5. Proč se to území tak jmenuje? Není to náhodou tím, že tam žijí Češi?</a:t>
            </a:r>
          </a:p>
          <a:p>
            <a:pPr marL="0" indent="0">
              <a:buNone/>
            </a:pPr>
            <a:r>
              <a:rPr lang="cs-CZ" dirty="0"/>
              <a:t>6. Kdo ho tak pojmenoval, pokud ne Češi? A podle čeho se to území vlastně pozná? Proč to není třeba Německo? Není to tím, že si to území </a:t>
            </a:r>
            <a:r>
              <a:rPr lang="cs-CZ" dirty="0" err="1"/>
              <a:t>nárokujé</a:t>
            </a:r>
            <a:r>
              <a:rPr lang="cs-CZ" dirty="0"/>
              <a:t> nějací Češi, co se necítí býti Němci a tak s </a:t>
            </a:r>
            <a:r>
              <a:rPr lang="cs-CZ" dirty="0" err="1"/>
              <a:t>Němco</a:t>
            </a:r>
            <a:r>
              <a:rPr lang="cs-CZ" dirty="0"/>
              <a:t> vedou po staletí války, místo aby se nadšeně </a:t>
            </a:r>
            <a:r>
              <a:rPr lang="cs-CZ" dirty="0" err="1"/>
              <a:t>naučli</a:t>
            </a:r>
            <a:r>
              <a:rPr lang="cs-CZ" dirty="0"/>
              <a:t> německy a přidali se k nim?</a:t>
            </a:r>
          </a:p>
          <a:p>
            <a:pPr marL="0" indent="0">
              <a:buNone/>
            </a:pPr>
            <a:r>
              <a:rPr lang="cs-CZ" dirty="0"/>
              <a:t>7. Jak se mohly uskutečnit spory českých a německých měšťanů, univerzitních profesorů na Karlově univerzitě v Praze a další, </a:t>
            </a:r>
            <a:r>
              <a:rPr lang="cs-CZ" dirty="0" err="1"/>
              <a:t>jestlliže</a:t>
            </a:r>
            <a:r>
              <a:rPr lang="cs-CZ" dirty="0"/>
              <a:t> neexistovali Češi a Němci? Jak poznal jeden měšťan, že je český a má mít spor s jiným, který je německý, když se tak ani jeden neidentifikoval?</a:t>
            </a:r>
          </a:p>
          <a:p>
            <a:pPr marL="0" indent="0">
              <a:buNone/>
            </a:pPr>
            <a:r>
              <a:rPr lang="cs-CZ" dirty="0"/>
              <a:t>8. Pokud je výraz "</a:t>
            </a:r>
            <a:r>
              <a:rPr lang="cs-CZ" dirty="0" err="1"/>
              <a:t>němec</a:t>
            </a:r>
            <a:r>
              <a:rPr lang="cs-CZ" dirty="0"/>
              <a:t>" odvozen od slova "němý", jakože mluví cizím jazykem a tím pádem označuje cizince, proč se Polákům neříká taky Němci a proč se neříká všem cizím jazykům Němčina?</a:t>
            </a:r>
          </a:p>
          <a:p>
            <a:pPr marL="0" indent="0">
              <a:buNone/>
            </a:pPr>
            <a:r>
              <a:rPr lang="cs-CZ" dirty="0"/>
              <a:t>9. Co znamenalo slovo Čech? Příslušníka ČEHO, pokud ne českého národa, obyvatele Českého království, disponujícího vlastním jazykem, kulturou, územím, tradicí a společnými zájmy?</a:t>
            </a:r>
          </a:p>
          <a:p>
            <a:pPr marL="0" indent="0">
              <a:buNone/>
            </a:pPr>
            <a:r>
              <a:rPr lang="cs-CZ" dirty="0"/>
              <a:t>10. O kom to psal Jan Hus, když nabádal Čechy aby bojovali s Němci při invazi </a:t>
            </a:r>
            <a:r>
              <a:rPr lang="cs-CZ" dirty="0" err="1"/>
              <a:t>Míšňanů</a:t>
            </a:r>
            <a:r>
              <a:rPr lang="cs-CZ" dirty="0"/>
              <a:t> do Čech?</a:t>
            </a:r>
          </a:p>
          <a:p>
            <a:pPr marL="0" indent="0">
              <a:buNone/>
            </a:pPr>
            <a:r>
              <a:rPr lang="cs-CZ" dirty="0"/>
              <a:t>11. Koho vyháněli čeští učenci z pražské univerzity a proč?</a:t>
            </a:r>
          </a:p>
        </p:txBody>
      </p:sp>
    </p:spTree>
    <p:extLst>
      <p:ext uri="{BB962C8B-B14F-4D97-AF65-F5344CB8AC3E}">
        <p14:creationId xmlns:p14="http://schemas.microsoft.com/office/powerpoint/2010/main" val="240422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9B66B8C-6D8F-4607-8CE2-D39F1C532996}"/>
              </a:ext>
            </a:extLst>
          </p:cNvPr>
          <p:cNvSpPr>
            <a:spLocks noGrp="1"/>
          </p:cNvSpPr>
          <p:nvPr>
            <p:ph type="title"/>
          </p:nvPr>
        </p:nvSpPr>
        <p:spPr>
          <a:xfrm>
            <a:off x="630936" y="640080"/>
            <a:ext cx="4818888" cy="1481328"/>
          </a:xfrm>
        </p:spPr>
        <p:txBody>
          <a:bodyPr anchor="b">
            <a:normAutofit/>
          </a:bodyPr>
          <a:lstStyle/>
          <a:p>
            <a:r>
              <a:rPr lang="cs-CZ" sz="5000" dirty="0"/>
              <a:t>Téma pro</a:t>
            </a:r>
            <a:br>
              <a:rPr lang="cs-CZ" sz="5000" dirty="0"/>
            </a:br>
            <a:r>
              <a:rPr lang="cs-CZ" sz="5000" dirty="0"/>
              <a:t>19. a 20. století</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FDE3CA5A-2741-4782-BA66-8D715B71EC8A}"/>
              </a:ext>
            </a:extLst>
          </p:cNvPr>
          <p:cNvSpPr>
            <a:spLocks noGrp="1"/>
          </p:cNvSpPr>
          <p:nvPr>
            <p:ph idx="1"/>
          </p:nvPr>
        </p:nvSpPr>
        <p:spPr>
          <a:xfrm>
            <a:off x="630936" y="2660904"/>
            <a:ext cx="4818888" cy="3547872"/>
          </a:xfrm>
        </p:spPr>
        <p:txBody>
          <a:bodyPr anchor="t">
            <a:normAutofit/>
          </a:bodyPr>
          <a:lstStyle/>
          <a:p>
            <a:r>
              <a:rPr lang="cs-CZ" sz="2200"/>
              <a:t>Nacionalismus ve „žhavé“ fázi hledá své „kořeny“</a:t>
            </a:r>
          </a:p>
          <a:p>
            <a:r>
              <a:rPr lang="cs-CZ" sz="2200"/>
              <a:t>Romantismus chápe středověk jako kolébku národů</a:t>
            </a:r>
          </a:p>
          <a:p>
            <a:r>
              <a:rPr lang="cs-CZ" sz="2200"/>
              <a:t>Většina nacionalistických hnutí si hledá své hrdiny ve středověku</a:t>
            </a:r>
          </a:p>
          <a:p>
            <a:r>
              <a:rPr lang="cs-CZ" sz="2200"/>
              <a:t>Historici jsou pak součástí kulturních válek (ala spor o rukopisy)</a:t>
            </a:r>
          </a:p>
        </p:txBody>
      </p:sp>
      <p:pic>
        <p:nvPicPr>
          <p:cNvPr id="5" name="Obrázek 4">
            <a:extLst>
              <a:ext uri="{FF2B5EF4-FFF2-40B4-BE49-F238E27FC236}">
                <a16:creationId xmlns:a16="http://schemas.microsoft.com/office/drawing/2014/main" id="{CC809E48-64F0-4D5F-B64B-067C9E295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836" y="640080"/>
            <a:ext cx="5187391" cy="5577840"/>
          </a:xfrm>
          <a:prstGeom prst="rect">
            <a:avLst/>
          </a:prstGeom>
        </p:spPr>
      </p:pic>
    </p:spTree>
    <p:extLst>
      <p:ext uri="{BB962C8B-B14F-4D97-AF65-F5344CB8AC3E}">
        <p14:creationId xmlns:p14="http://schemas.microsoft.com/office/powerpoint/2010/main" val="344076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A371280-46DF-48A7-B2F2-27D91DE6CC69}"/>
              </a:ext>
            </a:extLst>
          </p:cNvPr>
          <p:cNvSpPr>
            <a:spLocks noGrp="1"/>
          </p:cNvSpPr>
          <p:nvPr>
            <p:ph type="title"/>
          </p:nvPr>
        </p:nvSpPr>
        <p:spPr>
          <a:xfrm>
            <a:off x="3970366" y="609600"/>
            <a:ext cx="4267200" cy="1351472"/>
          </a:xfrm>
        </p:spPr>
        <p:txBody>
          <a:bodyPr>
            <a:normAutofit/>
          </a:bodyPr>
          <a:lstStyle/>
          <a:p>
            <a:pPr algn="ctr"/>
            <a:r>
              <a:rPr lang="cs-CZ">
                <a:solidFill>
                  <a:schemeClr val="tx1">
                    <a:lumMod val="85000"/>
                    <a:lumOff val="15000"/>
                  </a:schemeClr>
                </a:solidFill>
              </a:rPr>
              <a:t>Modernistická koncepce</a:t>
            </a:r>
          </a:p>
        </p:txBody>
      </p:sp>
      <p:pic>
        <p:nvPicPr>
          <p:cNvPr id="5" name="Obrázek 4" descr="Obsah obrázku osoba, interiér, vsedě, patro&#10;&#10;Popis byl vytvořen automaticky">
            <a:extLst>
              <a:ext uri="{FF2B5EF4-FFF2-40B4-BE49-F238E27FC236}">
                <a16:creationId xmlns:a16="http://schemas.microsoft.com/office/drawing/2014/main" id="{E4B4590D-A6B6-4B34-B357-CB7E94421EC0}"/>
              </a:ext>
            </a:extLst>
          </p:cNvPr>
          <p:cNvPicPr>
            <a:picLocks noChangeAspect="1"/>
          </p:cNvPicPr>
          <p:nvPr/>
        </p:nvPicPr>
        <p:blipFill rotWithShape="1">
          <a:blip r:embed="rId2">
            <a:extLst>
              <a:ext uri="{28A0092B-C50C-407E-A947-70E740481C1C}">
                <a14:useLocalDpi xmlns:a14="http://schemas.microsoft.com/office/drawing/2010/main" val="0"/>
              </a:ext>
            </a:extLst>
          </a:blip>
          <a:srcRect r="20165"/>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Zástupný obsah 2">
            <a:extLst>
              <a:ext uri="{FF2B5EF4-FFF2-40B4-BE49-F238E27FC236}">
                <a16:creationId xmlns:a16="http://schemas.microsoft.com/office/drawing/2014/main" id="{374C6B29-E58D-4F95-B30B-78E5540ECE76}"/>
              </a:ext>
            </a:extLst>
          </p:cNvPr>
          <p:cNvSpPr>
            <a:spLocks noGrp="1"/>
          </p:cNvSpPr>
          <p:nvPr>
            <p:ph idx="1"/>
          </p:nvPr>
        </p:nvSpPr>
        <p:spPr>
          <a:xfrm>
            <a:off x="4198965" y="2147356"/>
            <a:ext cx="4157243" cy="4506661"/>
          </a:xfrm>
        </p:spPr>
        <p:txBody>
          <a:bodyPr>
            <a:normAutofit/>
          </a:bodyPr>
          <a:lstStyle/>
          <a:p>
            <a:r>
              <a:rPr lang="cs-CZ" sz="2400" dirty="0">
                <a:solidFill>
                  <a:schemeClr val="tx1">
                    <a:lumMod val="85000"/>
                    <a:lumOff val="15000"/>
                  </a:schemeClr>
                </a:solidFill>
              </a:rPr>
              <a:t>Kritika </a:t>
            </a:r>
            <a:r>
              <a:rPr lang="cs-CZ" sz="2400" dirty="0" err="1">
                <a:solidFill>
                  <a:schemeClr val="tx1">
                    <a:lumMod val="85000"/>
                    <a:lumOff val="15000"/>
                  </a:schemeClr>
                </a:solidFill>
              </a:rPr>
              <a:t>primordialismu</a:t>
            </a:r>
            <a:br>
              <a:rPr lang="cs-CZ" sz="2400" dirty="0">
                <a:solidFill>
                  <a:schemeClr val="tx1">
                    <a:lumMod val="85000"/>
                    <a:lumOff val="15000"/>
                  </a:schemeClr>
                </a:solidFill>
              </a:rPr>
            </a:br>
            <a:r>
              <a:rPr lang="cs-CZ" sz="2400" dirty="0">
                <a:solidFill>
                  <a:schemeClr val="tx1">
                    <a:lumMod val="85000"/>
                    <a:lumOff val="15000"/>
                  </a:schemeClr>
                </a:solidFill>
              </a:rPr>
              <a:t>(= národy tu prostě </a:t>
            </a:r>
            <a:r>
              <a:rPr lang="cs-CZ" sz="2400" i="1" dirty="0">
                <a:solidFill>
                  <a:schemeClr val="tx1">
                    <a:lumMod val="85000"/>
                    <a:lumOff val="15000"/>
                  </a:schemeClr>
                </a:solidFill>
              </a:rPr>
              <a:t>jsou</a:t>
            </a:r>
            <a:br>
              <a:rPr lang="cs-CZ" sz="2400" i="1" dirty="0">
                <a:solidFill>
                  <a:schemeClr val="tx1">
                    <a:lumMod val="85000"/>
                    <a:lumOff val="15000"/>
                  </a:schemeClr>
                </a:solidFill>
              </a:rPr>
            </a:br>
            <a:r>
              <a:rPr lang="cs-CZ" sz="2400" dirty="0">
                <a:solidFill>
                  <a:schemeClr val="tx1">
                    <a:lumMod val="85000"/>
                    <a:lumOff val="15000"/>
                  </a:schemeClr>
                </a:solidFill>
              </a:rPr>
              <a:t>a jsou předem dány)</a:t>
            </a:r>
          </a:p>
          <a:p>
            <a:r>
              <a:rPr lang="cs-CZ" sz="2400" dirty="0">
                <a:solidFill>
                  <a:schemeClr val="tx1">
                    <a:lumMod val="85000"/>
                    <a:lumOff val="15000"/>
                  </a:schemeClr>
                </a:solidFill>
              </a:rPr>
              <a:t>Národy a národnostní cítění jsou věcí moderní doby</a:t>
            </a:r>
          </a:p>
          <a:p>
            <a:r>
              <a:rPr lang="cs-CZ" sz="2400" dirty="0">
                <a:solidFill>
                  <a:schemeClr val="tx1">
                    <a:lumMod val="85000"/>
                    <a:lumOff val="15000"/>
                  </a:schemeClr>
                </a:solidFill>
              </a:rPr>
              <a:t>Rodí se v dobách francouzské revoluce (stát bez identity dané panovníkem či náboženstvím)</a:t>
            </a:r>
          </a:p>
          <a:p>
            <a:r>
              <a:rPr lang="cs-CZ" sz="2400" dirty="0">
                <a:solidFill>
                  <a:schemeClr val="tx1">
                    <a:lumMod val="85000"/>
                    <a:lumOff val="15000"/>
                  </a:schemeClr>
                </a:solidFill>
              </a:rPr>
              <a:t>Běžné obyvatelstvo se muselo teprve „naučit“</a:t>
            </a:r>
          </a:p>
          <a:p>
            <a:endParaRPr lang="cs-CZ" sz="2000" dirty="0">
              <a:solidFill>
                <a:schemeClr val="tx1">
                  <a:lumMod val="85000"/>
                  <a:lumOff val="15000"/>
                </a:schemeClr>
              </a:solidFill>
            </a:endParaRPr>
          </a:p>
          <a:p>
            <a:endParaRPr lang="cs-CZ" sz="2000" dirty="0">
              <a:solidFill>
                <a:schemeClr val="tx1">
                  <a:lumMod val="85000"/>
                  <a:lumOff val="15000"/>
                </a:schemeClr>
              </a:solidFill>
            </a:endParaRPr>
          </a:p>
        </p:txBody>
      </p:sp>
      <p:pic>
        <p:nvPicPr>
          <p:cNvPr id="7" name="Obrázek 6" descr="Obsah obrázku text, osoba, muž, interiér&#10;&#10;Popis byl vytvořen automaticky">
            <a:extLst>
              <a:ext uri="{FF2B5EF4-FFF2-40B4-BE49-F238E27FC236}">
                <a16:creationId xmlns:a16="http://schemas.microsoft.com/office/drawing/2014/main" id="{858B13BB-693D-4B18-976A-A7AB1AA5748E}"/>
              </a:ext>
            </a:extLst>
          </p:cNvPr>
          <p:cNvPicPr>
            <a:picLocks noChangeAspect="1"/>
          </p:cNvPicPr>
          <p:nvPr/>
        </p:nvPicPr>
        <p:blipFill rotWithShape="1">
          <a:blip r:embed="rId3">
            <a:extLst>
              <a:ext uri="{28A0092B-C50C-407E-A947-70E740481C1C}">
                <a14:useLocalDpi xmlns:a14="http://schemas.microsoft.com/office/drawing/2010/main" val="0"/>
              </a:ext>
            </a:extLst>
          </a:blip>
          <a:srcRect l="16566" r="17812"/>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139582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2117C28-E7E4-40D1-9A8F-21014003EE55}"/>
              </a:ext>
            </a:extLst>
          </p:cNvPr>
          <p:cNvSpPr>
            <a:spLocks noGrp="1"/>
          </p:cNvSpPr>
          <p:nvPr>
            <p:ph type="title"/>
          </p:nvPr>
        </p:nvSpPr>
        <p:spPr>
          <a:xfrm>
            <a:off x="614149" y="668377"/>
            <a:ext cx="10739651" cy="1325563"/>
          </a:xfrm>
        </p:spPr>
        <p:txBody>
          <a:bodyPr>
            <a:normAutofit/>
          </a:bodyPr>
          <a:lstStyle/>
          <a:p>
            <a:r>
              <a:rPr lang="cs-CZ" dirty="0"/>
              <a:t>Potíže s oběma tezemi…</a:t>
            </a:r>
          </a:p>
        </p:txBody>
      </p:sp>
      <p:sp>
        <p:nvSpPr>
          <p:cNvPr id="3" name="Zástupný obsah 2">
            <a:extLst>
              <a:ext uri="{FF2B5EF4-FFF2-40B4-BE49-F238E27FC236}">
                <a16:creationId xmlns:a16="http://schemas.microsoft.com/office/drawing/2014/main" id="{0F5E9837-F8B2-4B47-A5F2-5E21A00E8C31}"/>
              </a:ext>
            </a:extLst>
          </p:cNvPr>
          <p:cNvSpPr>
            <a:spLocks noGrp="1"/>
          </p:cNvSpPr>
          <p:nvPr>
            <p:ph sz="half" idx="1"/>
          </p:nvPr>
        </p:nvSpPr>
        <p:spPr>
          <a:xfrm>
            <a:off x="838200" y="2177456"/>
            <a:ext cx="5097780" cy="3795748"/>
          </a:xfrm>
        </p:spPr>
        <p:txBody>
          <a:bodyPr>
            <a:normAutofit fontScale="92500"/>
          </a:bodyPr>
          <a:lstStyle/>
          <a:p>
            <a:r>
              <a:rPr lang="cs-CZ" dirty="0"/>
              <a:t>Státy a národy se proměňují a zcela očividně dokážou </a:t>
            </a:r>
            <a:r>
              <a:rPr lang="cs-CZ" i="1" dirty="0"/>
              <a:t>vznikat</a:t>
            </a:r>
            <a:br>
              <a:rPr lang="cs-CZ" i="1" dirty="0"/>
            </a:br>
            <a:r>
              <a:rPr lang="cs-CZ" dirty="0"/>
              <a:t>(a zanikat)</a:t>
            </a:r>
          </a:p>
          <a:p>
            <a:r>
              <a:rPr lang="cs-CZ" dirty="0"/>
              <a:t>Přesto už ve středověku něco jako etnické cítění potkáváme</a:t>
            </a:r>
          </a:p>
          <a:p>
            <a:r>
              <a:rPr lang="cs-CZ" dirty="0"/>
              <a:t>Někdy i v tom zcela „moderním“</a:t>
            </a:r>
            <a:br>
              <a:rPr lang="cs-CZ" dirty="0"/>
            </a:br>
            <a:r>
              <a:rPr lang="cs-CZ" dirty="0"/>
              <a:t>a dosti negativním hávu…</a:t>
            </a:r>
          </a:p>
          <a:p>
            <a:r>
              <a:rPr lang="cs-CZ" dirty="0"/>
              <a:t>A v moderní době potkáváme obyvatele bez národního vědomí</a:t>
            </a:r>
          </a:p>
        </p:txBody>
      </p:sp>
      <p:sp>
        <p:nvSpPr>
          <p:cNvPr id="4" name="Zástupný obsah 3">
            <a:extLst>
              <a:ext uri="{FF2B5EF4-FFF2-40B4-BE49-F238E27FC236}">
                <a16:creationId xmlns:a16="http://schemas.microsoft.com/office/drawing/2014/main" id="{CB0ED65D-EF2D-46C6-B70A-783E7CB7C219}"/>
              </a:ext>
            </a:extLst>
          </p:cNvPr>
          <p:cNvSpPr>
            <a:spLocks noGrp="1"/>
          </p:cNvSpPr>
          <p:nvPr>
            <p:ph sz="half" idx="2"/>
          </p:nvPr>
        </p:nvSpPr>
        <p:spPr>
          <a:xfrm>
            <a:off x="6256020" y="1583139"/>
            <a:ext cx="5097780" cy="4606483"/>
          </a:xfrm>
        </p:spPr>
        <p:txBody>
          <a:bodyPr>
            <a:noAutofit/>
          </a:bodyPr>
          <a:lstStyle/>
          <a:p>
            <a:pPr marL="0" indent="0">
              <a:buNone/>
            </a:pPr>
            <a:r>
              <a:rPr lang="cs-CZ" sz="1800" dirty="0"/>
              <a:t>„Což nevidíš, že se tvůj bratr, syn knížecí, odstrkuje a příchozí cizozemec, jenž do naší země přišel bez kalhot, povyšuje na biskupský stolec? … Anebo nelíbí-li se ti tvůj bratr, proč se ti zdá sprostým duchovenstvo z našinců, nemálo četné a stejně učené jako tenhle Němec? Kéž bys jen měl tolik biskupství, kolik vidíš kaplanů, rodáků této země, hodných biskupství! Či myslíš, že by nás mohl cizozemec více milovat a lépe této zemi přát nežli domorodec? Přece je v povaze lidské, že každý, ať odkudkoli na světě, nejen miluje více národ svůj nežli cizí, ale i cizí řeky kdyby mohl, obrátil by do své vlasti. To chceme raději, věru raději, aby psí ocas neb oslí hovno bylo posazeno na svatý stolec než Lanc. Tvůj bratr blahoslavené paměti Spytihněv měl dobrý rozum, že v jediném dni vypudil všechny Němce z této země.“</a:t>
            </a:r>
          </a:p>
          <a:p>
            <a:pPr marL="0" indent="0">
              <a:buNone/>
            </a:pPr>
            <a:r>
              <a:rPr lang="cs-CZ" sz="1800" dirty="0"/>
              <a:t>			Kosmova kronika</a:t>
            </a:r>
          </a:p>
        </p:txBody>
      </p:sp>
    </p:spTree>
    <p:extLst>
      <p:ext uri="{BB962C8B-B14F-4D97-AF65-F5344CB8AC3E}">
        <p14:creationId xmlns:p14="http://schemas.microsoft.com/office/powerpoint/2010/main" val="219235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Nadpis 4">
            <a:extLst>
              <a:ext uri="{FF2B5EF4-FFF2-40B4-BE49-F238E27FC236}">
                <a16:creationId xmlns:a16="http://schemas.microsoft.com/office/drawing/2014/main" id="{57881586-2C68-4EA1-8A27-B364B39F1B3B}"/>
              </a:ext>
            </a:extLst>
          </p:cNvPr>
          <p:cNvSpPr>
            <a:spLocks noGrp="1"/>
          </p:cNvSpPr>
          <p:nvPr>
            <p:ph type="title"/>
          </p:nvPr>
        </p:nvSpPr>
        <p:spPr>
          <a:xfrm>
            <a:off x="1137036" y="548640"/>
            <a:ext cx="9543405" cy="1188720"/>
          </a:xfrm>
        </p:spPr>
        <p:txBody>
          <a:bodyPr>
            <a:normAutofit/>
          </a:bodyPr>
          <a:lstStyle/>
          <a:p>
            <a:r>
              <a:rPr lang="cs-CZ">
                <a:solidFill>
                  <a:schemeClr val="tx1">
                    <a:lumMod val="85000"/>
                    <a:lumOff val="15000"/>
                  </a:schemeClr>
                </a:solidFill>
              </a:rPr>
              <a:t>A jsme zase u toho - prameny</a:t>
            </a:r>
          </a:p>
        </p:txBody>
      </p:sp>
      <p:sp>
        <p:nvSpPr>
          <p:cNvPr id="6" name="Zástupný obsah 5">
            <a:extLst>
              <a:ext uri="{FF2B5EF4-FFF2-40B4-BE49-F238E27FC236}">
                <a16:creationId xmlns:a16="http://schemas.microsoft.com/office/drawing/2014/main" id="{B1EFABD4-48B0-4BFA-A414-258B898D2A38}"/>
              </a:ext>
            </a:extLst>
          </p:cNvPr>
          <p:cNvSpPr>
            <a:spLocks noGrp="1"/>
          </p:cNvSpPr>
          <p:nvPr>
            <p:ph idx="1"/>
          </p:nvPr>
        </p:nvSpPr>
        <p:spPr>
          <a:xfrm>
            <a:off x="534572" y="2285996"/>
            <a:ext cx="11197883" cy="3684900"/>
          </a:xfrm>
        </p:spPr>
        <p:txBody>
          <a:bodyPr anchor="ctr">
            <a:normAutofit/>
          </a:bodyPr>
          <a:lstStyle/>
          <a:p>
            <a:r>
              <a:rPr lang="cs-CZ" sz="2400" dirty="0">
                <a:solidFill>
                  <a:schemeClr val="tx1">
                    <a:lumMod val="85000"/>
                    <a:lumOff val="15000"/>
                  </a:schemeClr>
                </a:solidFill>
              </a:rPr>
              <a:t>Národ není něco, co by se dalo „vykopat“</a:t>
            </a:r>
          </a:p>
          <a:p>
            <a:pPr lvl="1"/>
            <a:r>
              <a:rPr lang="cs-CZ" dirty="0">
                <a:solidFill>
                  <a:schemeClr val="tx1">
                    <a:lumMod val="85000"/>
                    <a:lumOff val="15000"/>
                  </a:schemeClr>
                </a:solidFill>
              </a:rPr>
              <a:t>Archeologie zachází s pojmem „kultura“, který přes všechny snahy nemá přímou návaznost ani na jazyk, ani na etnické vědomí</a:t>
            </a:r>
          </a:p>
          <a:p>
            <a:pPr lvl="1"/>
            <a:r>
              <a:rPr lang="cs-CZ" dirty="0">
                <a:solidFill>
                  <a:schemeClr val="tx1">
                    <a:lumMod val="85000"/>
                    <a:lumOff val="15000"/>
                  </a:schemeClr>
                </a:solidFill>
              </a:rPr>
              <a:t>Národ je v hlavách – a archeolog v hlavách středověkých lidí nachází už jen humus (dle Jiřího Macháčka)</a:t>
            </a:r>
          </a:p>
          <a:p>
            <a:r>
              <a:rPr lang="cs-CZ" sz="2400" dirty="0">
                <a:solidFill>
                  <a:schemeClr val="tx1">
                    <a:lumMod val="85000"/>
                    <a:lumOff val="15000"/>
                  </a:schemeClr>
                </a:solidFill>
              </a:rPr>
              <a:t>Nezbývá než dotazovat písemné prameny…</a:t>
            </a:r>
          </a:p>
          <a:p>
            <a:pPr lvl="1"/>
            <a:r>
              <a:rPr lang="cs-CZ" dirty="0">
                <a:solidFill>
                  <a:schemeClr val="tx1">
                    <a:lumMod val="85000"/>
                    <a:lumOff val="15000"/>
                  </a:schemeClr>
                </a:solidFill>
              </a:rPr>
              <a:t>Jenže kdo uměl číst a psát, přemýšlel o světě výrazně jinak než většinová populace</a:t>
            </a:r>
          </a:p>
          <a:p>
            <a:pPr lvl="1"/>
            <a:r>
              <a:rPr lang="cs-CZ" dirty="0">
                <a:solidFill>
                  <a:schemeClr val="tx1">
                    <a:lumMod val="85000"/>
                    <a:lumOff val="15000"/>
                  </a:schemeClr>
                </a:solidFill>
              </a:rPr>
              <a:t>Běžné obyvatelstvo žilo v podmínkách a světě toho typu, kde i v moderní době potkáváme silnou „netečnost“ vůči národním myšlenkám</a:t>
            </a:r>
          </a:p>
        </p:txBody>
      </p:sp>
      <p:sp>
        <p:nvSpPr>
          <p:cNvPr id="15" name="Freeform: Shape 14">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06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0D328FF-068A-4B7E-934C-C8BA6BAB8779}"/>
              </a:ext>
            </a:extLst>
          </p:cNvPr>
          <p:cNvSpPr>
            <a:spLocks noGrp="1"/>
          </p:cNvSpPr>
          <p:nvPr>
            <p:ph type="title"/>
          </p:nvPr>
        </p:nvSpPr>
        <p:spPr>
          <a:xfrm>
            <a:off x="838200" y="557188"/>
            <a:ext cx="10515600" cy="1133499"/>
          </a:xfrm>
        </p:spPr>
        <p:txBody>
          <a:bodyPr>
            <a:normAutofit/>
          </a:bodyPr>
          <a:lstStyle/>
          <a:p>
            <a:pPr algn="ctr"/>
            <a:r>
              <a:rPr lang="cs-CZ" sz="5200"/>
              <a:t>Základní pojmy</a:t>
            </a:r>
          </a:p>
        </p:txBody>
      </p:sp>
      <p:graphicFrame>
        <p:nvGraphicFramePr>
          <p:cNvPr id="5" name="Zástupný obsah 2">
            <a:extLst>
              <a:ext uri="{FF2B5EF4-FFF2-40B4-BE49-F238E27FC236}">
                <a16:creationId xmlns:a16="http://schemas.microsoft.com/office/drawing/2014/main" id="{82BAD268-798B-9D0F-EFBF-545623CA7BE7}"/>
              </a:ext>
            </a:extLst>
          </p:cNvPr>
          <p:cNvGraphicFramePr>
            <a:graphicFrameLocks noGrp="1"/>
          </p:cNvGraphicFramePr>
          <p:nvPr>
            <p:ph idx="1"/>
            <p:extLst>
              <p:ext uri="{D42A27DB-BD31-4B8C-83A1-F6EECF244321}">
                <p14:modId xmlns:p14="http://schemas.microsoft.com/office/powerpoint/2010/main" val="36595295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56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tkanina&#10;&#10;Popis byl vytvořen automaticky">
            <a:extLst>
              <a:ext uri="{FF2B5EF4-FFF2-40B4-BE49-F238E27FC236}">
                <a16:creationId xmlns:a16="http://schemas.microsoft.com/office/drawing/2014/main" id="{60DB2F67-DFF4-4A6C-8DE0-4CAF7C8815CB}"/>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67FB8623-A7FB-4294-AF6F-FE2CE4F9B221}"/>
              </a:ext>
            </a:extLst>
          </p:cNvPr>
          <p:cNvSpPr>
            <a:spLocks noGrp="1"/>
          </p:cNvSpPr>
          <p:nvPr>
            <p:ph type="title"/>
          </p:nvPr>
        </p:nvSpPr>
        <p:spPr>
          <a:xfrm>
            <a:off x="838201" y="1065862"/>
            <a:ext cx="3313164" cy="4726276"/>
          </a:xfrm>
        </p:spPr>
        <p:txBody>
          <a:bodyPr>
            <a:normAutofit/>
          </a:bodyPr>
          <a:lstStyle/>
          <a:p>
            <a:pPr algn="r"/>
            <a:r>
              <a:rPr lang="cs-CZ" sz="4000">
                <a:solidFill>
                  <a:srgbClr val="FFFFFF"/>
                </a:solidFill>
              </a:rPr>
              <a:t>Problém identity…</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9884ACCD-1E05-43CF-8C62-CF9B992D2746}"/>
              </a:ext>
            </a:extLst>
          </p:cNvPr>
          <p:cNvSpPr>
            <a:spLocks noGrp="1"/>
          </p:cNvSpPr>
          <p:nvPr>
            <p:ph idx="1"/>
          </p:nvPr>
        </p:nvSpPr>
        <p:spPr>
          <a:xfrm>
            <a:off x="5155379" y="1065862"/>
            <a:ext cx="5744685" cy="4726276"/>
          </a:xfrm>
        </p:spPr>
        <p:txBody>
          <a:bodyPr anchor="ctr">
            <a:normAutofit/>
          </a:bodyPr>
          <a:lstStyle/>
          <a:p>
            <a:r>
              <a:rPr lang="cs-CZ" sz="2000">
                <a:solidFill>
                  <a:srgbClr val="FFFFFF"/>
                </a:solidFill>
              </a:rPr>
              <a:t>Jedná se vždy o věc mnohovrstevnatou a individuální</a:t>
            </a:r>
          </a:p>
          <a:p>
            <a:r>
              <a:rPr lang="cs-CZ" sz="2000">
                <a:solidFill>
                  <a:srgbClr val="FFFFFF"/>
                </a:solidFill>
              </a:rPr>
              <a:t>Rodina (+ klan?)</a:t>
            </a:r>
          </a:p>
          <a:p>
            <a:r>
              <a:rPr lang="cs-CZ" sz="2000">
                <a:solidFill>
                  <a:srgbClr val="FFFFFF"/>
                </a:solidFill>
              </a:rPr>
              <a:t>Komunita (vesnice, město! – mohlo přecházet do „národa“)</a:t>
            </a:r>
          </a:p>
          <a:p>
            <a:r>
              <a:rPr lang="cs-CZ" sz="2000">
                <a:solidFill>
                  <a:srgbClr val="FFFFFF"/>
                </a:solidFill>
              </a:rPr>
              <a:t>Církev!</a:t>
            </a:r>
          </a:p>
          <a:p>
            <a:r>
              <a:rPr lang="cs-CZ" sz="2000">
                <a:solidFill>
                  <a:srgbClr val="FFFFFF"/>
                </a:solidFill>
              </a:rPr>
              <a:t>Panovník!</a:t>
            </a:r>
          </a:p>
          <a:p>
            <a:r>
              <a:rPr lang="cs-CZ" sz="2000">
                <a:solidFill>
                  <a:srgbClr val="FFFFFF"/>
                </a:solidFill>
              </a:rPr>
              <a:t>… etnická identita se objevuje, ale je silně kulturně podmíněná</a:t>
            </a:r>
          </a:p>
          <a:p>
            <a:pPr lvl="1"/>
            <a:r>
              <a:rPr lang="cs-CZ" sz="2000">
                <a:solidFill>
                  <a:srgbClr val="FFFFFF"/>
                </a:solidFill>
              </a:rPr>
              <a:t>Modernisté mají přinejmenším pravdu v tom, že moderní doba tyto kulturní podmínky zobecnila a dodala „národnost“ prakticky do každé rodiny (podobně jako průmyslově vyráběné zboží)</a:t>
            </a:r>
          </a:p>
          <a:p>
            <a:endParaRPr lang="cs-CZ" sz="2000">
              <a:solidFill>
                <a:srgbClr val="FFFFFF"/>
              </a:solidFill>
            </a:endParaRPr>
          </a:p>
        </p:txBody>
      </p:sp>
    </p:spTree>
    <p:extLst>
      <p:ext uri="{BB962C8B-B14F-4D97-AF65-F5344CB8AC3E}">
        <p14:creationId xmlns:p14="http://schemas.microsoft.com/office/powerpoint/2010/main" val="241794665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1841</Words>
  <Application>Microsoft Office PowerPoint</Application>
  <PresentationFormat>Widescreen</PresentationFormat>
  <Paragraphs>88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Motiv Office</vt:lpstr>
      <vt:lpstr>Otázka etnika a „národa“ ve středověku</vt:lpstr>
      <vt:lpstr>Ožehavé téma</vt:lpstr>
      <vt:lpstr>Dotazy pana Vávry… (bez korektur)</vt:lpstr>
      <vt:lpstr>Téma pro 19. a 20. století</vt:lpstr>
      <vt:lpstr>Modernistická koncepce</vt:lpstr>
      <vt:lpstr>Potíže s oběma tezemi…</vt:lpstr>
      <vt:lpstr>A jsme zase u toho - prameny</vt:lpstr>
      <vt:lpstr>Základní pojmy</vt:lpstr>
      <vt:lpstr>Problém identity…</vt:lpstr>
      <vt:lpstr>Zrod národa… (ten středověký)</vt:lpstr>
      <vt:lpstr>Problémy s etymologií…</vt:lpstr>
      <vt:lpstr>Překvapivé prvky identity – světci a legendy</vt:lpstr>
      <vt:lpstr>Kosmův nacionalismus</vt:lpstr>
      <vt:lpstr>Dalimilova kronika: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Otázka etnika a „národa“ ve středověku</dc:title>
  <dc:creator>Izdný, Jakub</dc:creator>
  <cp:lastModifiedBy>Izdný, Jakub</cp:lastModifiedBy>
  <cp:revision>6</cp:revision>
  <dcterms:created xsi:type="dcterms:W3CDTF">2022-03-30T20:49:11Z</dcterms:created>
  <dcterms:modified xsi:type="dcterms:W3CDTF">2024-03-07T12:55:21Z</dcterms:modified>
</cp:coreProperties>
</file>