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65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0" d="100"/>
          <a:sy n="50" d="100"/>
        </p:scale>
        <p:origin x="90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B052-A59B-4AE3-A89A-E7748630C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A9EC4-FEA9-41D2-BE8D-F709F01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155CF-52F5-4879-B7F3-D05812AC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053AC-61ED-4C2F-90BF-D4A91654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B2ED7-A198-4613-B8C9-EE02BAE2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139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B47DD-81F8-4128-9E50-04A9F2D3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6564D1-2B83-4C0F-ACBA-E91472C50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A1D7D-D2EC-4ADB-9C65-191DEC82D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CB571-86F9-474A-826A-75CC21C8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84F5F-50E6-4BB9-B848-EE2302C02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958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3F08DF-1C0D-4F53-A3AB-95D7B55FA0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761999"/>
            <a:ext cx="2628900" cy="5414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0D3BBD-C494-4E94-B189-319802A93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761999"/>
            <a:ext cx="7734300" cy="54149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C0BD9-4BED-43D3-852F-B74B949A2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811DC-C725-4462-B622-DB96A8987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42D06-438F-4150-9238-E2FAEE5E2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044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8991-AEF1-4F19-AAB8-436EAD58C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B44F-E7DA-40C6-8B44-71EAB6BDF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71817-A045-48C0-975B-CBEF88E95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C39F0-32D4-407C-8BCA-97F2D9E5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F4459-37B2-4F87-B508-DB04D433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061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BBD03-9D57-48E9-8B43-688B7299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F376C-8A2F-4BE5-9669-4A6DA21B7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4893-212E-4450-8F7A-27256B31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E881A-3958-44A9-9EDB-D86F4E41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DBC4F-D9B8-4BFA-BE4F-D4B9B739D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456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C8777-C460-4649-8822-CA943386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F69E6-1094-437B-AA7E-0E21B7136C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57399"/>
            <a:ext cx="5181600" cy="41195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BC963-4591-4BE3-AE63-4999A13C5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57399"/>
            <a:ext cx="5181600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04D5BB-DB84-4266-9B4F-E65CCFE5B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A99B5-D493-4AB1-AF24-6660540D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178D0-5F1E-43FA-B447-53501EDD1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31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C85CC-8D2B-4219-A2A4-1625A02D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68338"/>
            <a:ext cx="10515600" cy="108426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143C8-1CF7-440E-99A3-052731459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28800"/>
            <a:ext cx="5157787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FF5CA-4662-4430-80C7-99CD7D66C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43199"/>
            <a:ext cx="5157787" cy="34464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6CB5B7-DC23-41CE-872B-E25BD64F8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28800"/>
            <a:ext cx="5183188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F7633C-C24D-4947-979C-132B3AC40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43199"/>
            <a:ext cx="5183188" cy="3446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8A46E1-3934-4807-900F-CA7A4D8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C9C6EA-1549-4601-8226-E5C43469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658246-003D-4024-9F4B-BA3BD3FB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157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2DD4C-BFBC-4087-B94C-4DD0690E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B9D434-8228-4C7F-B520-14121EBC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7B89BD-A70A-48D2-A3D9-DB2C0DB1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CF4EF-5A2A-4A47-81DF-80CB5130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694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011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0DAA-DDE3-4C9C-8171-385A3DAC8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371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73DB2-BD72-4F5E-9CA2-197343A09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F01536-2B0A-42A2-827E-2EB2C324A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09800"/>
            <a:ext cx="3932237" cy="3659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22CD09-61EF-4733-831C-5B133DAE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109FCF-96E4-4EBF-AAFB-5E9AD22A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381A6-E580-49A4-989C-EF4A54F8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631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CFA6E-F719-4613-8815-591471E7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371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4384F3-CDE0-4329-B76D-45AAC94B04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A9D7EB-40DA-460F-A48A-3E6D5E561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09800"/>
            <a:ext cx="3932237" cy="3659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6944C-E229-457E-868E-C48FF47DA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115FE-359F-46EA-A3C8-0D18544E3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65D17-3010-4FF5-9071-5CCD3E69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19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DD7EAFE6-2BB9-41FB-9CF4-588CFC708774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447F1F-BFA8-4A56-894B-40120132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FB99-0FA3-49F4-99A1-61919F942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78657"/>
            <a:ext cx="10515600" cy="3998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CAE5-4EB0-4174-BD15-4943899B0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AA70F276-1833-4A75-9C1D-A56E2295A68D}" type="datetimeFigureOut">
              <a:rPr lang="en-US" smtClean="0"/>
              <a:pPr/>
              <a:t>3/19/2026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4189E-43B2-4CEE-B13E-61A1FBBBD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93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0530F-0BC8-46EF-A765-DD58B5367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53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62" r:id="rId5"/>
    <p:sldLayoutId id="2147483667" r:id="rId6"/>
    <p:sldLayoutId id="2147483663" r:id="rId7"/>
    <p:sldLayoutId id="2147483664" r:id="rId8"/>
    <p:sldLayoutId id="2147483665" r:id="rId9"/>
    <p:sldLayoutId id="2147483666" r:id="rId10"/>
    <p:sldLayoutId id="2147483668" r:id="rId11"/>
  </p:sldLayoutIdLst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US" sz="5200" kern="1200" dirty="0">
          <a:gradFill flip="none" rotWithShape="1">
            <a:gsLst>
              <a:gs pos="0">
                <a:schemeClr val="accent5"/>
              </a:gs>
              <a:gs pos="100000">
                <a:schemeClr val="accent1">
                  <a:alpha val="70000"/>
                </a:schemeClr>
              </a:gs>
            </a:gsLst>
            <a:lin ang="0" scaled="1"/>
            <a:tileRect/>
          </a:gradFill>
          <a:latin typeface="+mj-lt"/>
          <a:ea typeface="+mn-ea"/>
          <a:cs typeface="Angsana New" panose="02020603050405020304" pitchFamily="18" charset="-34"/>
        </a:defRPr>
      </a:lvl1pPr>
    </p:titleStyle>
    <p:bodyStyle>
      <a:lvl1pPr marL="4572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1pPr>
      <a:lvl2pPr marL="8001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4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2pPr>
      <a:lvl3pPr marL="12573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3pPr>
      <a:lvl4pPr marL="165735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1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4pPr>
      <a:lvl5pPr marL="211455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1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ikX7V3nXDE" TargetMode="External"/><Relationship Id="rId2" Type="http://schemas.openxmlformats.org/officeDocument/2006/relationships/hyperlink" Target="https://www.youtube.com/watch?v=oFa4Mhf_EDQ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HHNgjMhm0eY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4E1EF4E8-5513-4BF5-BC41-04645281C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3848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Dva klokani na pláži">
            <a:extLst>
              <a:ext uri="{FF2B5EF4-FFF2-40B4-BE49-F238E27FC236}">
                <a16:creationId xmlns:a16="http://schemas.microsoft.com/office/drawing/2014/main" id="{A6574765-9080-0F12-0AEA-08D3332F2D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004" b="1726"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107303E2-7D44-46E4-A0D5-73DF997491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172075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60000"/>
                </a:schemeClr>
              </a:gs>
              <a:gs pos="100000">
                <a:schemeClr val="accent1">
                  <a:alpha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22AF24B-DF9B-4580-9019-8FABD7AC6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8875" y="1255390"/>
            <a:ext cx="4008678" cy="4034028"/>
          </a:xfrm>
          <a:prstGeom prst="ellipse">
            <a:avLst/>
          </a:prstGeom>
          <a:gradFill>
            <a:gsLst>
              <a:gs pos="0">
                <a:schemeClr val="accent1">
                  <a:alpha val="40000"/>
                </a:schemeClr>
              </a:gs>
              <a:gs pos="100000">
                <a:schemeClr val="accent5">
                  <a:alpha val="2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814E6672-D9A3-4574-B870-15130060A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829740" y="720056"/>
            <a:ext cx="3094425" cy="3113994"/>
          </a:xfrm>
          <a:prstGeom prst="ellipse">
            <a:avLst/>
          </a:prstGeom>
          <a:gradFill>
            <a:gsLst>
              <a:gs pos="0">
                <a:schemeClr val="accent1">
                  <a:alpha val="40000"/>
                </a:schemeClr>
              </a:gs>
              <a:gs pos="100000">
                <a:schemeClr val="accent1">
                  <a:lumMod val="20000"/>
                  <a:lumOff val="80000"/>
                  <a:alpha val="69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A4D1FFD-4EC1-8461-5B3C-D6EBFBE776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7410" y="728905"/>
            <a:ext cx="4396540" cy="3184274"/>
          </a:xfrm>
        </p:spPr>
        <p:txBody>
          <a:bodyPr>
            <a:normAutofit/>
          </a:bodyPr>
          <a:lstStyle/>
          <a:p>
            <a:pPr algn="l"/>
            <a:r>
              <a:rPr lang="cs-CZ">
                <a:solidFill>
                  <a:srgbClr val="FFFFFF"/>
                </a:solidFill>
              </a:rPr>
              <a:t>Kolonizace Austrálie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83F7332-1267-20EA-B9F1-A134B895CD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7410" y="4072044"/>
            <a:ext cx="4396540" cy="1495379"/>
          </a:xfrm>
        </p:spPr>
        <p:txBody>
          <a:bodyPr>
            <a:normAutofit/>
          </a:bodyPr>
          <a:lstStyle/>
          <a:p>
            <a:pPr algn="l"/>
            <a:r>
              <a:rPr lang="cs-CZ" sz="2200">
                <a:solidFill>
                  <a:srgbClr val="FFFFFF"/>
                </a:solidFill>
              </a:rPr>
              <a:t>Britské impérium</a:t>
            </a:r>
          </a:p>
        </p:txBody>
      </p:sp>
    </p:spTree>
    <p:extLst>
      <p:ext uri="{BB962C8B-B14F-4D97-AF65-F5344CB8AC3E}">
        <p14:creationId xmlns:p14="http://schemas.microsoft.com/office/powerpoint/2010/main" val="2186558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9B36E71-93BD-4984-AC9C-CC9FB9CC0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ame 9">
            <a:extLst>
              <a:ext uri="{FF2B5EF4-FFF2-40B4-BE49-F238E27FC236}">
                <a16:creationId xmlns:a16="http://schemas.microsoft.com/office/drawing/2014/main" id="{1566AC62-7AC7-4ED5-A03D-E28AC560E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73BEFED-EB77-B35B-660C-A2FB20847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250"/>
            <a:ext cx="3896360" cy="5143499"/>
          </a:xfrm>
        </p:spPr>
        <p:txBody>
          <a:bodyPr anchor="ctr">
            <a:normAutofit/>
          </a:bodyPr>
          <a:lstStyle/>
          <a:p>
            <a:r>
              <a:rPr lang="cs-CZ" sz="4400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Konec trestanecké éry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9850A6-7EF8-A0F6-D2C4-D0ACDF94A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7360" y="857251"/>
            <a:ext cx="7076439" cy="5143500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cs-CZ" sz="2000" b="1" dirty="0">
                <a:solidFill>
                  <a:schemeClr val="tx2">
                    <a:alpha val="60000"/>
                  </a:schemeClr>
                </a:solidFill>
              </a:rPr>
              <a:t>Rozvoj přístavů a měst</a:t>
            </a:r>
            <a:r>
              <a:rPr lang="cs-CZ" sz="2000" dirty="0">
                <a:solidFill>
                  <a:schemeClr val="tx2">
                    <a:alpha val="60000"/>
                  </a:schemeClr>
                </a:solidFill>
              </a:rPr>
              <a:t>: V roce 1824 byly hlavními přístavy </a:t>
            </a:r>
            <a:r>
              <a:rPr lang="cs-CZ" sz="2000" b="1" dirty="0">
                <a:solidFill>
                  <a:schemeClr val="tx2">
                    <a:alpha val="60000"/>
                  </a:schemeClr>
                </a:solidFill>
              </a:rPr>
              <a:t>Sydney</a:t>
            </a:r>
            <a:r>
              <a:rPr lang="cs-CZ" sz="2000" dirty="0">
                <a:solidFill>
                  <a:schemeClr val="tx2">
                    <a:alpha val="60000"/>
                  </a:schemeClr>
                </a:solidFill>
              </a:rPr>
              <a:t> a Hobart, následované </a:t>
            </a:r>
            <a:r>
              <a:rPr lang="cs-CZ" sz="2000" dirty="0" err="1">
                <a:solidFill>
                  <a:schemeClr val="tx2">
                    <a:alpha val="60000"/>
                  </a:schemeClr>
                </a:solidFill>
              </a:rPr>
              <a:t>Lancestonem</a:t>
            </a:r>
            <a:r>
              <a:rPr lang="cs-CZ" sz="2000" dirty="0">
                <a:solidFill>
                  <a:schemeClr val="tx2">
                    <a:alpha val="60000"/>
                  </a:schemeClr>
                </a:solidFill>
              </a:rPr>
              <a:t> a Newcastle. Během 12 let od roku 1824 do roku 1836 vznikly nové přístavy a města jako </a:t>
            </a:r>
            <a:r>
              <a:rPr lang="cs-CZ" sz="2000" b="1" dirty="0">
                <a:solidFill>
                  <a:schemeClr val="tx2">
                    <a:alpha val="60000"/>
                  </a:schemeClr>
                </a:solidFill>
              </a:rPr>
              <a:t>Brisbane</a:t>
            </a:r>
            <a:r>
              <a:rPr lang="cs-CZ" sz="2000" dirty="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cs-CZ" sz="2000" b="1" dirty="0">
                <a:solidFill>
                  <a:schemeClr val="tx2">
                    <a:alpha val="60000"/>
                  </a:schemeClr>
                </a:solidFill>
              </a:rPr>
              <a:t>Perth</a:t>
            </a:r>
            <a:r>
              <a:rPr lang="cs-CZ" sz="2000" dirty="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cs-CZ" sz="2000" b="1" dirty="0">
                <a:solidFill>
                  <a:schemeClr val="tx2">
                    <a:alpha val="60000"/>
                  </a:schemeClr>
                </a:solidFill>
              </a:rPr>
              <a:t>Melbourne</a:t>
            </a:r>
            <a:r>
              <a:rPr lang="cs-CZ" sz="2000" dirty="0">
                <a:solidFill>
                  <a:schemeClr val="tx2">
                    <a:alpha val="60000"/>
                  </a:schemeClr>
                </a:solidFill>
              </a:rPr>
              <a:t> a </a:t>
            </a:r>
            <a:r>
              <a:rPr lang="cs-CZ" sz="2000" b="1" dirty="0">
                <a:solidFill>
                  <a:schemeClr val="tx2">
                    <a:alpha val="60000"/>
                  </a:schemeClr>
                </a:solidFill>
              </a:rPr>
              <a:t>Adelaide.</a:t>
            </a:r>
          </a:p>
          <a:p>
            <a:pPr>
              <a:lnSpc>
                <a:spcPct val="100000"/>
              </a:lnSpc>
            </a:pPr>
            <a:r>
              <a:rPr lang="cs-CZ" sz="2000" b="1" dirty="0">
                <a:solidFill>
                  <a:schemeClr val="tx2">
                    <a:alpha val="60000"/>
                  </a:schemeClr>
                </a:solidFill>
              </a:rPr>
              <a:t>Příliv svobodných přistěhovalců</a:t>
            </a:r>
            <a:r>
              <a:rPr lang="cs-CZ" sz="2000" dirty="0">
                <a:solidFill>
                  <a:schemeClr val="tx2">
                    <a:alpha val="60000"/>
                  </a:schemeClr>
                </a:solidFill>
              </a:rPr>
              <a:t>: V polovině 30. let 19. století převýšil počet svobodných přistěhovalců počet trestanců. Přistěhovalci, převážně z Britských ostrovů, byli lákáni možností nového života.</a:t>
            </a:r>
          </a:p>
          <a:p>
            <a:pPr>
              <a:lnSpc>
                <a:spcPct val="100000"/>
              </a:lnSpc>
            </a:pPr>
            <a:r>
              <a:rPr lang="cs-CZ" sz="2000" b="1" dirty="0">
                <a:solidFill>
                  <a:schemeClr val="tx2">
                    <a:alpha val="60000"/>
                  </a:schemeClr>
                </a:solidFill>
              </a:rPr>
              <a:t>Politický vývoj a svobody</a:t>
            </a:r>
            <a:r>
              <a:rPr lang="cs-CZ" sz="2000" dirty="0">
                <a:solidFill>
                  <a:schemeClr val="tx2">
                    <a:alpha val="60000"/>
                  </a:schemeClr>
                </a:solidFill>
              </a:rPr>
              <a:t>: S příchodem nových přistěhovalců byla zavedena místní samospráva, omezující moc guvernéra a britské vlády. </a:t>
            </a:r>
          </a:p>
          <a:p>
            <a:pPr>
              <a:lnSpc>
                <a:spcPct val="100000"/>
              </a:lnSpc>
            </a:pPr>
            <a:r>
              <a:rPr lang="cs-CZ" sz="2000" b="1" dirty="0">
                <a:solidFill>
                  <a:schemeClr val="tx2">
                    <a:alpha val="60000"/>
                  </a:schemeClr>
                </a:solidFill>
              </a:rPr>
              <a:t>Konec trestaneckého systému</a:t>
            </a:r>
            <a:r>
              <a:rPr lang="cs-CZ" sz="2000" dirty="0">
                <a:solidFill>
                  <a:schemeClr val="tx2">
                    <a:alpha val="60000"/>
                  </a:schemeClr>
                </a:solidFill>
              </a:rPr>
              <a:t>: Přibývající svobodní přistěhovalci a kritika trestaneckého systému v britském parlamentu vedly k postupnému zániku trestaneckých kolonií. </a:t>
            </a:r>
          </a:p>
        </p:txBody>
      </p:sp>
    </p:spTree>
    <p:extLst>
      <p:ext uri="{BB962C8B-B14F-4D97-AF65-F5344CB8AC3E}">
        <p14:creationId xmlns:p14="http://schemas.microsoft.com/office/powerpoint/2010/main" val="1465126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FE7FA9-364E-3EDB-978C-47F128B0F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Politika bílé Austrálie (</a:t>
            </a:r>
            <a:r>
              <a:rPr lang="cs-CZ" sz="4000" dirty="0" err="1"/>
              <a:t>White</a:t>
            </a:r>
            <a:r>
              <a:rPr lang="cs-CZ" sz="4000" dirty="0"/>
              <a:t> </a:t>
            </a:r>
            <a:r>
              <a:rPr lang="cs-CZ" sz="4000" dirty="0" err="1"/>
              <a:t>Australia</a:t>
            </a:r>
            <a:r>
              <a:rPr lang="cs-CZ" sz="4000" dirty="0"/>
              <a:t> </a:t>
            </a:r>
            <a:r>
              <a:rPr lang="cs-CZ" sz="4000" dirty="0" err="1"/>
              <a:t>Policy</a:t>
            </a:r>
            <a:r>
              <a:rPr lang="cs-CZ" sz="4000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C9D68F-71A8-81FE-705B-46AA84BC10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Politika bílé Austrálie byla </a:t>
            </a:r>
            <a:r>
              <a:rPr lang="cs-CZ" b="1" dirty="0"/>
              <a:t>soubor zákonů zaměřených na omezení přistěhovalectví neevropského obyvatelstva </a:t>
            </a:r>
            <a:r>
              <a:rPr lang="cs-CZ" dirty="0"/>
              <a:t>s cílem udržet Austrálii jako „bílou“ a „britskou“ společnost. Vycházela z obav z levné pracovní síly už v 19. století, zejména během zlaté horečky.</a:t>
            </a:r>
          </a:p>
          <a:p>
            <a:r>
              <a:rPr lang="cs-CZ" dirty="0"/>
              <a:t>Klíčovým momentem byl rok </a:t>
            </a:r>
            <a:r>
              <a:rPr lang="cs-CZ" b="1" dirty="0"/>
              <a:t>1901</a:t>
            </a:r>
            <a:r>
              <a:rPr lang="cs-CZ" dirty="0"/>
              <a:t> a zákon </a:t>
            </a:r>
            <a:r>
              <a:rPr lang="cs-CZ" b="1" i="1" dirty="0" err="1"/>
              <a:t>Immigration</a:t>
            </a:r>
            <a:r>
              <a:rPr lang="cs-CZ" b="1" i="1" dirty="0"/>
              <a:t> </a:t>
            </a:r>
            <a:r>
              <a:rPr lang="cs-CZ" b="1" i="1" dirty="0" err="1"/>
              <a:t>Restriction</a:t>
            </a:r>
            <a:r>
              <a:rPr lang="cs-CZ" b="1" i="1" dirty="0"/>
              <a:t> </a:t>
            </a:r>
            <a:r>
              <a:rPr lang="cs-CZ" b="1" i="1" dirty="0" err="1"/>
              <a:t>Act</a:t>
            </a:r>
            <a:r>
              <a:rPr lang="cs-CZ" dirty="0"/>
              <a:t>, který zavedl tzv. </a:t>
            </a:r>
            <a:r>
              <a:rPr lang="cs-CZ" dirty="0" err="1"/>
              <a:t>diktátový</a:t>
            </a:r>
            <a:r>
              <a:rPr lang="cs-CZ" dirty="0"/>
              <a:t> test – nástroj umožňující selektivně odmítat nežádoucí migranty. Politika měla širokou podporu a výrazně ovlivnila australskou identitu.</a:t>
            </a:r>
          </a:p>
          <a:p>
            <a:r>
              <a:rPr lang="cs-CZ" dirty="0"/>
              <a:t>Po druhé světové válce se postupně </a:t>
            </a:r>
            <a:r>
              <a:rPr lang="cs-CZ" b="1" dirty="0"/>
              <a:t>uvolňovala kvůli potřebě zvýšit populaci</a:t>
            </a:r>
            <a:r>
              <a:rPr lang="cs-CZ" dirty="0"/>
              <a:t>. </a:t>
            </a:r>
            <a:r>
              <a:rPr lang="cs-CZ" dirty="0" err="1"/>
              <a:t>Diktátový</a:t>
            </a:r>
            <a:r>
              <a:rPr lang="cs-CZ" dirty="0"/>
              <a:t> test byl zrušen v roce 1958 a v roce 1973 byla rasová kritéria definitivně odstraněna. Dnes je vnímána jako rasistická kapitola dějin, ale zároveň klíčová pro pochopení přechodu k multikulturní Austrálii.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4609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BD1D6B-4EAC-2480-ED61-01F617479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Ukradené generace (Stolen </a:t>
            </a:r>
            <a:r>
              <a:rPr lang="cs-CZ" dirty="0" err="1"/>
              <a:t>Generations</a:t>
            </a:r>
            <a:r>
              <a:rPr lang="cs-CZ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0C6F80-9252-425E-879F-EF2DD607E3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Pojem </a:t>
            </a:r>
            <a:r>
              <a:rPr lang="cs-CZ" b="1" dirty="0"/>
              <a:t>Ukradené generace </a:t>
            </a:r>
            <a:r>
              <a:rPr lang="cs-CZ" dirty="0"/>
              <a:t>označuje děti australských domorodců a obyvatel </a:t>
            </a:r>
            <a:r>
              <a:rPr lang="cs-CZ" dirty="0" err="1"/>
              <a:t>Torresova</a:t>
            </a:r>
            <a:r>
              <a:rPr lang="cs-CZ" dirty="0"/>
              <a:t> průlivu, které byly přibližně mezi lety 1905–1967 </a:t>
            </a:r>
            <a:r>
              <a:rPr lang="cs-CZ" b="1" dirty="0"/>
              <a:t>odebírány svým rodinám státními úřady </a:t>
            </a:r>
            <a:r>
              <a:rPr lang="cs-CZ" dirty="0"/>
              <a:t>a církevními institucemi. Nejčastěji šlo o děti smíšeného původu, které měly být vychovány mimo své komunity a asimilovány do bílé společnosti.</a:t>
            </a:r>
          </a:p>
          <a:p>
            <a:r>
              <a:rPr lang="cs-CZ" dirty="0"/>
              <a:t>Tato praxe vycházela z rasových představ a politiky asimilace. Úřady měly široké pravomoci rozhodovat o životě domorodého obyvatelstva, včetně odebrání dětí. Ty byly umisťovány do misií, internátů nebo pěstounských rodin, kde ztrácely kontakt s rodinou i kulturou a </a:t>
            </a:r>
            <a:r>
              <a:rPr lang="cs-CZ" b="1" dirty="0"/>
              <a:t>byly vedeny k přijetí hodnot většinové společnosti</a:t>
            </a:r>
            <a:r>
              <a:rPr lang="cs-CZ" dirty="0"/>
              <a:t>.</a:t>
            </a:r>
          </a:p>
          <a:p>
            <a:r>
              <a:rPr lang="cs-CZ" dirty="0"/>
              <a:t>Důsledky byly závažné – trauma, rozpad rodin, ztráta identity a dlouhodobé sociální a psychické problémy, které ovlivnily i další generace. Téma se výrazněji otevřelo až koncem 20. století, zejména po zprávě </a:t>
            </a:r>
            <a:r>
              <a:rPr lang="cs-CZ" b="1" i="1" dirty="0" err="1"/>
              <a:t>Bringing</a:t>
            </a:r>
            <a:r>
              <a:rPr lang="cs-CZ" b="1" i="1" dirty="0"/>
              <a:t> </a:t>
            </a:r>
            <a:r>
              <a:rPr lang="cs-CZ" b="1" i="1" dirty="0" err="1"/>
              <a:t>Them</a:t>
            </a:r>
            <a:r>
              <a:rPr lang="cs-CZ" b="1" i="1" dirty="0"/>
              <a:t> </a:t>
            </a:r>
            <a:r>
              <a:rPr lang="cs-CZ" b="1" i="1" dirty="0" err="1"/>
              <a:t>Home</a:t>
            </a:r>
            <a:r>
              <a:rPr lang="cs-CZ" b="1" dirty="0"/>
              <a:t> (1997)</a:t>
            </a:r>
            <a:r>
              <a:rPr lang="cs-CZ" dirty="0"/>
              <a:t>. V roce 2008 se australská vláda oficiálně omluvila.</a:t>
            </a:r>
          </a:p>
          <a:p>
            <a:r>
              <a:rPr lang="cs-CZ" dirty="0"/>
              <a:t>Dnes jsou Ukradené generace vnímány jako jedna z nejtemnějších kapitol australských dějin a klíčové téma pro pochopení kolonialismu, rasismu a vztahu státu k původnímu obyvatelstvu.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3805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FD9567-382F-C593-2695-5C21CCBBB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Formování australské identity: vězni a rasová společnost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866D28-B53B-A843-06AF-450A3C4BB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Australská identita vznikala z dvojího základu. Na jedné straně stála </a:t>
            </a:r>
            <a:r>
              <a:rPr lang="cs-CZ" b="1" dirty="0"/>
              <a:t>zkušenost trestanecké kolonie</a:t>
            </a:r>
            <a:r>
              <a:rPr lang="cs-CZ" dirty="0"/>
              <a:t>, která oslabila tradiční třídní hierarchie a vedla k </a:t>
            </a:r>
            <a:r>
              <a:rPr lang="cs-CZ" b="1" dirty="0"/>
              <a:t>důrazu na rovnost, neformálnost </a:t>
            </a:r>
            <a:r>
              <a:rPr lang="cs-CZ" dirty="0"/>
              <a:t>a princip „fair go“.</a:t>
            </a:r>
          </a:p>
          <a:p>
            <a:r>
              <a:rPr lang="cs-CZ" dirty="0"/>
              <a:t>Na druhé straně však tato rovnost platila převážně jen </a:t>
            </a:r>
            <a:r>
              <a:rPr lang="cs-CZ" b="1" dirty="0"/>
              <a:t>uvnitř bílé společnosti</a:t>
            </a:r>
            <a:r>
              <a:rPr lang="cs-CZ" dirty="0"/>
              <a:t>. Vztah k domorodému obyvatelstvu i k neevropským migrantům byl založen na </a:t>
            </a:r>
            <a:r>
              <a:rPr lang="cs-CZ" b="1" dirty="0"/>
              <a:t>vylučování, násilí a asimilaci </a:t>
            </a:r>
            <a:r>
              <a:rPr lang="cs-CZ" dirty="0"/>
              <a:t>(např. politika bílé Austrálie, Ukradené generace).</a:t>
            </a:r>
          </a:p>
          <a:p>
            <a:r>
              <a:rPr lang="cs-CZ" dirty="0"/>
              <a:t>Austrálie se tak dlouho definovala jako </a:t>
            </a:r>
            <a:r>
              <a:rPr lang="cs-CZ" b="1" dirty="0"/>
              <a:t>egalitářská, ale zároveň rasově exkluzivní společnost</a:t>
            </a:r>
            <a:r>
              <a:rPr lang="cs-CZ" dirty="0"/>
              <a:t>. Teprve po druhé světové válce začal postupný přechod k otevřenější, multikulturní identitě.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2621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ED3F05-14B2-A6E2-95FD-009E7DD3A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Video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93B483-CA86-E3F3-9348-482E3F2DA2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https://www.youtube.com/watch?v=oFa4Mhf_EDQ</a:t>
            </a:r>
            <a:endParaRPr lang="cs-CZ" dirty="0"/>
          </a:p>
          <a:p>
            <a:r>
              <a:rPr lang="cs-CZ" u="sng" dirty="0">
                <a:hlinkClick r:id="rId3"/>
              </a:rPr>
              <a:t>https://www.youtube.com/watch?v=wikX7V3nXDE</a:t>
            </a:r>
            <a:r>
              <a:rPr lang="cs-CZ" dirty="0"/>
              <a:t> </a:t>
            </a:r>
          </a:p>
          <a:p>
            <a:r>
              <a:rPr lang="cs-CZ" u="sng" dirty="0">
                <a:hlinkClick r:id="rId4"/>
              </a:rPr>
              <a:t>https://www.youtube.com/watch?v=HHNgjMhm0eY</a:t>
            </a:r>
            <a:r>
              <a:rPr lang="cs-CZ" dirty="0"/>
              <a:t> </a:t>
            </a:r>
          </a:p>
          <a:p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86843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02DBE691-ACE0-0466-21DA-D2E0EC9FC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813" y="595313"/>
            <a:ext cx="7572375" cy="566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7134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9B36E71-93BD-4984-AC9C-CC9FB9CC0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ame 9">
            <a:extLst>
              <a:ext uri="{FF2B5EF4-FFF2-40B4-BE49-F238E27FC236}">
                <a16:creationId xmlns:a16="http://schemas.microsoft.com/office/drawing/2014/main" id="{1566AC62-7AC7-4ED5-A03D-E28AC560E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E03B3AE-7DB1-7211-C488-1AA2166A0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250"/>
            <a:ext cx="5257800" cy="5143499"/>
          </a:xfrm>
        </p:spPr>
        <p:txBody>
          <a:bodyPr anchor="ctr">
            <a:normAutofit/>
          </a:bodyPr>
          <a:lstStyle/>
          <a:p>
            <a:r>
              <a:rPr lang="cs-CZ" sz="440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Počátky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784C97-E073-9C27-CC2C-F7DFFA8978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0240" y="857251"/>
            <a:ext cx="8163559" cy="5143500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cs-CZ" sz="2000" b="1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První Evropané v Austrálii</a:t>
            </a:r>
            <a:r>
              <a:rPr lang="cs-CZ" sz="2000" b="0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: Portugalci a Holanďané byli první Evropané, kteří spatřili australské pobřeží. Nizozemské lodě cestující z Mysu Dobré Naděje směrem k Jávě neúmyslně zavítaly k Austrálii od roku 1611.</a:t>
            </a:r>
          </a:p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cs-CZ" sz="2000" b="1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Abel </a:t>
            </a:r>
            <a:r>
              <a:rPr lang="cs-CZ" sz="2000" b="1" i="0" dirty="0" err="1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Tasman</a:t>
            </a:r>
            <a:r>
              <a:rPr lang="cs-CZ" sz="2000" b="0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: V letech 1642 a 1644 Abel </a:t>
            </a:r>
            <a:r>
              <a:rPr lang="cs-CZ" sz="2000" b="0" i="0" dirty="0" err="1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Tasman</a:t>
            </a:r>
            <a:r>
              <a:rPr lang="cs-CZ" sz="2000" b="0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 objevil západní pobřeží a jihovýchodní pobřeží oblasti, kterou pojmenoval Van </a:t>
            </a:r>
            <a:r>
              <a:rPr lang="cs-CZ" sz="2000" b="0" i="0" dirty="0" err="1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Diemenova</a:t>
            </a:r>
            <a:r>
              <a:rPr lang="cs-CZ" sz="2000" b="0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 země (dnešní Tasmánie) a prozkoumal Nový Zéland. Jeho expedice přinesly první podrobné informace o severním pobřeží Austrálie, které Nizozemci nazvali Nové Holandsko.</a:t>
            </a:r>
          </a:p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cs-CZ" sz="2000" b="1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Anglický zájem o Austrálii</a:t>
            </a:r>
            <a:r>
              <a:rPr lang="cs-CZ" sz="2000" b="0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: Po nizozemském průzkumu začala Anglie projevovat zájem o Austrálii. Anglický korzár William </a:t>
            </a:r>
            <a:r>
              <a:rPr lang="cs-CZ" sz="2000" b="0" i="0" dirty="0" err="1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Dampier</a:t>
            </a:r>
            <a:r>
              <a:rPr lang="cs-CZ" sz="2000" b="0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 prozkoumal 1600 kilometrů západního pobřeží v letech 1699 až 1700 a poskytl podrobné informace o zemi.</a:t>
            </a:r>
          </a:p>
          <a:p>
            <a:pPr>
              <a:lnSpc>
                <a:spcPct val="100000"/>
              </a:lnSpc>
            </a:pPr>
            <a:endParaRPr lang="cs-CZ" sz="1700" dirty="0">
              <a:solidFill>
                <a:schemeClr val="tx2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476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9B36E71-93BD-4984-AC9C-CC9FB9CC0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ame 9">
            <a:extLst>
              <a:ext uri="{FF2B5EF4-FFF2-40B4-BE49-F238E27FC236}">
                <a16:creationId xmlns:a16="http://schemas.microsoft.com/office/drawing/2014/main" id="{1566AC62-7AC7-4ED5-A03D-E28AC560E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A1A1A1E-B306-DB8E-B193-AE6EC7FFF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250"/>
            <a:ext cx="5257800" cy="5143499"/>
          </a:xfrm>
        </p:spPr>
        <p:txBody>
          <a:bodyPr anchor="ctr">
            <a:normAutofit/>
          </a:bodyPr>
          <a:lstStyle/>
          <a:p>
            <a:r>
              <a:rPr lang="cs-CZ" sz="4400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Britové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8F5BD9-0319-63D5-10EA-1A3FE9112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4160" y="857251"/>
            <a:ext cx="8549639" cy="5143500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cs-CZ" sz="2400" b="1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James </a:t>
            </a:r>
            <a:r>
              <a:rPr lang="cs-CZ" sz="2400" b="1" i="0" dirty="0" err="1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Cook</a:t>
            </a:r>
            <a:r>
              <a:rPr lang="cs-CZ" sz="2400" b="1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 a východní pobřeží</a:t>
            </a:r>
            <a:r>
              <a:rPr lang="cs-CZ" sz="2400" b="0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: James </a:t>
            </a:r>
            <a:r>
              <a:rPr lang="cs-CZ" sz="2400" b="0" i="0" dirty="0" err="1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Cook</a:t>
            </a:r>
            <a:r>
              <a:rPr lang="cs-CZ" sz="2400" b="0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 byl první, kdo obeplul východní pobřeží Austrálie a v roce 1770 prohlásil území za britskou vlast, pojmenované Nový Jižní Wales. Jeho přistání v Botanické zátoce bylo klíčové pro britské kolonizační úsilí.</a:t>
            </a:r>
          </a:p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cs-CZ" sz="2400" b="1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Deportace trestanců do Austrálie</a:t>
            </a:r>
            <a:r>
              <a:rPr lang="cs-CZ" sz="2400" b="0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: Po americké válce za nezávislost Británie ztratila své americké kolonie a začala hledat nové destinace pro deportaci trestanců. Austrálie se stala hlavním cílem pro trestanecké deportace od konce 18. století.</a:t>
            </a:r>
          </a:p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cs-CZ" sz="2400" b="1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Zakládání prvních kolonií</a:t>
            </a:r>
            <a:r>
              <a:rPr lang="cs-CZ" sz="2400" b="0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: V roce 1788 dorazila první flotila trestanců do Botanické zátoky, ale kvůli nevhodným podmínkám se přesunula do Port Jackson, kde bylo založeno město Sydney. Toto byl počátek britské kolonizace Austrálie.</a:t>
            </a:r>
          </a:p>
          <a:p>
            <a:pPr>
              <a:lnSpc>
                <a:spcPct val="100000"/>
              </a:lnSpc>
            </a:pPr>
            <a:endParaRPr lang="cs-CZ" sz="1800" dirty="0">
              <a:solidFill>
                <a:schemeClr val="tx2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598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9B36E71-93BD-4984-AC9C-CC9FB9CC0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ame 9">
            <a:extLst>
              <a:ext uri="{FF2B5EF4-FFF2-40B4-BE49-F238E27FC236}">
                <a16:creationId xmlns:a16="http://schemas.microsoft.com/office/drawing/2014/main" id="{1566AC62-7AC7-4ED5-A03D-E28AC560E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B172CA2-96D1-9FA8-CAB6-056DC568E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250"/>
            <a:ext cx="5257800" cy="5143499"/>
          </a:xfrm>
        </p:spPr>
        <p:txBody>
          <a:bodyPr anchor="ctr">
            <a:normAutofit/>
          </a:bodyPr>
          <a:lstStyle/>
          <a:p>
            <a:r>
              <a:rPr lang="cs-CZ" sz="4400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Kolonie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EEE60E-6AFE-F1B5-4D64-2C7076EAF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0" y="857251"/>
            <a:ext cx="8153399" cy="5143500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cs-CZ" sz="2000" b="1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Trestanecká kolonie</a:t>
            </a:r>
            <a:r>
              <a:rPr lang="cs-CZ" sz="2000" b="0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: V prvních letech australská trestanecká kolonie nesplnila očekávání. Možnost jejího zrušení bránila především finanční a logistická náročnost přepravy trestanců zpět do Anglie.</a:t>
            </a:r>
          </a:p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cs-CZ" sz="2000" b="1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Prozkoumání Austrálie</a:t>
            </a:r>
            <a:r>
              <a:rPr lang="cs-CZ" sz="2000" b="0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: Do 20. let 19. století byl díky britským a francouzským průzkumným expedicím znám tvar Austrálie, včetně pobřeží a říčních ústí.</a:t>
            </a:r>
          </a:p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cs-CZ" sz="2000" b="1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Rozvoj Nového Jižního Walesu</a:t>
            </a:r>
            <a:r>
              <a:rPr lang="cs-CZ" sz="2000" b="0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: Nový Jižní Wales byl úředním názvem pro rozsáhlé britské území ve východní Austrálii a sloužil jako hlavní oblast pro trestanecké kolonie a pozdější osídlení.</a:t>
            </a:r>
          </a:p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cs-CZ" sz="2000" b="1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Založení Západní Austrálie</a:t>
            </a:r>
            <a:r>
              <a:rPr lang="cs-CZ" sz="2000" b="0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: První stálou evropskou kolonií v Západní Austrálii bylo osídlení zřízené </a:t>
            </a:r>
            <a:r>
              <a:rPr lang="cs-CZ" sz="2000" b="0" i="0" dirty="0" err="1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majorom</a:t>
            </a:r>
            <a:r>
              <a:rPr lang="cs-CZ" sz="2000" b="0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 Edmunde </a:t>
            </a:r>
            <a:r>
              <a:rPr lang="cs-CZ" sz="2000" b="0" i="0" dirty="0" err="1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Lockyerem</a:t>
            </a:r>
            <a:r>
              <a:rPr lang="cs-CZ" sz="2000" b="0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 v roce 1826. Tato kolonie, známá jako </a:t>
            </a:r>
            <a:r>
              <a:rPr lang="cs-CZ" sz="2000" b="0" i="0" dirty="0" err="1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Swan</a:t>
            </a:r>
            <a:r>
              <a:rPr lang="cs-CZ" sz="2000" b="0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 River </a:t>
            </a:r>
            <a:r>
              <a:rPr lang="cs-CZ" sz="2000" b="0" i="0" dirty="0" err="1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Colony</a:t>
            </a:r>
            <a:r>
              <a:rPr lang="cs-CZ" sz="2000" b="0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, zahrnovala území dnešního Perthu.</a:t>
            </a:r>
          </a:p>
          <a:p>
            <a:pPr>
              <a:lnSpc>
                <a:spcPct val="100000"/>
              </a:lnSpc>
            </a:pPr>
            <a:endParaRPr lang="cs-CZ" sz="1700" dirty="0">
              <a:solidFill>
                <a:schemeClr val="tx2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902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0" name="Rectangle 2054">
            <a:extLst>
              <a:ext uri="{FF2B5EF4-FFF2-40B4-BE49-F238E27FC236}">
                <a16:creationId xmlns:a16="http://schemas.microsoft.com/office/drawing/2014/main" id="{32768DCD-B824-413A-B330-8D57ADB37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2" name="Rectangle 2056">
            <a:extLst>
              <a:ext uri="{FF2B5EF4-FFF2-40B4-BE49-F238E27FC236}">
                <a16:creationId xmlns:a16="http://schemas.microsoft.com/office/drawing/2014/main" id="{96E45848-BEDA-4F24-9C4E-DA2120958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664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60000"/>
                </a:schemeClr>
              </a:gs>
              <a:gs pos="100000">
                <a:schemeClr val="accent1">
                  <a:alpha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B2BB8117-A903-442C-9223-A4FEB85C32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"/>
            <a:ext cx="12188952" cy="6858000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61" name="Oval 2060">
            <a:extLst>
              <a:ext uri="{FF2B5EF4-FFF2-40B4-BE49-F238E27FC236}">
                <a16:creationId xmlns:a16="http://schemas.microsoft.com/office/drawing/2014/main" id="{C59300B8-3117-43F8-9F8E-68DB9F002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743200" y="0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63" name="Oval 2062">
            <a:extLst>
              <a:ext uri="{FF2B5EF4-FFF2-40B4-BE49-F238E27FC236}">
                <a16:creationId xmlns:a16="http://schemas.microsoft.com/office/drawing/2014/main" id="{1AFAE680-42C1-4104-B74F-B0A8F1FB2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3990" y="1194074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40000"/>
                </a:schemeClr>
              </a:gs>
              <a:gs pos="100000">
                <a:schemeClr val="accent5">
                  <a:alpha val="2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65" name="Oval 2064">
            <a:extLst>
              <a:ext uri="{FF2B5EF4-FFF2-40B4-BE49-F238E27FC236}">
                <a16:creationId xmlns:a16="http://schemas.microsoft.com/office/drawing/2014/main" id="{828A8BA9-B3FE-4C96-A0A1-72A0D2C855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439622" y="194269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5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67" name="Rectangle 2066">
            <a:extLst>
              <a:ext uri="{FF2B5EF4-FFF2-40B4-BE49-F238E27FC236}">
                <a16:creationId xmlns:a16="http://schemas.microsoft.com/office/drawing/2014/main" id="{16272B6F-135F-45E6-8F46-83B32059F2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3670" y="494950"/>
            <a:ext cx="5231130" cy="5871589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9" name="Frame 2068">
            <a:extLst>
              <a:ext uri="{FF2B5EF4-FFF2-40B4-BE49-F238E27FC236}">
                <a16:creationId xmlns:a16="http://schemas.microsoft.com/office/drawing/2014/main" id="{19F9CD66-32FC-448F-B4C5-67D17508A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BA44574-996A-980C-209B-A91288472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857251"/>
            <a:ext cx="5428375" cy="2076450"/>
          </a:xfrm>
        </p:spPr>
        <p:txBody>
          <a:bodyPr anchor="b">
            <a:normAutofit/>
          </a:bodyPr>
          <a:lstStyle/>
          <a:p>
            <a:r>
              <a:rPr lang="cs-CZ" sz="4400">
                <a:solidFill>
                  <a:srgbClr val="FFFFFF"/>
                </a:solidFill>
              </a:rPr>
              <a:t>Lachlan Macquarie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55BF83-6872-B8D8-3610-CBB3AE53E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90875"/>
            <a:ext cx="5428375" cy="298608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cs-CZ" sz="2000" b="1" i="0">
                <a:solidFill>
                  <a:srgbClr val="FFFFFF"/>
                </a:solidFill>
                <a:effectLst/>
                <a:latin typeface="Söhne"/>
              </a:rPr>
              <a:t>Guvernér William Bligh</a:t>
            </a:r>
            <a:r>
              <a:rPr lang="cs-CZ" sz="2000" b="0" i="0">
                <a:solidFill>
                  <a:srgbClr val="FFFFFF"/>
                </a:solidFill>
                <a:effectLst/>
                <a:latin typeface="Söhne"/>
              </a:rPr>
              <a:t>: Jeho nástup v roce 1805 a tvrdý přístup vyvolal odpor mezi vlivnými kolonisty, což vedlo k Rumové rebelii v roce 1808.</a:t>
            </a:r>
          </a:p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cs-CZ" sz="2000" b="1" i="0">
                <a:solidFill>
                  <a:srgbClr val="FFFFFF"/>
                </a:solidFill>
                <a:effectLst/>
                <a:latin typeface="Söhne"/>
              </a:rPr>
              <a:t>Lachlan Macquarie</a:t>
            </a:r>
            <a:r>
              <a:rPr lang="cs-CZ" sz="2000" b="0" i="0">
                <a:solidFill>
                  <a:srgbClr val="FFFFFF"/>
                </a:solidFill>
                <a:effectLst/>
                <a:latin typeface="Söhne"/>
              </a:rPr>
              <a:t>: Nástup do role guvernéra v letech 1809–1821, kde hrál klíčovou roli v transformaci trestanecké kolonie na organizované městské prostředí s důrazem na urbanizaci a sociální reformy.</a:t>
            </a:r>
          </a:p>
          <a:p>
            <a:pPr>
              <a:lnSpc>
                <a:spcPct val="100000"/>
              </a:lnSpc>
            </a:pPr>
            <a:endParaRPr lang="cs-CZ" sz="2000">
              <a:solidFill>
                <a:srgbClr val="FFFFFF"/>
              </a:solidFill>
            </a:endParaRPr>
          </a:p>
        </p:txBody>
      </p:sp>
      <p:pic>
        <p:nvPicPr>
          <p:cNvPr id="2050" name="Picture 2" descr="undefined">
            <a:extLst>
              <a:ext uri="{FF2B5EF4-FFF2-40B4-BE49-F238E27FC236}">
                <a16:creationId xmlns:a16="http://schemas.microsoft.com/office/drawing/2014/main" id="{87A6CAAF-5DC2-076B-18F1-20AE6EECE9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6670"/>
          <a:stretch/>
        </p:blipFill>
        <p:spPr bwMode="auto">
          <a:xfrm>
            <a:off x="6503670" y="494950"/>
            <a:ext cx="5190186" cy="5871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106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9B36E71-93BD-4984-AC9C-CC9FB9CC0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ame 9">
            <a:extLst>
              <a:ext uri="{FF2B5EF4-FFF2-40B4-BE49-F238E27FC236}">
                <a16:creationId xmlns:a16="http://schemas.microsoft.com/office/drawing/2014/main" id="{1566AC62-7AC7-4ED5-A03D-E28AC560E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2A11604-A003-20A2-61A6-99BDE1193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250"/>
            <a:ext cx="5257800" cy="5143499"/>
          </a:xfrm>
        </p:spPr>
        <p:txBody>
          <a:bodyPr anchor="ctr">
            <a:normAutofit/>
          </a:bodyPr>
          <a:lstStyle/>
          <a:p>
            <a:r>
              <a:rPr lang="cs-CZ" sz="4400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Reformy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63B5A8-E040-604A-2683-2E71E6F68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4400" y="857251"/>
            <a:ext cx="7899399" cy="5143500"/>
          </a:xfrm>
        </p:spPr>
        <p:txBody>
          <a:bodyPr anchor="ctr">
            <a:normAutofit/>
          </a:bodyPr>
          <a:lstStyle/>
          <a:p>
            <a:pPr>
              <a:buFont typeface="+mj-lt"/>
              <a:buAutoNum type="arabicPeriod"/>
            </a:pPr>
            <a:r>
              <a:rPr lang="cs-CZ" sz="2000" b="1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Urbanizace a městský rozvoj</a:t>
            </a:r>
            <a:r>
              <a:rPr lang="cs-CZ" sz="2000" b="0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: </a:t>
            </a:r>
            <a:r>
              <a:rPr lang="cs-CZ" sz="2000" b="0" i="0" dirty="0" err="1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Macquarie</a:t>
            </a:r>
            <a:r>
              <a:rPr lang="cs-CZ" sz="2000" b="0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 inicioval urbanizaci kolonie přeměnou trestaneckých osad na uspořádaná města s ulicemi, parky a důležitými budovami, což ovlivnilo uspořádání moderního Sydney.</a:t>
            </a:r>
          </a:p>
          <a:p>
            <a:pPr>
              <a:buFont typeface="+mj-lt"/>
              <a:buAutoNum type="arabicPeriod"/>
            </a:pPr>
            <a:r>
              <a:rPr lang="cs-CZ" sz="2000" b="1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Podpora sociálních reforem</a:t>
            </a:r>
            <a:r>
              <a:rPr lang="cs-CZ" sz="2000" b="0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: </a:t>
            </a:r>
            <a:r>
              <a:rPr lang="cs-CZ" sz="2000" b="0" i="0" dirty="0" err="1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Macquarie</a:t>
            </a:r>
            <a:r>
              <a:rPr lang="cs-CZ" sz="2000" b="0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 podporoval manželství, účast na bohoslužbách a zlepšení veřejné morálky, kde klíčovou roli hráli emancipovaní trestanci.</a:t>
            </a:r>
          </a:p>
          <a:p>
            <a:pPr>
              <a:buFont typeface="+mj-lt"/>
              <a:buAutoNum type="arabicPeriod"/>
            </a:pPr>
            <a:r>
              <a:rPr lang="cs-CZ" sz="2000" b="1" dirty="0">
                <a:solidFill>
                  <a:schemeClr val="tx2">
                    <a:alpha val="60000"/>
                  </a:schemeClr>
                </a:solidFill>
                <a:latin typeface="Söhne"/>
              </a:rPr>
              <a:t>Soudnictví</a:t>
            </a:r>
            <a:r>
              <a:rPr lang="cs-CZ" sz="2000" dirty="0">
                <a:solidFill>
                  <a:schemeClr val="tx2">
                    <a:alpha val="60000"/>
                  </a:schemeClr>
                </a:solidFill>
                <a:latin typeface="Söhne"/>
              </a:rPr>
              <a:t>: </a:t>
            </a:r>
            <a:r>
              <a:rPr lang="cs-CZ" sz="2000" dirty="0" err="1">
                <a:solidFill>
                  <a:schemeClr val="tx2">
                    <a:alpha val="60000"/>
                  </a:schemeClr>
                </a:solidFill>
                <a:latin typeface="Söhne"/>
              </a:rPr>
              <a:t>Macquarieho</a:t>
            </a:r>
            <a:r>
              <a:rPr lang="cs-CZ" sz="2000" dirty="0">
                <a:solidFill>
                  <a:schemeClr val="tx2">
                    <a:alpha val="60000"/>
                  </a:schemeClr>
                </a:solidFill>
                <a:latin typeface="Söhne"/>
              </a:rPr>
              <a:t> snaha povolit emancipovaným vězňům zastávat úřední posty měla vliv i na soudní systém.</a:t>
            </a:r>
          </a:p>
          <a:p>
            <a:pPr>
              <a:buFont typeface="+mj-lt"/>
              <a:buAutoNum type="arabicPeriod"/>
            </a:pPr>
            <a:r>
              <a:rPr lang="cs-CZ" sz="2000" b="1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Domorodci</a:t>
            </a:r>
            <a:r>
              <a:rPr lang="cs-CZ" sz="2000" b="0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: </a:t>
            </a:r>
            <a:r>
              <a:rPr lang="cs-CZ" sz="2000" b="0" i="0" dirty="0" err="1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Macquarieho</a:t>
            </a:r>
            <a:r>
              <a:rPr lang="cs-CZ" sz="2000" b="0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 přístup k domorodým Australanům zahrnoval spolupráci a asimilaci s podporou vojenské síly.</a:t>
            </a:r>
          </a:p>
          <a:p>
            <a:endParaRPr lang="cs-CZ" sz="1800" dirty="0">
              <a:solidFill>
                <a:schemeClr val="tx2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120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9B36E71-93BD-4984-AC9C-CC9FB9CC0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ame 9">
            <a:extLst>
              <a:ext uri="{FF2B5EF4-FFF2-40B4-BE49-F238E27FC236}">
                <a16:creationId xmlns:a16="http://schemas.microsoft.com/office/drawing/2014/main" id="{1566AC62-7AC7-4ED5-A03D-E28AC560E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2ECD623-9A9E-7324-6E83-8FCC236D6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250"/>
            <a:ext cx="5257800" cy="5143499"/>
          </a:xfrm>
        </p:spPr>
        <p:txBody>
          <a:bodyPr anchor="ctr">
            <a:normAutofit/>
          </a:bodyPr>
          <a:lstStyle/>
          <a:p>
            <a:r>
              <a:rPr lang="cs-CZ" sz="440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Odchod L. Macquarieho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E555E5-4E4D-7DF6-A0C5-E4FD32130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7200" y="857251"/>
            <a:ext cx="7086599" cy="5143500"/>
          </a:xfrm>
        </p:spPr>
        <p:txBody>
          <a:bodyPr anchor="ctr">
            <a:normAutofit/>
          </a:bodyPr>
          <a:lstStyle/>
          <a:p>
            <a:pPr>
              <a:buFont typeface="+mj-lt"/>
              <a:buAutoNum type="arabicPeriod"/>
            </a:pPr>
            <a:r>
              <a:rPr lang="cs-CZ" sz="2400" b="1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Nesouhlas s </a:t>
            </a:r>
            <a:r>
              <a:rPr lang="cs-CZ" sz="2400" b="1" i="0" dirty="0" err="1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Macquarieho</a:t>
            </a:r>
            <a:r>
              <a:rPr lang="cs-CZ" sz="2400" b="1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 metodami</a:t>
            </a:r>
            <a:r>
              <a:rPr lang="cs-CZ" sz="2400" b="0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: Jeho politiky a snahy o sociální reformy narazily na kritiku, která vyvrcholila zprávami Johna Thomase </a:t>
            </a:r>
            <a:r>
              <a:rPr lang="cs-CZ" sz="2400" b="0" i="0" dirty="0" err="1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Biggeho</a:t>
            </a:r>
            <a:r>
              <a:rPr lang="cs-CZ" sz="2400" b="0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, vedoucími k přehodnocení </a:t>
            </a:r>
            <a:r>
              <a:rPr lang="cs-CZ" sz="2400" b="0" i="0" dirty="0" err="1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Macquarieho</a:t>
            </a:r>
            <a:r>
              <a:rPr lang="cs-CZ" sz="2400" b="0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 přístupu k řízení kolonie.</a:t>
            </a:r>
          </a:p>
          <a:p>
            <a:pPr>
              <a:buFont typeface="+mj-lt"/>
              <a:buAutoNum type="arabicPeriod"/>
            </a:pPr>
            <a:r>
              <a:rPr lang="cs-CZ" sz="2400" b="1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Konec </a:t>
            </a:r>
            <a:r>
              <a:rPr lang="cs-CZ" sz="2400" b="1" i="0" dirty="0" err="1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Macquarieho</a:t>
            </a:r>
            <a:r>
              <a:rPr lang="cs-CZ" sz="2400" b="1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 funkčního období</a:t>
            </a:r>
            <a:r>
              <a:rPr lang="cs-CZ" sz="2400" b="0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: Jeho rezignace v roce 1820 a nástup Thomase </a:t>
            </a:r>
            <a:r>
              <a:rPr lang="cs-CZ" sz="2400" b="0" i="0" dirty="0" err="1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Brisbaneho</a:t>
            </a:r>
            <a:r>
              <a:rPr lang="cs-CZ" sz="2400" b="0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 signalizovaly změnu v politice kolonie, přestože </a:t>
            </a:r>
            <a:r>
              <a:rPr lang="cs-CZ" sz="2400" b="0" i="0" dirty="0" err="1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Macquarieho</a:t>
            </a:r>
            <a:r>
              <a:rPr lang="cs-CZ" sz="2400" b="0" i="0" dirty="0">
                <a:solidFill>
                  <a:schemeClr val="tx2">
                    <a:alpha val="60000"/>
                  </a:schemeClr>
                </a:solidFill>
                <a:effectLst/>
                <a:latin typeface="Söhne"/>
              </a:rPr>
              <a:t> vliv na rozvoj Austrálie zůstává významným.</a:t>
            </a:r>
          </a:p>
          <a:p>
            <a:endParaRPr lang="cs-CZ" sz="1800" dirty="0">
              <a:solidFill>
                <a:schemeClr val="tx2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301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2768DCD-B824-413A-B330-8D57ADB37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E45848-BEDA-4F24-9C4E-DA2120958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664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60000"/>
                </a:schemeClr>
              </a:gs>
              <a:gs pos="100000">
                <a:schemeClr val="accent1">
                  <a:alpha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2BB8117-A903-442C-9223-A4FEB85C32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"/>
            <a:ext cx="12188952" cy="6858000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59300B8-3117-43F8-9F8E-68DB9F002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743200" y="0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AFAE680-42C1-4104-B74F-B0A8F1FB2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3990" y="1194074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40000"/>
                </a:schemeClr>
              </a:gs>
              <a:gs pos="100000">
                <a:schemeClr val="accent5">
                  <a:alpha val="2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28A8BA9-B3FE-4C96-A0A1-72A0D2C855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439622" y="194269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5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Frame 28">
            <a:extLst>
              <a:ext uri="{FF2B5EF4-FFF2-40B4-BE49-F238E27FC236}">
                <a16:creationId xmlns:a16="http://schemas.microsoft.com/office/drawing/2014/main" id="{19F9CD66-32FC-448F-B4C5-67D17508A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763"/>
            <a:ext cx="12188952" cy="6858000"/>
          </a:xfrm>
          <a:prstGeom prst="frame">
            <a:avLst>
              <a:gd name="adj1" fmla="val 716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9F00815-D009-5308-E260-DD448F525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857251"/>
            <a:ext cx="6576518" cy="778509"/>
          </a:xfrm>
        </p:spPr>
        <p:txBody>
          <a:bodyPr anchor="b">
            <a:normAutofit/>
          </a:bodyPr>
          <a:lstStyle/>
          <a:p>
            <a:r>
              <a:rPr lang="cs-CZ" sz="4400">
                <a:solidFill>
                  <a:srgbClr val="FFFFFF"/>
                </a:solidFill>
              </a:rPr>
              <a:t>Rozvoj hospodářství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AB49D1-BF21-D435-A7F5-4F1BE48853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917" y="1872590"/>
            <a:ext cx="7289639" cy="454120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2000" b="1" dirty="0">
                <a:solidFill>
                  <a:srgbClr val="FFFFFF"/>
                </a:solidFill>
              </a:rPr>
              <a:t>Počátky chovu ovcí v Austrálii</a:t>
            </a:r>
            <a:r>
              <a:rPr lang="cs-CZ" sz="2000" dirty="0">
                <a:solidFill>
                  <a:srgbClr val="FFFFFF"/>
                </a:solidFill>
              </a:rPr>
              <a:t>: Ovce byly do Austrálie dovezeny v roce 1788. Chov ovcí se postupně rozšířil mezi osadníky v Novém Jižním Walesu a Tasmánii.</a:t>
            </a:r>
          </a:p>
          <a:p>
            <a:pPr>
              <a:lnSpc>
                <a:spcPct val="100000"/>
              </a:lnSpc>
            </a:pPr>
            <a:r>
              <a:rPr lang="cs-CZ" sz="2000" b="1" dirty="0">
                <a:solidFill>
                  <a:srgbClr val="FFFFFF"/>
                </a:solidFill>
              </a:rPr>
              <a:t>Vzestup vývozu vlny</a:t>
            </a:r>
            <a:r>
              <a:rPr lang="cs-CZ" sz="2000" dirty="0">
                <a:solidFill>
                  <a:srgbClr val="FFFFFF"/>
                </a:solidFill>
              </a:rPr>
              <a:t>: Ve 20. letech 19. století získal vývoz vlny z Austrálie na důležitosti.</a:t>
            </a:r>
          </a:p>
          <a:p>
            <a:pPr>
              <a:lnSpc>
                <a:spcPct val="100000"/>
              </a:lnSpc>
            </a:pPr>
            <a:r>
              <a:rPr lang="cs-CZ" sz="2000" b="1" dirty="0">
                <a:solidFill>
                  <a:srgbClr val="FFFFFF"/>
                </a:solidFill>
              </a:rPr>
              <a:t>Ekonomický a společenský dopad obchodu s vlnou</a:t>
            </a:r>
            <a:r>
              <a:rPr lang="cs-CZ" sz="2000" dirty="0">
                <a:solidFill>
                  <a:srgbClr val="FFFFFF"/>
                </a:solidFill>
              </a:rPr>
              <a:t>: Neuvěřitelný rozmach obchodu s vlnou zásadně změnil australský způsob života.</a:t>
            </a:r>
          </a:p>
          <a:p>
            <a:pPr>
              <a:lnSpc>
                <a:spcPct val="100000"/>
              </a:lnSpc>
            </a:pPr>
            <a:r>
              <a:rPr lang="cs-CZ" sz="2000" b="1" dirty="0">
                <a:solidFill>
                  <a:srgbClr val="FFFFFF"/>
                </a:solidFill>
              </a:rPr>
              <a:t>Konflikty s původním obyvatelstvem</a:t>
            </a:r>
            <a:r>
              <a:rPr lang="cs-CZ" sz="2000" dirty="0">
                <a:solidFill>
                  <a:srgbClr val="FFFFFF"/>
                </a:solidFill>
              </a:rPr>
              <a:t>: Rozvoj chovu ovcí a expanze bílých osadníků vedly k zabírání půdy a poškození svatých míst původního obyvatelstva, což vyvolávalo násilí a konflikty. </a:t>
            </a:r>
          </a:p>
        </p:txBody>
      </p:sp>
      <p:pic>
        <p:nvPicPr>
          <p:cNvPr id="7" name="Graphic 6" descr="Ovečka">
            <a:extLst>
              <a:ext uri="{FF2B5EF4-FFF2-40B4-BE49-F238E27FC236}">
                <a16:creationId xmlns:a16="http://schemas.microsoft.com/office/drawing/2014/main" id="{88F5F522-540B-6126-9BE4-5559CC06CB8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10818" y="1707509"/>
            <a:ext cx="3442981" cy="344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881668"/>
      </p:ext>
    </p:extLst>
  </p:cSld>
  <p:clrMapOvr>
    <a:masterClrMapping/>
  </p:clrMapOvr>
</p:sld>
</file>

<file path=ppt/theme/theme1.xml><?xml version="1.0" encoding="utf-8"?>
<a:theme xmlns:a="http://schemas.openxmlformats.org/drawingml/2006/main" name="LuminousVTI">
  <a:themeElements>
    <a:clrScheme name="AnalogousFromLightSeed_2SEEDS">
      <a:dk1>
        <a:srgbClr val="000000"/>
      </a:dk1>
      <a:lt1>
        <a:srgbClr val="FFFFFF"/>
      </a:lt1>
      <a:dk2>
        <a:srgbClr val="413424"/>
      </a:dk2>
      <a:lt2>
        <a:srgbClr val="E8E6E2"/>
      </a:lt2>
      <a:accent1>
        <a:srgbClr val="7F93BA"/>
      </a:accent1>
      <a:accent2>
        <a:srgbClr val="7BA9B8"/>
      </a:accent2>
      <a:accent3>
        <a:srgbClr val="9A96C6"/>
      </a:accent3>
      <a:accent4>
        <a:srgbClr val="BA877F"/>
      </a:accent4>
      <a:accent5>
        <a:srgbClr val="BA9F7F"/>
      </a:accent5>
      <a:accent6>
        <a:srgbClr val="A8A672"/>
      </a:accent6>
      <a:hlink>
        <a:srgbClr val="948059"/>
      </a:hlink>
      <a:folHlink>
        <a:srgbClr val="7F7F7F"/>
      </a:folHlink>
    </a:clrScheme>
    <a:fontScheme name="Custom 51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uminousVTI" id="{3EBF12FF-FD44-415B-AB75-5B4F7E5C3AC4}" vid="{521B7FAE-6A8D-4468-B79A-0706294A0D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6B019D08-38C9-4A0F-B6FD-338FE0E582D9}">
  <we:reference id="wa200005566" version="3.0.0.2" store="cs-CZ" storeType="OMEX"/>
  <we:alternateReferences>
    <we:reference id="wa200005566" version="3.0.0.2" store="wa200005566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1263</Words>
  <Application>Microsoft Office PowerPoint</Application>
  <PresentationFormat>Širokoúhlá obrazovka</PresentationFormat>
  <Paragraphs>54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0" baseType="lpstr">
      <vt:lpstr>Arial</vt:lpstr>
      <vt:lpstr>Avenir Next LT Pro</vt:lpstr>
      <vt:lpstr>Sabon Next LT</vt:lpstr>
      <vt:lpstr>Söhne</vt:lpstr>
      <vt:lpstr>Wingdings</vt:lpstr>
      <vt:lpstr>LuminousVTI</vt:lpstr>
      <vt:lpstr>Kolonizace Austrálie</vt:lpstr>
      <vt:lpstr>Prezentace aplikace PowerPoint</vt:lpstr>
      <vt:lpstr>Počátky</vt:lpstr>
      <vt:lpstr>Britové</vt:lpstr>
      <vt:lpstr>Kolonie</vt:lpstr>
      <vt:lpstr>Lachlan Macquarie</vt:lpstr>
      <vt:lpstr>Reformy</vt:lpstr>
      <vt:lpstr>Odchod L. Macquarieho</vt:lpstr>
      <vt:lpstr>Rozvoj hospodářství</vt:lpstr>
      <vt:lpstr>Konec trestanecké éry</vt:lpstr>
      <vt:lpstr>Politika bílé Austrálie (White Australia Policy)</vt:lpstr>
      <vt:lpstr>Ukradené generace (Stolen Generations)</vt:lpstr>
      <vt:lpstr>Formování australské identity: vězni a rasová společnost</vt:lpstr>
      <vt:lpstr>Video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Kolonizace Austrálie</dc:title>
  <dc:creator>Jaromír Soukup</dc:creator>
  <cp:lastModifiedBy>Jaromír Soukup</cp:lastModifiedBy>
  <cp:revision>8</cp:revision>
  <dcterms:created xsi:type="dcterms:W3CDTF">2024-03-25T16:52:18Z</dcterms:created>
  <dcterms:modified xsi:type="dcterms:W3CDTF">2026-03-19T13:53:14Z</dcterms:modified>
</cp:coreProperties>
</file>