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311" r:id="rId3"/>
    <p:sldId id="271" r:id="rId4"/>
    <p:sldId id="297" r:id="rId5"/>
    <p:sldId id="298" r:id="rId6"/>
    <p:sldId id="306" r:id="rId7"/>
    <p:sldId id="315" r:id="rId8"/>
    <p:sldId id="321" r:id="rId9"/>
    <p:sldId id="316" r:id="rId10"/>
    <p:sldId id="320" r:id="rId11"/>
    <p:sldId id="302" r:id="rId12"/>
    <p:sldId id="314" r:id="rId13"/>
    <p:sldId id="261" r:id="rId14"/>
    <p:sldId id="263" r:id="rId15"/>
    <p:sldId id="319" r:id="rId16"/>
    <p:sldId id="313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909"/>
  </p:normalViewPr>
  <p:slideViewPr>
    <p:cSldViewPr snapToGrid="0" snapToObjects="1">
      <p:cViewPr varScale="1">
        <p:scale>
          <a:sx n="114" d="100"/>
          <a:sy n="114" d="100"/>
        </p:scale>
        <p:origin x="47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B808A4-5A0C-2B47-A6B1-6BEBEAD972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0147621-9B65-2B4D-825E-D7EB0E3690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FDE61F7-56BB-7845-B916-09D8EB235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2CFBE-52FF-9D45-BE81-3B3D7AD6C42B}" type="datetimeFigureOut">
              <a:rPr lang="cs-CZ" smtClean="0"/>
              <a:t>09.03.2021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F8DBE2-25DA-5E4B-8E11-D1C3D9801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AE12985-E83B-D348-BE11-57D612629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A20FA-4EDE-BA47-B87C-8BE986EA73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610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C6399C-D854-C94D-BCB2-68768D58A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FA9A77E-7468-8248-9E93-3CD5B116D7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B360FBA-04BC-6140-B2DC-3EDECF48F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2CFBE-52FF-9D45-BE81-3B3D7AD6C42B}" type="datetimeFigureOut">
              <a:rPr lang="cs-CZ" smtClean="0"/>
              <a:t>09.03.2021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D1B8CA3-6D0E-5749-A511-A483D5A6C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0126070-A98E-4A4D-9435-D103A3FDD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A20FA-4EDE-BA47-B87C-8BE986EA73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8946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63C2F09-E00E-844B-932A-B95F601266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E43D7CE-E17D-B241-8AE3-7E363D666E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4B0DB75-B4EE-4B4D-9695-47C2737BF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2CFBE-52FF-9D45-BE81-3B3D7AD6C42B}" type="datetimeFigureOut">
              <a:rPr lang="cs-CZ" smtClean="0"/>
              <a:t>09.03.2021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BE64675-1F4E-434C-A182-38E419E58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F1D716A-EB57-A649-B870-77935E322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A20FA-4EDE-BA47-B87C-8BE986EA73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1967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D74899-117C-8340-B910-799F7810D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9B5C64-5D84-814C-8C55-5D860DA793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561953C-185B-254A-B9E2-AB3754C96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2CFBE-52FF-9D45-BE81-3B3D7AD6C42B}" type="datetimeFigureOut">
              <a:rPr lang="cs-CZ" smtClean="0"/>
              <a:t>09.03.2021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EABE28E-DA4B-7C4B-BDDF-DB1334BDB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BD67EE9-D401-CA4A-B9C1-A7B7DEA54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A20FA-4EDE-BA47-B87C-8BE986EA73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5866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77D4A4-F535-0743-A9A2-7F5E887BF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E532EB4-C1E0-684E-9339-9927406F94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236B608-A420-5342-BDFF-3F6FC69B5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2CFBE-52FF-9D45-BE81-3B3D7AD6C42B}" type="datetimeFigureOut">
              <a:rPr lang="cs-CZ" smtClean="0"/>
              <a:t>09.03.2021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B86BFB5-688B-CD45-8489-50F91585C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F3BD788-EDE3-D841-8E69-5831E540E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A20FA-4EDE-BA47-B87C-8BE986EA73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5957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75F5DD-2AD9-DC4A-A740-2ECABCFCA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456A28-45F3-E946-853E-3EAD106777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D549E0C-8CDD-5F45-B90D-503E4319B5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E1F424E-051B-E44E-9132-EA2B006AB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2CFBE-52FF-9D45-BE81-3B3D7AD6C42B}" type="datetimeFigureOut">
              <a:rPr lang="cs-CZ" smtClean="0"/>
              <a:t>09.03.2021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58370BC-DA44-E644-9B98-9940C757D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B129274-3237-734C-B9CE-6713156FB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A20FA-4EDE-BA47-B87C-8BE986EA73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8696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581EC9-67DB-F244-BA1E-DA86FF6D67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670853F-1F6C-E345-8C27-1736B577BB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F8E1CA1-2ABC-9341-9A43-E1EE0AFCBF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0D34C2A-6F0A-974C-832C-F9E366247A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B39D091-ABA9-1D4B-A582-3048F1F92D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871E133-5E00-D142-BC4B-9DE400945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2CFBE-52FF-9D45-BE81-3B3D7AD6C42B}" type="datetimeFigureOut">
              <a:rPr lang="cs-CZ" smtClean="0"/>
              <a:t>09.03.2021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D222B0A-4DDB-7F4B-89E5-413BE286B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06D02DC-F88A-3E48-B340-7FFB4D28E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A20FA-4EDE-BA47-B87C-8BE986EA73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0516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69E473-E9C1-0447-8B03-003AF92909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329EAF5-4D97-EB40-A239-8CECFB7BB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2CFBE-52FF-9D45-BE81-3B3D7AD6C42B}" type="datetimeFigureOut">
              <a:rPr lang="cs-CZ" smtClean="0"/>
              <a:t>09.03.2021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F56E9EA-8803-034E-948C-EC0083531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3D6E6A6-48DB-4D43-991A-98A5B623B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A20FA-4EDE-BA47-B87C-8BE986EA73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4080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546E79E-ECB0-184C-BAFE-F91DC636A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2CFBE-52FF-9D45-BE81-3B3D7AD6C42B}" type="datetimeFigureOut">
              <a:rPr lang="cs-CZ" smtClean="0"/>
              <a:t>09.03.2021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063C641-133B-3648-B30F-3287CAD1D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CBE2B56-B608-D746-B688-67C4D6999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A20FA-4EDE-BA47-B87C-8BE986EA73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8761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DBA9FF-91B5-BF4C-A2B0-534AF6E50D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2DFD7E-71C3-864D-AF88-48CAC1F693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F3A3B63-5F0D-6F4C-BC66-15B7E8E045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183A73D-C05D-0F46-9464-F4E15C10C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2CFBE-52FF-9D45-BE81-3B3D7AD6C42B}" type="datetimeFigureOut">
              <a:rPr lang="cs-CZ" smtClean="0"/>
              <a:t>09.03.2021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D89DDEB-393A-974A-A9AC-9CECD3C33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A4B5FD8-327E-864B-9E00-AB0D2D7D9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A20FA-4EDE-BA47-B87C-8BE986EA73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2512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8B65B4-3325-3342-A694-8E9F68E0D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3471171-D08E-0347-BEF1-9266675011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1D3E017-B5E4-EF4F-8B6D-A6610E8D17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8C873F3-97B5-134A-B9CC-28F9147B0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2CFBE-52FF-9D45-BE81-3B3D7AD6C42B}" type="datetimeFigureOut">
              <a:rPr lang="cs-CZ" smtClean="0"/>
              <a:t>09.03.2021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0096A56-BDED-4940-AF5E-5D51DC36F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889C25B-0BCD-9245-87AF-BA56A6FD3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A20FA-4EDE-BA47-B87C-8BE986EA73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6901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957F5AD-2D48-3947-9AAB-C0F4183FC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92325C6-B6A1-2D46-9C53-C0C41BCBE7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A5D77F1-C4E6-1F40-BAE9-E5E0E6DAB5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2CFBE-52FF-9D45-BE81-3B3D7AD6C42B}" type="datetimeFigureOut">
              <a:rPr lang="cs-CZ" smtClean="0"/>
              <a:t>09.03.2021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44F2A32-B21B-5A47-8BFB-D5DD6EB464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C4FDE67-3D87-8B41-AC0F-932E773583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5A20FA-4EDE-BA47-B87C-8BE986EA73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6462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F35C6E-7054-654B-94C7-7F94243965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77329" y="640081"/>
            <a:ext cx="6274590" cy="3704278"/>
          </a:xfrm>
          <a:noFill/>
        </p:spPr>
        <p:txBody>
          <a:bodyPr>
            <a:normAutofit/>
          </a:bodyPr>
          <a:lstStyle/>
          <a:p>
            <a:pPr algn="l"/>
            <a:r>
              <a:rPr lang="cs-CZ" sz="6100">
                <a:latin typeface="Times New Roman" panose="02020603050405020304" pitchFamily="18" charset="0"/>
                <a:cs typeface="Times New Roman" panose="02020603050405020304" pitchFamily="18" charset="0"/>
              </a:rPr>
              <a:t>Musí do sebe vůle k moci přivtělit i svůj opak?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6E2AA82-9B29-204A-873E-3FFB18844B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77329" y="4482789"/>
            <a:ext cx="6274590" cy="1735131"/>
          </a:xfrm>
          <a:noFill/>
        </p:spPr>
        <p:txBody>
          <a:bodyPr>
            <a:normAutofit/>
          </a:bodyPr>
          <a:lstStyle/>
          <a:p>
            <a:pPr algn="l"/>
            <a:r>
              <a:rPr lang="cs-CZ" sz="3600" i="1">
                <a:latin typeface="Times New Roman" panose="02020603050405020304" pitchFamily="18" charset="0"/>
                <a:cs typeface="Times New Roman" panose="02020603050405020304" pitchFamily="18" charset="0"/>
              </a:rPr>
              <a:t>Filosofie rezignace</a:t>
            </a:r>
            <a:r>
              <a:rPr lang="cs-CZ" sz="3600">
                <a:latin typeface="Times New Roman" panose="02020603050405020304" pitchFamily="18" charset="0"/>
                <a:cs typeface="Times New Roman" panose="02020603050405020304" pitchFamily="18" charset="0"/>
              </a:rPr>
              <a:t>, 2021</a:t>
            </a:r>
          </a:p>
        </p:txBody>
      </p:sp>
      <p:pic>
        <p:nvPicPr>
          <p:cNvPr id="5" name="Obrázek 4" descr="Obsah obrázku text, kniha&#10;&#10;Popis byl vytvořen automaticky">
            <a:extLst>
              <a:ext uri="{FF2B5EF4-FFF2-40B4-BE49-F238E27FC236}">
                <a16:creationId xmlns:a16="http://schemas.microsoft.com/office/drawing/2014/main" id="{0F2756D4-C6B6-4942-BF8F-C4B347C3964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94" b="1"/>
          <a:stretch/>
        </p:blipFill>
        <p:spPr>
          <a:xfrm>
            <a:off x="633999" y="640082"/>
            <a:ext cx="4004634" cy="5578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4478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B52858-9387-0848-A40F-9EE4A88AA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Ale jak k této celosti dospět? Vůlí k moci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786F21-4EB3-C84D-A9E6-9073EFEE36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aforismu 548 (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Soumrak bůžků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nesoucí název „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Vítězství nad sílou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 čteme: „Vítězství nad sílou.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Dosud padáme na kolena před silou, zcela v duchu otrocké morálky.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Máme-li však zjistit, do jaké míry si můžeme dané síly považovat, pak jediné, co rozhoduje, je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stupeň rozumu v síle samé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je třeba měřit, do jaké míry byla v daném jedinci síla (Kraft) překonána čímsi vyšším, čemuž nyní slouží jako nástroji a prostředku.“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dále: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„Rozsah svobody, a potažmo i vůle, se měří odporem, který musí být překonán.“</a:t>
            </a:r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3711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2D5833-E197-E14A-82DE-C00122FE2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Zarathustra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Exegeze slova „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über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8FEF12-C1AA-C246-A965-C3BB994F47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Třetí úsek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Zarathustrovy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předmluvy: „Hlásám vám nadčlověka. Člověk je něco, co musí být překonáno. Co jste vykonali, aby byl překonán?“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Ludwig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Klages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„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Nietzschův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Zarathustra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 exegezí slova nad: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Überfülle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Übergüte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Überzeit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Überreichtum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Überheld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Überworte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.“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Člověk jest provaz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natažený mezi zvířetem a nadčlově­kem – provaz nad propastí. Nebezpečný přechod, nebezpečná chůze, nebezpeč­ný pohled zpátky, nebezpečné zachvění, nebezpečná zastávka. Co je velkého na člověku, jest, že je mostem, a nikoli účelem: co lze milovati na člověku, jest, že je přechodem a zánikem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Miluji ty, kdož nedovedou žíti, leda když zanikají, neboť jejich zánik je přechodem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.“ Nietzsche,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 pravil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Zarathustra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str. 17.</a:t>
            </a:r>
          </a:p>
          <a:p>
            <a:pPr marL="0" indent="0" algn="just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2418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6FE8F0-4051-E447-9CC9-57487CB40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2BA118-9377-9A41-9031-98B01CA2EF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70230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„Nejmoudřejší člověk by byl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člověk nejbohatší na rozpory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jenž by měl cosi jako orgány hmatu pro všechny lidské druhy: a sem tam své velké okamžiky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grandiózního souzvuku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vysoká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náhoda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v nás! – jakýsi druh planetárního pohybu.“ 26[127] 	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496	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KSA 11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183 n.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zde se vůle nakonec je schopna zvrátit v sebe sama. Vůle do sebe nakonec musí včlenit ne-vůli, dokonce rezignaci na sebe sama.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„Výše než ‚ty máš‘ stojí ‚já chci‘ (héroové), výše než ‚já chci‘ stojí ‚já jsem‘ (řečtí bohové). Vznešený, sublimní hrdina vítězil nad netvory a řešil hádanky: ale rozřešit měl i své netvory a své hádanky… zbývalo se proměnit ještě v nebeské děti.“  Nietzsche,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Zarathustra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II, KSA 4, str. 151.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9645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CB67FF-E76B-664B-99C0-D8F7D8AD82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Proč jsem osudem?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F507A4-4F6C-0041-87AF-49D83E954A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Znám svůj úděl.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 mému jménu se připne jednou vzpomínka na něco obrovského – na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krisi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jaké dosud na zemi nebylo, na nejhlubší kolisi svědomí, na rozhodnutí vyvolané proti všemu, co dosud bylo vírou, požadavkem, svátostí. Nejsem člověk, jsem dynamit.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Nechci být světcem, raději ještě šaškem…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Snad jsem šašek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marL="0" indent="0" algn="just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Amor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fati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 mou nejniternější podstatou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.“</a:t>
            </a:r>
          </a:p>
          <a:p>
            <a:pPr marL="0" indent="0" algn="just">
              <a:buNone/>
            </a:pP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Ecce homo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2001, str. 144.</a:t>
            </a:r>
          </a:p>
        </p:txBody>
      </p:sp>
    </p:spTree>
    <p:extLst>
      <p:ext uri="{BB962C8B-B14F-4D97-AF65-F5344CB8AC3E}">
        <p14:creationId xmlns:p14="http://schemas.microsoft.com/office/powerpoint/2010/main" val="1379834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34F095-103E-A043-A1B7-AE0847CFB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Opak heroické povahy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2E52EB-C80B-E64D-BE04-49EA288B2E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8712" y="1836776"/>
            <a:ext cx="10885449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„Nepamatuji si, že bych se kdy byl namáhal – v mém životě nelze doložit žádný rys zápasu, jsem opak heroické povahy.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Něco chtít, o něco usilovat, míti na očích účel, přání – toto všechno neznám ze zkušenosti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.“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Ecce homo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str. 44. 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„Kritika: všechno dokonalé konání je právě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nevědomé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už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 chtěné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vědomí vyjadřuje nedokonalý a často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chorobný osobní stav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.“ Nietzsche,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Pozůstalost 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Praha 2020, str. 265.</a:t>
            </a:r>
          </a:p>
          <a:p>
            <a:pPr marL="0" indent="0" algn="just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6786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9A443A-8938-904A-AF8D-335DBAF27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Stát se obětí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236EF39-6E53-FF4D-9216-1F3C4967F4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Zarathustra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odpověděl: „Mám v lásce lidi.“ „Proč jen,“ tázal se světec, „šel jsem do lesa a pustin? Ne proto, že jsem lidi měl příliš v lásce? Teď v lásce mám boha: lidí ne. Člověk je mi příliš nedokonalou věcí. Láska k člověku by mne zabila.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Zarathustra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odpověděl: „Co jsem děl o lásce! Přináším lidem dar.“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 pravil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Zarathustra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2018, str. 9.</a:t>
            </a:r>
          </a:p>
          <a:p>
            <a:pPr marL="0" indent="0" algn="ctr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ctnosti, jež obdarovává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„Toť vaše žízeň, abyste se sami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stali obětmi a dary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 proto máte žízeň nahromadit všechny poklady do své duše. Nenasytně dychtí vaše duše po klenotech a pokladech, protože vaše ctnost je nenasytná v touze po rozdávání.“ Tamtéž, str. 129.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77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BE730F-4E87-2D4A-9BDC-6BF5D4173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B1D5E3-A3CB-E341-8F2A-1DC32CE031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„Cíl: aspoň pro jeden okamžik dosáhnout nadčlověka. Pro to jsem schopen vytrpět cokoliv.“ Pozůstalost 1882/1883, 4/198.</a:t>
            </a:r>
          </a:p>
          <a:p>
            <a:r>
              <a:rPr lang="cs-CZ" dirty="0"/>
              <a:t>„Musí existovat více nadlidí: všechno dobrodiní se rozvíjí jen mezi rovnými.“ (N 1885, 35/72.)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2117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1CEAD2-34E6-5149-AEB2-41BB87C01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Vůle k moci jako obecný princip?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2B73C31-F424-324E-A798-AAC4C5A7AD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„Připusťme konečně, že bychom dospěli k tomu vyložit celý náš pudový život jako rozvětvení a rozšíření nějaké základní podoby vůle – totiž vůle k moci, podle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mé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teze; připusťme, že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bychom z této vůle k moci mohli odvodit všechny organické funkce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že bychom v ní nalezli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řešení problému plození a obživy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což je problém jediný –, získali bychom tím právo určit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všechnu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působící sílu jednoznačně jako: vůli k moci. Svět nazíraný zevnitř, svět určený a označený ve svém ‚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inteligibilním charakteru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 – tento svět by byl pouze ‚vůlí k moci‘ a ničím kromě toho.“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Mimo dobro a z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lo, 1996, str. 43.</a:t>
            </a:r>
          </a:p>
          <a:p>
            <a:pPr marL="0" indent="0" algn="just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1714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493CB0-851E-C048-98FE-CE1DB9592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„Niterný svět síly“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0EC776-D1CE-C94E-B7A8-46993FC93B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„Vítězný pojem síly, jímž naši fyzikové vybavili Boha i svět, vyžaduje ještě jedno zpřesnění: musíme mu přiznat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niterný svět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který já označuji jako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vůli k moci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tedy jako nenasytné toužení po užití a výkonu moci, která je bytostně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stvořitelským aktem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… Nic naplat: je třeba uchopit všechen pohyb, všechny jevy a zákony jako symptomy niterného děje a dotáhnout tuto antropologickou analogii až do konce.“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pozůstalosti, rok 1885, 36 [31], KSA (Souborné dílo), 11, str. 563.</a:t>
            </a:r>
          </a:p>
          <a:p>
            <a:pPr marL="0" indent="0" algn="just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2544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C1C92A-4D35-3743-89D0-B7EAF302E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Poznání bezcenné nebo málo cenné, zkrátka překročitelné? Ale k čemu?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130E0F2-A9BB-E643-BC6D-D5CEC3E3A9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„Celý poznávací aparát je aparát abstrakce a simplifikace – není zaměřen na poznávání, nýbrž na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zmocňování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věcí: ‚účel‘ a ‚prostředek‘ jsou od podstaty vzdáleny stejně jako ‚pojmy‘. ‚Účelem‘ a ‚prostředkem‘ se zmocňujeme procesu (–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vynalézáme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proces, který je uchopitelný!), pomocí pojmů se však zmocňujeme ‚věcí‘, které proces tvoří.“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KSA 11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164.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KSA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Kritische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Studienausgabe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1967 ff.</a:t>
            </a:r>
          </a:p>
        </p:txBody>
      </p:sp>
    </p:spTree>
    <p:extLst>
      <p:ext uri="{BB962C8B-B14F-4D97-AF65-F5344CB8AC3E}">
        <p14:creationId xmlns:p14="http://schemas.microsoft.com/office/powerpoint/2010/main" val="2121867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FBD2EC-54DB-7A4E-86BC-8ED9E59F8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Vědomí regresivní?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4A63B27-3BBB-F544-B330-A03077FC50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„Schopnost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vědomí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 posledním a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nejpozdějším vývojovým článkem organické říše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tudíž také tím, co je v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ní nejméně hotové a nejslabší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… Kdyby nebyl záchovný instinkt tak nesmírně mocný, kdyby nesloužil celku jako regulátor – pak by muselo zvrácené souzení a fantazírování s otevřenýma očima, povrchnost a lehkověrnost, zkrátka právě vědomí přivést lidstvo do záhuby…. 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Toto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směšné přeceňování a nepochopení vědomí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má jeden velmi pozitivní důsledek: zabránilo se tím totiž jeho překotnému utváření. Jelikož se lidé domnívali, že vědomí už mají, nesnažili se příliš, aby ho dosáhli – a ani dnes tomu není jinak! Stále ještě to je úplně nový a lidskému oku právě až nyní se vynořující, zatím stěží rozeznatelný úkol –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přivtělit si vědění a učinit je instinktivním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Dosud jsme si přivtělili jen své omyly a že veškeré naše vědomí se vztahuje k omylům. Nietzsche,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Radostná vě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da, Praha 2001, § 11.</a:t>
            </a:r>
          </a:p>
          <a:p>
            <a:pPr marL="0" indent="0" algn="just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3110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11445F-CCFC-794D-BE8B-657CF841D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Vědomí a komunikace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18CAA5-9F0C-4749-BB69-220D88D18F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„Vědomí vůbec se vyvinulo jen pod tlakem potřeby se sdělovat, - že bylo od samého počátku nutné a prospěšné jen mezi člověkem a člověkem (obzvláště mezi poroučejícím a poslouchajícím), a že se vyvinulo také jen vzhledem ke stupni této prospěšnosti. Vědomí je vlastně jen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spojovací síť mezi člověkem a člověkem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…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Poustevnický a divý člověk by je nepotřeboval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.“ Nietzsche,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Radostná věda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Praha 2001,  § 354, 199.</a:t>
            </a:r>
          </a:p>
        </p:txBody>
      </p:sp>
    </p:spTree>
    <p:extLst>
      <p:ext uri="{BB962C8B-B14F-4D97-AF65-F5344CB8AC3E}">
        <p14:creationId xmlns:p14="http://schemas.microsoft.com/office/powerpoint/2010/main" val="4035872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1560B3-F463-264C-8E2B-32CFBDC03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5FD913-86D8-8448-8030-02531255DD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Vědomí vytváří zjednodušený a zjednodušující pohled na skutečnost, která je bytostně mnohostí a nezměrností. V tomto smyslu je falsifikací skutečnosti.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Tendence k sjednocování vede k asketické přirozenosti – vůle k moci se projeví tak, že vládneme sami sobě tím, že potlačujeme tělo, pudy, představivost. 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Asketismus je v této podobě ponížení těla, pudů, mnohostí, ale vztahuje se falšujícím způsobem i ke skutečnosti, z níž chce rovněž vytvořit jakousi jednotu. Ale vposled je stěžejní, že je spjatý s falšováním podstaty myšlení, které je převedeno na logiku, a potažmo je sama filosofie chápana jako logika, a tím je odstřižena od toho, od čeho původně vycházela, a to – podle Nietzscheho – od básníků a řeckých tragédů. 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Nietzsche chce tento stav napravit – spis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 pravil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Zarathustra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označuje za tragédii. Agamben má jiný nápad: „Tak pravil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Zarathustra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 baletem lidstva, které ztratilo svá gesta“.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Prostředky bez účelu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2003, str. 48.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Celé dějiny filosofie jsou od Sókrata v tomto smyslu asketické. Logos je povýšen na tragičnost života, panuje zde víra v to, že racionalita nás osvobodí z tragických dilemat. V rozporu s tím není (přinejmenším ne zcela) důraz na to, že empirické vědy – medicína, přírodní věda – můžou zchladit metafyzický zápal. Tyto vědy totiž skutečnost nesjednocují, alespoň ne metafyzicky, ale ukazují naopak skutečnost jako bytostně dynamickou a myšlení ukazují v jeho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revidovatelnosti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266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E4C1CB-33C4-E048-AAA3-F6DFAC407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„Logičnost“ na úrovni subjektivity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865B46-D326-3447-9C2D-86754641B1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Podle Nietzscheho vidíme klasický obraz tohoto kroku v Platónově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Faidrovi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kde se setkáváme s vozkou – s rozumem, který vede dva koně. 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Ale příklady známe i ze současné filosofie, třeba: Ch.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Korsgaard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„Když uvažujete, je to, jako by existovalo cosi nad vašimi touhami, něco, čím jste vy sami, a co vybírá, podle čeho budete chtít jednat.“ </a:t>
            </a:r>
          </a:p>
          <a:p>
            <a:pPr marL="0" indent="0" algn="just">
              <a:buNone/>
            </a:pP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Korsgaard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Normativity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Cambridge 1996, str. 100. 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Tento obraz chce Nietzsche popřít.</a:t>
            </a:r>
          </a:p>
        </p:txBody>
      </p:sp>
    </p:spTree>
    <p:extLst>
      <p:ext uri="{BB962C8B-B14F-4D97-AF65-F5344CB8AC3E}">
        <p14:creationId xmlns:p14="http://schemas.microsoft.com/office/powerpoint/2010/main" val="1488957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1591D7-49DF-9E46-8843-1B2A6DF6B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Nietzsche – milovník celků? Ale jakých?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83BABC-D0D7-6943-A240-CAE511D77E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„A když jsem přišel ze své samoty a po prvé kráčel po tomto mostě, tu jsem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svým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očím nedůvěřoval a jen jsem se díval a díval a posléze jsem řekl: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,Toť ucho! Ucho, velké jako člověk!‘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Pohlédl jsem tam ještě lépe: a skutečně, pod uchem pohybovalo se něco jiného, co bylo žalostně nepatrné, chudičké a nuzné. A vskutku, ohromné ucho sedělo na malém tenkém stonku – tím stonkem však byl člověk! Kdo se díval sklem, rozeznával i závistivou tvářičku a že se na stonku klátí naduřelá dušička. A lid mi řekl, že to veliké ucho není pouhý člověk,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nýbrž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veliký člověk, génius. Nevěřil jsem však lidu nikdy, mluvil-li 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velikých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lidech – a ponechal jsem si svou víru, že je to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převrácený mrzák, jenž má všeho málo a jen jedné věci nazbyt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.“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 pravil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Zarathustra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Praha 2018, str. 251.</a:t>
            </a:r>
          </a:p>
        </p:txBody>
      </p:sp>
    </p:spTree>
    <p:extLst>
      <p:ext uri="{BB962C8B-B14F-4D97-AF65-F5344CB8AC3E}">
        <p14:creationId xmlns:p14="http://schemas.microsoft.com/office/powerpoint/2010/main" val="18517636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3112</TotalTime>
  <Words>1890</Words>
  <Application>Microsoft Macintosh PowerPoint</Application>
  <PresentationFormat>Širokoúhlá obrazovka</PresentationFormat>
  <Paragraphs>52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Motiv Office</vt:lpstr>
      <vt:lpstr>Musí do sebe vůle k moci přivtělit i svůj opak?</vt:lpstr>
      <vt:lpstr>Vůle k moci jako obecný princip?</vt:lpstr>
      <vt:lpstr>„Niterný svět síly“</vt:lpstr>
      <vt:lpstr>Poznání bezcenné nebo málo cenné, zkrátka překročitelné? Ale k čemu?</vt:lpstr>
      <vt:lpstr>Vědomí regresivní?</vt:lpstr>
      <vt:lpstr>Vědomí a komunikace</vt:lpstr>
      <vt:lpstr>Prezentace aplikace PowerPoint</vt:lpstr>
      <vt:lpstr>„Logičnost“ na úrovni subjektivity</vt:lpstr>
      <vt:lpstr>Nietzsche – milovník celků? Ale jakých?</vt:lpstr>
      <vt:lpstr>Ale jak k této celosti dospět? Vůlí k moci</vt:lpstr>
      <vt:lpstr>Zarathustra: Exegeze slova „über“</vt:lpstr>
      <vt:lpstr>Prezentace aplikace PowerPoint</vt:lpstr>
      <vt:lpstr>Proč jsem osudem?</vt:lpstr>
      <vt:lpstr>Opak heroické povahy</vt:lpstr>
      <vt:lpstr>Stát se obětí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Matějčková, Tereza</dc:creator>
  <cp:lastModifiedBy>Matějčková, Tereza</cp:lastModifiedBy>
  <cp:revision>18</cp:revision>
  <dcterms:created xsi:type="dcterms:W3CDTF">2021-03-06T12:42:36Z</dcterms:created>
  <dcterms:modified xsi:type="dcterms:W3CDTF">2021-03-09T13:14:44Z</dcterms:modified>
</cp:coreProperties>
</file>