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76" r:id="rId4"/>
    <p:sldId id="257" r:id="rId5"/>
    <p:sldId id="258" r:id="rId6"/>
    <p:sldId id="259" r:id="rId7"/>
    <p:sldId id="263" r:id="rId8"/>
    <p:sldId id="278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/>
    <p:restoredTop sz="94624"/>
  </p:normalViewPr>
  <p:slideViewPr>
    <p:cSldViewPr snapToGrid="0" snapToObjects="1">
      <p:cViewPr varScale="1">
        <p:scale>
          <a:sx n="106" d="100"/>
          <a:sy n="106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AE090-A99F-1A4F-ADFA-E1C4D5779BA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9B957-8B41-874D-934A-AC66E9746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79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9B957-8B41-874D-934A-AC66E974654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705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93EE4A-4110-0B4D-B65D-48B069C96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DBEF94-4D1D-774F-AE17-676F39199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74A601-9E91-9D4C-8856-099C9DC86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BF3694-5611-2D40-B53F-61E0303C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307F9B-5DA2-F440-B765-3A6257C7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016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2A5AD-459D-4440-85DF-9E0512D8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C308FD8-0175-6B48-A4BC-90DCE6999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7D2680-36B1-844A-BBF3-F39C8A08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F490D7-9811-AB41-A6BB-8E5A07E0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8FA15F-C01A-1047-8D96-23102166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F02A3AF-B4D9-C142-AC08-74C32A5ED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909F9B0-C74A-BF4A-927F-0629EC17E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214975-73A7-C54F-97F4-DEE0D3B52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2844BC-EA6C-9D45-AEF0-5B9096DC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AA285C-16A4-D943-8584-C2E12736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6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05C3D-D071-764E-9EC4-BB0F7A62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003CD-3211-704C-B089-0860387FC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C2DFE8-6128-B548-8458-C020631B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2C71DD-7C84-AC4E-B9A6-8F10E4D2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BB4F53-4BC4-B442-AE98-A9497FF9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82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009A8-3538-294C-BF84-7AD1B280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2210C2-AC75-5949-AC4D-CE7313BDB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A036F-DF8C-7348-878E-3D9E7C6B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20224B-3A05-0D48-8359-A85CD0B31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083EC7-DEF0-D34E-BE2F-C958C677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06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1F323-0AE5-9946-9177-5684BB0A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1A67A3-F3EA-6440-986B-BFE6DEB31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C4D0A7C-C65D-3147-9A5C-A6F7C26E2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C90D92-B760-BA43-81EB-00CCD32D4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0B5E70-40CB-6643-8413-134D5483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4EE7FE-7D6F-A440-99C2-2A9C3C89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57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75C1E-FCBE-944A-B4F7-6BF80C61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D79FC4-D6F0-1444-A9EE-115226083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22DD7D-E837-F54F-866E-4D0771D41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93CAB4-A3A3-3442-AE59-6EFD5ADFC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980CA1B-C0ED-6649-98FE-4D42192BD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6ADE0DF-D0B2-ED4F-8442-57BB686B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25495B-3CAC-8A47-B1D8-FEF479E1F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C2E5B12-0B6C-8549-B9F2-FAB43F55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61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5AAB11-ECDE-A740-A51F-BE93B7C3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33C6EB-C0BD-234E-ADD4-990BAA11F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73A525-9239-DB4C-8FE5-A6D9A3F1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80882EF-D86D-E245-9923-9D8188C7E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45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6742AFC-DD85-0C40-8313-B00D0E089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6500431-C6BB-444A-847E-BF62784E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87C50D-26F7-2C45-88A3-A0379BC0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96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50494-9F3A-664D-B370-AB22040D3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504FDB-1C6A-504A-AC0F-3FE183D3F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F779AE-62D9-E849-867A-E04B53941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CB34C7-FF3D-7149-879C-DE02D6DBD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3C4C65-CF4F-C143-B4FB-2613CE88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BFDAD2-D6B3-B549-AD54-049F3417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98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E40DE-DCDF-9740-897C-AC5F834E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1E41870-EC42-7641-AB4E-F35A9C707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D2FAC7-C55A-2245-98EB-3C2ACC73E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C1BC28-B676-454B-9697-9D63B79E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0E0446-3AC9-D34C-A7B8-C21963F1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250D6F-8EE5-CB49-9255-3906EB3D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2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CEE7D11-EA05-4D47-AF03-440F8949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FA2C50-DCFE-3244-8803-D1943A234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DB89E1-01C9-5E42-B32C-ABDBD40C5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9AA69-52FB-274A-AE9F-CFBF794B539B}" type="datetimeFigureOut">
              <a:rPr lang="cs-CZ" smtClean="0"/>
              <a:t>18.02.19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A70B1D-3254-0749-8133-F4711B406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0B459E-3CFD-674D-AB82-84F5D2DED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34887-C868-1E4E-94CF-9994F0B111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08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F02F7A-4271-A44D-8DC2-A1FC89027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„Aller Anfang ist schwer.“</a:t>
            </a:r>
            <a:endParaRPr lang="cs-CZ" sz="4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69045AF-B2DB-ED4B-B789-D9B62AC12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cs-CZ" sz="2000">
                <a:solidFill>
                  <a:srgbClr val="FFFFFF"/>
                </a:solidFill>
                <a:latin typeface="Times" pitchFamily="2" charset="0"/>
              </a:rPr>
              <a:t>HIP</a:t>
            </a:r>
          </a:p>
          <a:p>
            <a:r>
              <a:rPr lang="cs-CZ" sz="2000">
                <a:solidFill>
                  <a:srgbClr val="FFFFFF"/>
                </a:solidFill>
                <a:latin typeface="Times" pitchFamily="2" charset="0"/>
              </a:rPr>
              <a:t>VK &amp; TM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8DCBB8C9-F21F-C64C-BBB2-12678F381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150153"/>
            <a:ext cx="6553545" cy="45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8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CC856A-6F58-DA41-8377-16B37B5B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sz="3400">
                <a:latin typeface="Times New Roman" panose="02020603050405020304" pitchFamily="18" charset="0"/>
                <a:cs typeface="Times New Roman" panose="02020603050405020304" pitchFamily="18" charset="0"/>
              </a:rPr>
              <a:t>5.3. „</a:t>
            </a:r>
            <a:r>
              <a:rPr lang="cs-CZ" sz="3400" err="1">
                <a:latin typeface="Times New Roman" panose="02020603050405020304" pitchFamily="18" charset="0"/>
                <a:cs typeface="Times New Roman" panose="02020603050405020304" pitchFamily="18" charset="0"/>
              </a:rPr>
              <a:t>Erlösung</a:t>
            </a:r>
            <a:r>
              <a:rPr lang="cs-CZ" sz="3400">
                <a:latin typeface="Times New Roman" panose="02020603050405020304" pitchFamily="18" charset="0"/>
                <a:cs typeface="Times New Roman" panose="02020603050405020304" pitchFamily="18" charset="0"/>
              </a:rPr>
              <a:t> dem </a:t>
            </a:r>
            <a:r>
              <a:rPr lang="cs-CZ" sz="3400" err="1">
                <a:latin typeface="Times New Roman" panose="02020603050405020304" pitchFamily="18" charset="0"/>
                <a:cs typeface="Times New Roman" panose="02020603050405020304" pitchFamily="18" charset="0"/>
              </a:rPr>
              <a:t>Erlöser</a:t>
            </a:r>
            <a:r>
              <a:rPr lang="cs-CZ" sz="3400">
                <a:latin typeface="Times New Roman" panose="02020603050405020304" pitchFamily="18" charset="0"/>
                <a:cs typeface="Times New Roman" panose="02020603050405020304" pitchFamily="18" charset="0"/>
              </a:rPr>
              <a:t>“: </a:t>
            </a:r>
            <a:br>
              <a:rPr lang="cs-CZ" sz="3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400">
                <a:latin typeface="Times New Roman" panose="02020603050405020304" pitchFamily="18" charset="0"/>
                <a:cs typeface="Times New Roman" panose="02020603050405020304" pitchFamily="18" charset="0"/>
              </a:rPr>
              <a:t>Spasitelovy ponožky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75A462-5C54-184D-8BF3-27EA5356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„Lepší ponožka zalátaná než děravá, ne tak pro sebevědomí.“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„Rány ducha se zhojí, aniž by zůstaly jizvy.“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28B04F-2D65-5946-A3EA-5BBE8465D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6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4774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ázek 4">
            <a:extLst>
              <a:ext uri="{FF2B5EF4-FFF2-40B4-BE49-F238E27FC236}">
                <a16:creationId xmlns:a16="http://schemas.microsoft.com/office/drawing/2014/main" id="{289B3E10-F169-9C49-8143-B9233BB45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50" r="1119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0FCADF-547A-AC41-A10E-755E1D22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12.3. „Dítě je svobodou rodičů.“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096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644916D-C795-6F46-84F5-9440E2C1A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90" r="602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16123B-E8A1-8B41-8007-F988420B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19. 3. 2019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„</a:t>
            </a:r>
            <a:r>
              <a:rPr lang="en-US" sz="6000" dirty="0" err="1">
                <a:solidFill>
                  <a:schemeClr val="bg1"/>
                </a:solidFill>
              </a:rPr>
              <a:t>Duch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je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kost</a:t>
            </a:r>
            <a:r>
              <a:rPr lang="en-US" sz="6000" dirty="0">
                <a:solidFill>
                  <a:schemeClr val="bg1"/>
                </a:solidFill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2335891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D6C55-ED2F-6840-B367-D8D77A01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26.3. Přednáška Christiana Schmidta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B5DA51-792F-BF4E-8EF3-EEB1B1FC6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/>
              <a:t>Hegelův pojem moderní mravnosti dnes</a:t>
            </a:r>
          </a:p>
          <a:p>
            <a:pPr marL="0" indent="0">
              <a:buNone/>
            </a:pPr>
            <a:endParaRPr lang="cs-CZ" sz="18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A9176C-A415-AE49-B5CA-BBDB8FEE9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6" r="13156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55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556E0CA-2A17-904C-B4D3-B45793657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073D10-F299-4D40-A344-BBE7ADF2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Kocha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904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28D5B-2926-4FE4-BF22-EA37C737E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A6BA0E3-1EB1-C94F-8A1E-4FDF6D45C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079" b="15173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2E941BD-027E-419D-A57B-79D61423B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111" y="4606470"/>
            <a:ext cx="767645" cy="5751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530D1A-CE09-DE47-9234-8B58EE28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5090844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9. 4. „</a:t>
            </a:r>
            <a:r>
              <a:rPr lang="en-US" dirty="0" err="1">
                <a:solidFill>
                  <a:srgbClr val="000000"/>
                </a:solidFill>
                <a:latin typeface="Times" pitchFamily="2" charset="0"/>
              </a:rPr>
              <a:t>Islám</a:t>
            </a:r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itchFamily="2" charset="0"/>
              </a:rPr>
              <a:t>nesnáší</a:t>
            </a:r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itchFamily="2" charset="0"/>
              </a:rPr>
              <a:t>vše</a:t>
            </a:r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" pitchFamily="2" charset="0"/>
              </a:rPr>
              <a:t>konkrétní</a:t>
            </a:r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2974176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AA4A1-7055-E541-8189-51983782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US" sz="6000" dirty="0">
                <a:latin typeface="Times" pitchFamily="2" charset="0"/>
              </a:rPr>
              <a:t>16.4.2019 „</a:t>
            </a:r>
            <a:r>
              <a:rPr lang="en-US" sz="6000" dirty="0" err="1">
                <a:latin typeface="Times" pitchFamily="2" charset="0"/>
              </a:rPr>
              <a:t>Tím</a:t>
            </a:r>
            <a:r>
              <a:rPr lang="en-US" sz="6000" dirty="0">
                <a:latin typeface="Times" pitchFamily="2" charset="0"/>
              </a:rPr>
              <a:t> </a:t>
            </a:r>
            <a:r>
              <a:rPr lang="en-US" sz="6000" dirty="0" err="1">
                <a:latin typeface="Times" pitchFamily="2" charset="0"/>
              </a:rPr>
              <a:t>hůře</a:t>
            </a:r>
            <a:r>
              <a:rPr lang="en-US" sz="6000" dirty="0">
                <a:latin typeface="Times" pitchFamily="2" charset="0"/>
              </a:rPr>
              <a:t> pro </a:t>
            </a:r>
            <a:r>
              <a:rPr lang="en-US" sz="6000" dirty="0" err="1">
                <a:latin typeface="Times" pitchFamily="2" charset="0"/>
              </a:rPr>
              <a:t>skutečnost</a:t>
            </a:r>
            <a:r>
              <a:rPr lang="en-US" sz="6000" dirty="0">
                <a:latin typeface="Times" pitchFamily="2" charset="0"/>
              </a:rPr>
              <a:t>.“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DF4E14D-2EBF-0349-92A1-CD3F465E2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8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7535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A9A8944-24A9-DF42-844E-DA86E93F1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32" b="2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291BBF-D783-8D44-BA33-E1898B54E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23.4. 2019 </a:t>
            </a:r>
            <a:r>
              <a:rPr lang="en-US" sz="2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</a:t>
            </a:r>
            <a:r>
              <a:rPr lang="en-US" sz="2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Pirmina</a:t>
            </a:r>
            <a:r>
              <a:rPr lang="en-US" sz="2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Stekelera-Weithofera</a:t>
            </a:r>
            <a:endParaRPr lang="en-US" sz="2600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50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87AEAB-E8D3-794F-B690-4C24F526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000" dirty="0">
                <a:solidFill>
                  <a:srgbClr val="FFFFFF"/>
                </a:solidFill>
              </a:rPr>
              <a:t>30. 4. 2019 </a:t>
            </a:r>
            <a:r>
              <a:rPr lang="en-US" sz="5000" dirty="0" err="1">
                <a:solidFill>
                  <a:srgbClr val="FFFFFF"/>
                </a:solidFill>
              </a:rPr>
              <a:t>Elementy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  <a:r>
              <a:rPr lang="en-US" sz="5000" dirty="0" err="1">
                <a:solidFill>
                  <a:srgbClr val="FFFFFF"/>
                </a:solidFill>
              </a:rPr>
              <a:t>Kolmanova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  <a:r>
              <a:rPr lang="en-US" sz="5000" dirty="0" err="1">
                <a:solidFill>
                  <a:srgbClr val="FFFFFF"/>
                </a:solidFill>
              </a:rPr>
              <a:t>schematismu</a:t>
            </a:r>
            <a:endParaRPr lang="en-US" sz="5000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69C90C-DAE6-2D4C-B8C9-F03407719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80" y="307731"/>
            <a:ext cx="3997637" cy="3997637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1171046-EBE4-AC4F-8B65-865634A9B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594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5F2FE-F11E-0C4D-8892-AD7BFA494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7. 5. 2019</a:t>
            </a:r>
            <a:b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Dějiny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popraviště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10B1D77-1220-0540-B53D-EB09FFFFF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910" r="21680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3643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63C33D-DDBE-DA45-9B9A-23DAE578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začít?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Pár urážek se hodí vždy.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768BAD-5261-C64C-A9BC-D9EDB8812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Obecněji: celé dějiny filosofie.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„Spolupracovati na tom, aby se filosofie přiblížila formě vědy – aby mohla odložiti své jméno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lásky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vědění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 byla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věděním skutečným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toť, co jsem si předsevzal.“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 ducha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55.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„Tato vlastní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moudrost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osvícenství jeví se víře zároveň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výtažkem vší 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mělkostí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přiznáním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mělkosti.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 ducha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358.</a:t>
            </a: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04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F42DEC-76C6-C74A-A2D9-878BEC9B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147" y="618681"/>
            <a:ext cx="2888221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Times" pitchFamily="2" charset="0"/>
              </a:rPr>
              <a:t>14. 5. 2019</a:t>
            </a:r>
            <a:br>
              <a:rPr lang="en-US" sz="3600" dirty="0">
                <a:solidFill>
                  <a:srgbClr val="FFFFFF"/>
                </a:solidFill>
                <a:latin typeface="Times" pitchFamily="2" charset="0"/>
              </a:rPr>
            </a:br>
            <a:r>
              <a:rPr lang="en-US" sz="3600" dirty="0" err="1">
                <a:solidFill>
                  <a:srgbClr val="FFFFFF"/>
                </a:solidFill>
                <a:latin typeface="Times" pitchFamily="2" charset="0"/>
              </a:rPr>
              <a:t>Konec</a:t>
            </a:r>
            <a:r>
              <a:rPr lang="en-US" sz="3600" dirty="0">
                <a:solidFill>
                  <a:srgbClr val="FFFFFF"/>
                </a:solidFill>
                <a:latin typeface="Time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" pitchFamily="2" charset="0"/>
              </a:rPr>
              <a:t>umění</a:t>
            </a:r>
            <a:r>
              <a:rPr lang="en-US" sz="3600" dirty="0">
                <a:solidFill>
                  <a:srgbClr val="FFFFFF"/>
                </a:solidFill>
                <a:latin typeface="Times" pitchFamily="2" charset="0"/>
              </a:rPr>
              <a:t>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AB027D8-62E1-1142-BD9E-89A5F791F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34" b="1085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02748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3">
            <a:extLst>
              <a:ext uri="{FF2B5EF4-FFF2-40B4-BE49-F238E27FC236}">
                <a16:creationId xmlns:a16="http://schemas.microsoft.com/office/drawing/2014/main" id="{A23489A5-48BF-F74C-AB4F-092197BB3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CECD78-96CE-4E4D-A13E-26667919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21. 5. 2019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95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879A9-597F-DA4F-84E3-1BBAE88BF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Konkrétněji: útok na Kanta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B293CA-566A-4144-8BB4-02F9E7598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„Místo abychom se lopotili s takovými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zbytečnými představami a frázemi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poznání jako nástroji nebo prostředí, skrze něž spatřujeme pravdu atd. – poměry, na něž se redukují snad všecky tyto představy o poznání, které je odděleno od absolutna, a o absolutnu, které je odděleno od poznání, – místo abychom se lopotili s výmluvami, které neschopnost k vědě čerpá z toho, že předpokládá tyto poměry, aby se zároveň uvolnila od námahy s vědou a současně si dodala vzhledu vážného a horlivého usilování, jakož i s odpověďmi na to všecko, mohli bychom je jakožto nahodilé a libovolné představy přímo zavrhnouti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užívání slov, s nimi spojené, jako absolutno, poznání, objektivní – subjektivní a nesčetných jiných, jejichž význam se předpokládá jakožto všeobecně známý, mohli bychom dokonce považovati za podvo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d.“ 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 ducha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1960, str. 97.</a:t>
            </a:r>
          </a:p>
        </p:txBody>
      </p:sp>
    </p:spTree>
    <p:extLst>
      <p:ext uri="{BB962C8B-B14F-4D97-AF65-F5344CB8AC3E}">
        <p14:creationId xmlns:p14="http://schemas.microsoft.com/office/powerpoint/2010/main" val="623632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AB5A4-4C72-D946-B7FB-93FAB38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Strach před omylem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838555-5C8D-4A43-AC85-9A97EA2F0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„Leč když obava, aby se neupadlo v omyl, má nedůvěru k vědě, která bez takových skrupulí přikračuje přímo k dílu a skutečně poznává, nelze nahlédnouti, proč naopak nemít nedůvěru k této nedůvěře a proč se neobávat, že tento strach před omylem jest již sám omyl.“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 ducha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1960, str. 95.</a:t>
            </a:r>
          </a:p>
        </p:txBody>
      </p:sp>
    </p:spTree>
    <p:extLst>
      <p:ext uri="{BB962C8B-B14F-4D97-AF65-F5344CB8AC3E}">
        <p14:creationId xmlns:p14="http://schemas.microsoft.com/office/powerpoint/2010/main" val="228685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F95F4-01B1-8E4B-9974-2A77095D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Cesta zoufání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E77E1C-833E-A949-B465-D5072D37F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„Tento důsledek vyplývá z toho, že jedině absolutno je pravdivé, čili že jediná pravda je absolutní“ (95).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„Může tedy být považována za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cestu pochybnosti nebo ve vlastnějším smyslu za cestu zoufání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na této cestě se totiž nepřihází to, co obvykle nazýváme pochybnostmi, totiž viklání tou či onou domnělou pravdou, po němž přijde, jak se sluší a patří, opět zmizení pochybnosti a návrat k oné pravdě, takže nakonec se věc bere opět tak, jako předtím; je to naopak vědomé nahlédnutí nepravdivosti vědění, které se zjevuje, jemuž nejreálnější je to, co podle pravdy je naopak pouze nerealizovaný pojem“ (98).</a:t>
            </a:r>
          </a:p>
        </p:txBody>
      </p:sp>
    </p:spTree>
    <p:extLst>
      <p:ext uri="{BB962C8B-B14F-4D97-AF65-F5344CB8AC3E}">
        <p14:creationId xmlns:p14="http://schemas.microsoft.com/office/powerpoint/2010/main" val="2246866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6E10F4-1F6B-B945-B6BA-DC950676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Zkušenost a dialektika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768F6-3056-A745-A99A-9432C158A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4" y="1512804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„Tento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dialektický pohyb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který vědomí vykonává na sobě samém, právě tak na svém vědění jako na svém předmětu, pokud mu z něho vzniká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nový pravdivý předmět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 vlastně to, co se nazývá 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zkušenost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„Mravní vědomí musí uznati svůj protiklad z důvodu této skutečnosti a z důvodu vlastního jednání za svůj, musí uznati svou vinu: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 trpíme, tím uznáváme, že jsme chybili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 ducha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306</a:t>
            </a: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B8443-BF73-A844-B66E-E8BD1F00A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Evropu obchází strašidlo. Ale jaké?!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D79D07-705B-284A-BB60-B89868D03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„Pravda je celek. Celek je však toliko bytnost dovršující se vlastním vývojem. O absolutnu je nutno říci, že je bytostně výsledkem, že teprve na konci je tím, čím vpravdě jest; a právě v tom tkví jeho povaha, že absolutno je skutečnost, subjekt či vznikání sama sebe“ (61).</a:t>
            </a: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to reaguje Friedrich Heinrich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Jacobi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Evropu obchází strašidlo.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to reaguje Marx: Evropu obchází strašidlo, strašidlo komunismu.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491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BD3939-F24C-8740-BC25-E1BC729FC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718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Žebříky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disciplína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Bildung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8823DE3-3840-AA42-87E2-BBE26803B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569"/>
          <a:stretch/>
        </p:blipFill>
        <p:spPr>
          <a:xfrm>
            <a:off x="20" y="0"/>
            <a:ext cx="4942349" cy="685800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28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58804D-43B3-1648-842C-B23CEBE43447}"/>
              </a:ext>
            </a:extLst>
          </p:cNvPr>
          <p:cNvSpPr txBox="1"/>
          <p:nvPr/>
        </p:nvSpPr>
        <p:spPr>
          <a:xfrm>
            <a:off x="4942369" y="2112676"/>
            <a:ext cx="6586489" cy="45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„Naopak má individuum právo žádati, aby mu věda k tomuto stanovisku aspoň přistavila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žebřík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aby mu ukázala toto stanovisko v něm samém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Hegel,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65.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„je [mu] právě tak nezaujatě započít znovu u bezprostřednosti a počínaje od ní vychovat se opět až k vyspělosti; jako by všecko předchozí bylo proň ztraceno a jako by se ze zkušenosti dřívějších duchů ničemu nenaučil“ (483).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„Pythagorovi žáci museli první čtyři roky svého vzdělání promlčet, tedy nevyjadřovat žádné vlastní nápady a myšlenky. To je vlastně základní poslání výchovy (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Erziehung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vzdát se svých nápadů. Stejně jako vůle musí i myšlenka započít u poslušnosti.“ Proslov na gymnáziu v  Norimberku, 14. 9. 1810.</a:t>
            </a:r>
          </a:p>
        </p:txBody>
      </p:sp>
    </p:spTree>
    <p:extLst>
      <p:ext uri="{BB962C8B-B14F-4D97-AF65-F5344CB8AC3E}">
        <p14:creationId xmlns:p14="http://schemas.microsoft.com/office/powerpoint/2010/main" val="3892895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D7BD831-8A1C-1949-A038-F54536964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2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554DF6-8864-3E44-AB52-5C1CDB7E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26. 2. 2019 </a:t>
            </a: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Kocour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 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Hegelově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filosofii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zasvěnec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mystérií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0408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675</Words>
  <Application>Microsoft Macintosh PowerPoint</Application>
  <PresentationFormat>Širokoúhlá obrazovka</PresentationFormat>
  <Paragraphs>47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</vt:lpstr>
      <vt:lpstr>Times New Roman</vt:lpstr>
      <vt:lpstr>Motiv Office</vt:lpstr>
      <vt:lpstr>„Aller Anfang ist schwer.“</vt:lpstr>
      <vt:lpstr>Jak začít? Pár urážek se hodí vždy.</vt:lpstr>
      <vt:lpstr>Konkrétněji: útok na Kanta</vt:lpstr>
      <vt:lpstr>Strach před omylem</vt:lpstr>
      <vt:lpstr>Cesta zoufání</vt:lpstr>
      <vt:lpstr>Zkušenost a dialektika</vt:lpstr>
      <vt:lpstr>Evropu obchází strašidlo. Ale jaké?!</vt:lpstr>
      <vt:lpstr>Žebříky, disciplína a Bildung</vt:lpstr>
      <vt:lpstr>26. 2. 2019 Kocour v Hegelově filosofii: zasvěnec do mystérií</vt:lpstr>
      <vt:lpstr>5.3. „Erlösung dem Erlöser“:  Spasitelovy ponožky</vt:lpstr>
      <vt:lpstr>12.3. „Dítě je svobodou rodičů.“</vt:lpstr>
      <vt:lpstr>19. 3. 2019 „Duch je kost.“</vt:lpstr>
      <vt:lpstr>26.3. Přednáška Christiana Schmidta</vt:lpstr>
      <vt:lpstr>2.4. Přednáška Antona Kocha</vt:lpstr>
      <vt:lpstr>9. 4. „Islám nesnáší vše konkrétní.“</vt:lpstr>
      <vt:lpstr>16.4.2019 „Tím hůře pro skutečnost.“</vt:lpstr>
      <vt:lpstr>23.4. 2019 Přednáška Pirmina Stekelera-Weithofera</vt:lpstr>
      <vt:lpstr>30. 4. 2019 Elementy Kolmanova schematismu</vt:lpstr>
      <vt:lpstr>7. 5. 2019 „Dějiny jsou popraviště.“</vt:lpstr>
      <vt:lpstr>14. 5. 2019 Konec umění.</vt:lpstr>
      <vt:lpstr>21. 5. 2019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„Aller Anfang ist schwer.“</dc:title>
  <dc:creator>Matějčková, Tereza</dc:creator>
  <cp:lastModifiedBy>Matějčková, Tereza</cp:lastModifiedBy>
  <cp:revision>7</cp:revision>
  <dcterms:created xsi:type="dcterms:W3CDTF">2019-02-18T14:02:41Z</dcterms:created>
  <dcterms:modified xsi:type="dcterms:W3CDTF">2019-02-18T19:01:12Z</dcterms:modified>
</cp:coreProperties>
</file>