
<file path=[Content_Types].xml><?xml version="1.0" encoding="utf-8"?>
<Types xmlns="http://schemas.openxmlformats.org/package/2006/content-types">
  <Default Extension="png" ContentType="image/png"/>
  <Default Extension="m4a" ContentType="audio/mp4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61" r:id="rId3"/>
    <p:sldId id="263" r:id="rId4"/>
    <p:sldId id="264" r:id="rId5"/>
    <p:sldId id="267" r:id="rId6"/>
    <p:sldId id="265" r:id="rId7"/>
    <p:sldId id="266" r:id="rId8"/>
    <p:sldId id="262" r:id="rId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9" d="100"/>
          <a:sy n="69" d="100"/>
        </p:scale>
        <p:origin x="56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7779" y="802298"/>
            <a:ext cx="8637073" cy="2541431"/>
          </a:xfrm>
        </p:spPr>
        <p:txBody>
          <a:bodyPr bIns="0" anchor="b">
            <a:normAutofit/>
          </a:bodyPr>
          <a:lstStyle>
            <a:lvl1pPr algn="l">
              <a:defRPr sz="66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17780" y="3531204"/>
            <a:ext cx="8637072" cy="977621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smtClean="0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3/31/2020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16500" y="329307"/>
            <a:ext cx="4973915" cy="30920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37664" y="798973"/>
            <a:ext cx="811019" cy="503578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med">
    <p:pull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3/31/2020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26" name="Straight Connector 25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med">
    <p:pull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39111" y="798973"/>
            <a:ext cx="1615742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4672" y="798973"/>
            <a:ext cx="7828830" cy="4659889"/>
          </a:xfrm>
        </p:spPr>
        <p:txBody>
          <a:bodyPr vert="eaVert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3/31/2020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9439111" y="798973"/>
            <a:ext cx="0" cy="4659889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med">
    <p:pull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3/31/2020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33" name="Straight Connector 32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med">
    <p:pull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4239" y="1756130"/>
            <a:ext cx="8643154" cy="1887950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4239" y="3806195"/>
            <a:ext cx="8630446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3/31/2020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454239" y="3804985"/>
            <a:ext cx="8630446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med">
    <p:pull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9217" y="804889"/>
            <a:ext cx="9605635" cy="1059305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7331" y="2010878"/>
            <a:ext cx="4645152" cy="3448595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3771" y="2017343"/>
            <a:ext cx="4645152" cy="3441520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3/31/2020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35" name="Straight Connector 3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med">
    <p:pull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191" y="804163"/>
            <a:ext cx="9607661" cy="1056319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191" y="2019549"/>
            <a:ext cx="4645152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7191" y="2824269"/>
            <a:ext cx="4645152" cy="2644457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12362" y="2023003"/>
            <a:ext cx="4645152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12362" y="2821491"/>
            <a:ext cx="4645152" cy="2637371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3/31/2020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29" name="Straight Connector 28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med">
    <p:pull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3/31/2020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25" name="Straight Connector 2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med">
    <p:pull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3/31/2020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p:transition spd="med">
    <p:pull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71" y="798973"/>
            <a:ext cx="3273099" cy="2247117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3714" y="798974"/>
            <a:ext cx="6012470" cy="4658826"/>
          </a:xfrm>
        </p:spPr>
        <p:txBody>
          <a:bodyPr anchor="ctr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4671" y="3205491"/>
            <a:ext cx="3275013" cy="2248181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3/31/2020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7" name="Straight Connector 16"/>
          <p:cNvCxnSpPr/>
          <p:nvPr/>
        </p:nvCxnSpPr>
        <p:spPr>
          <a:xfrm>
            <a:off x="1448280" y="3205491"/>
            <a:ext cx="326949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med">
    <p:pull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7477387" y="482170"/>
            <a:ext cx="4074533" cy="5149101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 bwMode="black"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 bwMode="blackWhite"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1206" y="1129513"/>
            <a:ext cx="5532328" cy="1830584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4389" y="1122542"/>
            <a:ext cx="2791171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 smtClean="0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50329" y="3145992"/>
            <a:ext cx="5524404" cy="2003742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447382" y="5469856"/>
            <a:ext cx="5527351" cy="320123"/>
          </a:xfrm>
        </p:spPr>
        <p:txBody>
          <a:bodyPr/>
          <a:lstStyle>
            <a:lvl1pPr algn="l">
              <a:defRPr/>
            </a:lvl1pPr>
          </a:lstStyle>
          <a:p>
            <a:fld id="{48A87A34-81AB-432B-8DAE-1953F412C126}" type="datetimeFigureOut">
              <a:rPr lang="en-US" dirty="0"/>
              <a:pPr/>
              <a:t>3/31/2020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47382" y="318640"/>
            <a:ext cx="5541004" cy="32093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31" name="Straight Connector 30"/>
          <p:cNvCxnSpPr/>
          <p:nvPr/>
        </p:nvCxnSpPr>
        <p:spPr>
          <a:xfrm>
            <a:off x="1447382" y="3143605"/>
            <a:ext cx="5527351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med">
    <p:pull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51579" y="804519"/>
            <a:ext cx="9603275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1579" y="2015732"/>
            <a:ext cx="9603275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4138" y="330370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3/31/2020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51579" y="329307"/>
            <a:ext cx="5938836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0060" y="798973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med">
    <p:pull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 cap="all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2.png"/><Relationship Id="rId5" Type="http://schemas.openxmlformats.org/officeDocument/2006/relationships/image" Target="../media/image3.png"/><Relationship Id="rId4" Type="http://schemas.openxmlformats.org/officeDocument/2006/relationships/hyperlink" Target="https://www.swissinfo.ch/eng/oecd-report_disadvantaged-students--falling-behind--in-switzerland/44492796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2.png"/><Relationship Id="rId4" Type="http://schemas.openxmlformats.org/officeDocument/2006/relationships/image" Target="../media/image4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clovekvtisni.cz/shrnuti-zavery-ze-setreni-o-dopadech-povinneho-predskolniho-rocniku-mezi-ucitelkami-ms-a-rodici-deti-ohrozenych-socialnim-vyloucenim-5300gp" TargetMode="Externa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cs-CZ" sz="5400" dirty="0" smtClean="0"/>
              <a:t>Problematika edukac</a:t>
            </a:r>
            <a:r>
              <a:rPr lang="cs-CZ" sz="5400" dirty="0" smtClean="0"/>
              <a:t>e žáků se sociálním znevýhodněním</a:t>
            </a:r>
            <a:endParaRPr lang="cs-CZ" sz="5400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>
            <a:noAutofit/>
          </a:bodyPr>
          <a:lstStyle/>
          <a:p>
            <a:r>
              <a:rPr lang="cs-CZ" sz="2000" dirty="0" smtClean="0"/>
              <a:t>Předškolní vzdělávání dětí se sociálním znevýhodněním</a:t>
            </a:r>
            <a:endParaRPr lang="cs-CZ" sz="2000" dirty="0" smtClean="0"/>
          </a:p>
          <a:p>
            <a:r>
              <a:rPr lang="cs-CZ" sz="2000" cap="none" dirty="0" smtClean="0"/>
              <a:t>PhDr. Zbyněk Němec, Ph.D.</a:t>
            </a:r>
            <a:endParaRPr lang="cs-CZ" sz="2000" cap="none" dirty="0"/>
          </a:p>
        </p:txBody>
      </p:sp>
      <p:pic>
        <p:nvPicPr>
          <p:cNvPr id="4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5108855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45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cs-CZ" sz="2400" dirty="0" smtClean="0"/>
              <a:t>V jakém věku je vhodné zahájit systematickou podporů vzdělávání</a:t>
            </a:r>
            <a:r>
              <a:rPr lang="cs-CZ" sz="2400" dirty="0" smtClean="0"/>
              <a:t> dětí </a:t>
            </a:r>
            <a:r>
              <a:rPr lang="cs-CZ" sz="2400" dirty="0" smtClean="0"/>
              <a:t>se sociálním </a:t>
            </a:r>
            <a:r>
              <a:rPr lang="cs-CZ" sz="2400" dirty="0" smtClean="0"/>
              <a:t>znevýhodněním?</a:t>
            </a:r>
            <a:endParaRPr lang="cs-CZ" sz="24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767078" y="5497801"/>
            <a:ext cx="4784437" cy="377109"/>
          </a:xfrm>
        </p:spPr>
        <p:txBody>
          <a:bodyPr>
            <a:normAutofit fontScale="40000" lnSpcReduction="20000"/>
          </a:bodyPr>
          <a:lstStyle/>
          <a:p>
            <a:r>
              <a:rPr lang="cs-CZ" dirty="0" smtClean="0"/>
              <a:t>Zdroj: </a:t>
            </a:r>
            <a:r>
              <a:rPr lang="cs-CZ" dirty="0">
                <a:hlinkClick r:id="rId4"/>
              </a:rPr>
              <a:t>https://www.swissinfo.ch/eng/oecd-report_disadvantaged-students--falling-behind--in-switzerland/44492796</a:t>
            </a:r>
            <a:r>
              <a:rPr lang="cs-CZ" dirty="0" smtClean="0"/>
              <a:t> </a:t>
            </a:r>
            <a:r>
              <a:rPr lang="cs-CZ" dirty="0" smtClean="0"/>
              <a:t>(online, cit. </a:t>
            </a:r>
            <a:r>
              <a:rPr lang="cs-CZ" dirty="0" smtClean="0"/>
              <a:t>2020-03-31)</a:t>
            </a: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67078" y="2111123"/>
            <a:ext cx="4701309" cy="3129309"/>
          </a:xfrm>
          <a:prstGeom prst="rect">
            <a:avLst/>
          </a:prstGeom>
        </p:spPr>
      </p:pic>
      <p:pic>
        <p:nvPicPr>
          <p:cNvPr id="5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7598249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784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Včasná péče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451579" y="2015732"/>
            <a:ext cx="4450457" cy="345061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b="1" dirty="0"/>
              <a:t>Předškolní věk</a:t>
            </a:r>
          </a:p>
          <a:p>
            <a:r>
              <a:rPr lang="cs-CZ" dirty="0"/>
              <a:t>včasná péče (NNO): pro předškolní děti, které nenavštěvují MŠ</a:t>
            </a:r>
          </a:p>
          <a:p>
            <a:pPr marL="0" indent="0">
              <a:buNone/>
            </a:pPr>
            <a:r>
              <a:rPr lang="cs-CZ" dirty="0">
                <a:sym typeface="Wingdings" panose="05000000000000000000" pitchFamily="2" charset="2"/>
              </a:rPr>
              <a:t>	 rodičovská centra</a:t>
            </a:r>
          </a:p>
          <a:p>
            <a:pPr marL="0" indent="0">
              <a:buNone/>
            </a:pPr>
            <a:r>
              <a:rPr lang="cs-CZ" dirty="0">
                <a:sym typeface="Wingdings" panose="05000000000000000000" pitchFamily="2" charset="2"/>
              </a:rPr>
              <a:t>	 podpora rodin v domácím </a:t>
            </a:r>
            <a:r>
              <a:rPr lang="cs-CZ" dirty="0" smtClean="0">
                <a:sym typeface="Wingdings" panose="05000000000000000000" pitchFamily="2" charset="2"/>
              </a:rPr>
              <a:t>	    prostředí </a:t>
            </a:r>
            <a:endParaRPr lang="cs-CZ" dirty="0">
              <a:sym typeface="Wingdings" panose="05000000000000000000" pitchFamily="2" charset="2"/>
            </a:endParaRPr>
          </a:p>
          <a:p>
            <a:pPr marL="0" indent="0">
              <a:buNone/>
            </a:pPr>
            <a:r>
              <a:rPr lang="cs-CZ" dirty="0">
                <a:sym typeface="Wingdings" panose="05000000000000000000" pitchFamily="2" charset="2"/>
              </a:rPr>
              <a:t>	 aktivní zapojení rodičů </a:t>
            </a:r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02036" y="2452565"/>
            <a:ext cx="5897748" cy="2576946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9430327" y="5266290"/>
            <a:ext cx="191192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1000" dirty="0" smtClean="0"/>
              <a:t>(Cit. podle OSF Praha: Včasná péče….)</a:t>
            </a:r>
            <a:endParaRPr lang="cs-CZ" sz="1000" dirty="0"/>
          </a:p>
        </p:txBody>
      </p:sp>
      <p:pic>
        <p:nvPicPr>
          <p:cNvPr id="6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292437" y="333463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0971985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581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Mateřské školy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dirty="0"/>
              <a:t>Školský zákon (z. č. 561/2004 Sb.)</a:t>
            </a:r>
          </a:p>
          <a:p>
            <a:pPr marL="0" indent="0">
              <a:buNone/>
            </a:pPr>
            <a:r>
              <a:rPr lang="cs-CZ" dirty="0"/>
              <a:t>§34 Organizace předškolního vzdělávání</a:t>
            </a:r>
          </a:p>
          <a:p>
            <a:pPr algn="just"/>
            <a:r>
              <a:rPr lang="cs-CZ" dirty="0"/>
              <a:t>„(1) Předškolní vzdělávání se organizuje pro děti ve věku zpravidla od 3 do 6 let, nejdříve však pro děti od 2 let. Dítě mladší 3 let nemá na přijetí do mateřské školy právní nárok. </a:t>
            </a:r>
            <a:r>
              <a:rPr lang="cs-CZ" b="1" dirty="0"/>
              <a:t>Od počátku školního roku, který následuje po dni, kdy dítě dosáhne pátého roku věku, do zahájení povinné školní docházky dítěte, je předškolní vzdělávání povinné</a:t>
            </a:r>
            <a:r>
              <a:rPr lang="cs-CZ" dirty="0"/>
              <a:t>, není-li dále stanoveno jinak.“</a:t>
            </a:r>
          </a:p>
          <a:p>
            <a:endParaRPr lang="cs-CZ" dirty="0"/>
          </a:p>
        </p:txBody>
      </p:sp>
      <p:pic>
        <p:nvPicPr>
          <p:cNvPr id="5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985163" y="243147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437280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187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Přípravné třídy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451579" y="2015732"/>
            <a:ext cx="9308785" cy="3701577"/>
          </a:xfrm>
        </p:spPr>
        <p:txBody>
          <a:bodyPr>
            <a:normAutofit fontScale="92500" lnSpcReduction="10000"/>
          </a:bodyPr>
          <a:lstStyle/>
          <a:p>
            <a:pPr marL="0" indent="0" algn="just">
              <a:buNone/>
            </a:pPr>
            <a:r>
              <a:rPr lang="cs-CZ" sz="2200" dirty="0"/>
              <a:t>Školský zákon (z. č. 561/2004 Sb</a:t>
            </a:r>
            <a:r>
              <a:rPr lang="cs-CZ" sz="2200" dirty="0" smtClean="0"/>
              <a:t>.) </a:t>
            </a:r>
            <a:r>
              <a:rPr lang="cs-CZ" sz="2200" b="1" dirty="0" smtClean="0"/>
              <a:t>§ </a:t>
            </a:r>
            <a:r>
              <a:rPr lang="cs-CZ" sz="2200" b="1" dirty="0"/>
              <a:t>47 Přípravné třídy základní školy</a:t>
            </a:r>
          </a:p>
          <a:p>
            <a:pPr algn="just"/>
            <a:r>
              <a:rPr lang="cs-CZ" sz="2200" dirty="0"/>
              <a:t>jsou pro „děti v posledním roce před zahájením povinné školní docházky, u kterých je předpoklad, že zařazení do přípravné třídy vyrovná jejich vývoj, přednostně děti, kterým byl povolen odklad povinné školní docházky.“ </a:t>
            </a:r>
          </a:p>
          <a:p>
            <a:pPr algn="just"/>
            <a:r>
              <a:rPr lang="cs-CZ" sz="2200" dirty="0"/>
              <a:t>„(2) O zařazování žáků do přípravné třídy základní školy rozhoduje ředitel školy na žádost zákonného zástupce dítěte a na základě písemného doporučení školského poradenského zařízení, které k žádosti přiloží zákonný zástupce</a:t>
            </a:r>
            <a:r>
              <a:rPr lang="cs-CZ" sz="2200" dirty="0" smtClean="0"/>
              <a:t>.“</a:t>
            </a:r>
            <a:endParaRPr lang="cs-CZ" sz="2200" dirty="0"/>
          </a:p>
          <a:p>
            <a:pPr marL="342900" indent="-342900" algn="just">
              <a:buFontTx/>
              <a:buChar char="-"/>
            </a:pPr>
            <a:r>
              <a:rPr lang="cs-CZ" sz="2200" dirty="0"/>
              <a:t>min. 10 </a:t>
            </a:r>
            <a:r>
              <a:rPr lang="cs-CZ" sz="2200" dirty="0" smtClean="0"/>
              <a:t>dětí/ max</a:t>
            </a:r>
            <a:r>
              <a:rPr lang="cs-CZ" sz="2200" dirty="0"/>
              <a:t>. 15 dětí</a:t>
            </a:r>
          </a:p>
          <a:p>
            <a:pPr marL="342900" indent="-342900" algn="just">
              <a:buFontTx/>
              <a:buChar char="-"/>
            </a:pPr>
            <a:r>
              <a:rPr lang="cs-CZ" sz="2200" dirty="0"/>
              <a:t>obsah vzdělávání je součástí ŠVP, vychází z RVP PV </a:t>
            </a:r>
          </a:p>
          <a:p>
            <a:endParaRPr lang="cs-CZ" dirty="0"/>
          </a:p>
        </p:txBody>
      </p:sp>
      <p:pic>
        <p:nvPicPr>
          <p:cNvPr id="4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7839001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927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Pozitivní dopady předškolního vzdělávání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cs-CZ" b="1" dirty="0"/>
              <a:t>Povinný předškolní rok </a:t>
            </a:r>
            <a:r>
              <a:rPr lang="cs-CZ" dirty="0"/>
              <a:t>– výzkum </a:t>
            </a:r>
            <a:r>
              <a:rPr lang="cs-CZ" dirty="0" err="1"/>
              <a:t>ČvT</a:t>
            </a:r>
            <a:r>
              <a:rPr lang="cs-CZ" dirty="0"/>
              <a:t> mezi učiteli a rodiči SZ dětí (</a:t>
            </a:r>
            <a:r>
              <a:rPr lang="cs-CZ" dirty="0" err="1"/>
              <a:t>ČvT</a:t>
            </a:r>
            <a:r>
              <a:rPr lang="cs-CZ" dirty="0"/>
              <a:t>, </a:t>
            </a:r>
            <a:r>
              <a:rPr lang="cs-CZ" dirty="0" smtClean="0"/>
              <a:t> 2018</a:t>
            </a:r>
            <a:r>
              <a:rPr lang="cs-CZ" dirty="0"/>
              <a:t>)</a:t>
            </a:r>
          </a:p>
          <a:p>
            <a:pPr marL="0" indent="0">
              <a:buNone/>
            </a:pPr>
            <a:r>
              <a:rPr lang="cs-CZ" dirty="0" smtClean="0"/>
              <a:t>Pozitivní </a:t>
            </a:r>
            <a:r>
              <a:rPr lang="cs-CZ" dirty="0"/>
              <a:t>dopady povinného předškolního roku: </a:t>
            </a:r>
          </a:p>
          <a:p>
            <a:r>
              <a:rPr lang="cs-CZ" dirty="0"/>
              <a:t>rychlejší rozvoj schopností dítěte, zdokonalení sebeobsluhy, </a:t>
            </a:r>
          </a:p>
          <a:p>
            <a:r>
              <a:rPr lang="cs-CZ" dirty="0" smtClean="0"/>
              <a:t>osamostatnění </a:t>
            </a:r>
            <a:r>
              <a:rPr lang="cs-CZ" dirty="0"/>
              <a:t>od rodičů, osvojení pravidel chování v kolektivu, </a:t>
            </a:r>
          </a:p>
          <a:p>
            <a:r>
              <a:rPr lang="cs-CZ" dirty="0"/>
              <a:t>rozvoj komunikace, zlepšení znalosti ČJ</a:t>
            </a:r>
          </a:p>
          <a:p>
            <a:r>
              <a:rPr lang="cs-CZ" dirty="0"/>
              <a:t>zvýšení pravděpodobnosti přijetí dítěte do nespádové ZŠ, </a:t>
            </a:r>
          </a:p>
          <a:p>
            <a:r>
              <a:rPr lang="cs-CZ" dirty="0"/>
              <a:t>rozšíření sociálních kontaktů rodičů, lepší vztahy s majoritní společností </a:t>
            </a:r>
          </a:p>
        </p:txBody>
      </p:sp>
      <p:pic>
        <p:nvPicPr>
          <p:cNvPr id="4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2261585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2559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Bariéry a obtíže v předškolním vzdělávání u dětí se </a:t>
            </a:r>
            <a:r>
              <a:rPr lang="cs-CZ" dirty="0" err="1" smtClean="0"/>
              <a:t>sZ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451579" y="2015732"/>
            <a:ext cx="9603275" cy="3867832"/>
          </a:xfrm>
        </p:spPr>
        <p:txBody>
          <a:bodyPr>
            <a:noAutofit/>
          </a:bodyPr>
          <a:lstStyle/>
          <a:p>
            <a:pPr marL="0" indent="0">
              <a:spcBef>
                <a:spcPts val="600"/>
              </a:spcBef>
              <a:buNone/>
            </a:pPr>
            <a:r>
              <a:rPr lang="cs-CZ" b="1" dirty="0"/>
              <a:t>Povinný předškolní rok </a:t>
            </a:r>
            <a:r>
              <a:rPr lang="cs-CZ" dirty="0"/>
              <a:t>– výzkum </a:t>
            </a:r>
            <a:r>
              <a:rPr lang="cs-CZ" dirty="0" err="1"/>
              <a:t>ČvT</a:t>
            </a:r>
            <a:r>
              <a:rPr lang="cs-CZ" dirty="0"/>
              <a:t> mezi učiteli a rodiči SZ dětí (</a:t>
            </a:r>
            <a:r>
              <a:rPr lang="cs-CZ" dirty="0" err="1"/>
              <a:t>ČvT</a:t>
            </a:r>
            <a:r>
              <a:rPr lang="cs-CZ" dirty="0"/>
              <a:t>, 2018)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cs-CZ" dirty="0" smtClean="0"/>
              <a:t>Bariéry </a:t>
            </a:r>
            <a:r>
              <a:rPr lang="cs-CZ" dirty="0"/>
              <a:t>a obtíže ve vzdělávání dětí se SZ v povinném předškolním roce:</a:t>
            </a:r>
          </a:p>
          <a:p>
            <a:pPr>
              <a:spcBef>
                <a:spcPts val="600"/>
              </a:spcBef>
            </a:pPr>
            <a:r>
              <a:rPr lang="cs-CZ" dirty="0"/>
              <a:t>delší doba adaptace dítěte na prostředí MŠ – separační úzkost,</a:t>
            </a:r>
          </a:p>
          <a:p>
            <a:pPr>
              <a:spcBef>
                <a:spcPts val="600"/>
              </a:spcBef>
            </a:pPr>
            <a:r>
              <a:rPr lang="cs-CZ" dirty="0"/>
              <a:t>pomalé osvojování pravidel MŠ, uvykání dennímu režimu, </a:t>
            </a:r>
          </a:p>
          <a:p>
            <a:pPr>
              <a:spcBef>
                <a:spcPts val="600"/>
              </a:spcBef>
            </a:pPr>
            <a:r>
              <a:rPr lang="cs-CZ" dirty="0"/>
              <a:t>úroveň sebeobsluhy dítěte odpovídá mladšímu věku – nutnost rozvíjet,</a:t>
            </a:r>
          </a:p>
          <a:p>
            <a:pPr>
              <a:spcBef>
                <a:spcPts val="600"/>
              </a:spcBef>
            </a:pPr>
            <a:r>
              <a:rPr lang="cs-CZ" dirty="0"/>
              <a:t>učitelé mají malý prostor pro individuální práci s dítětem v MŠ, </a:t>
            </a:r>
          </a:p>
          <a:p>
            <a:pPr>
              <a:spcBef>
                <a:spcPts val="600"/>
              </a:spcBef>
            </a:pPr>
            <a:r>
              <a:rPr lang="cs-CZ" dirty="0"/>
              <a:t>problémy v komunikace mezi pedagogy MŠ a rodiči žáků.   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cs-CZ" dirty="0"/>
              <a:t>Reflexe učitelek MŠ: děti </a:t>
            </a:r>
            <a:r>
              <a:rPr lang="cs-CZ" dirty="0" smtClean="0"/>
              <a:t>se SZ nejsou </a:t>
            </a:r>
            <a:r>
              <a:rPr lang="cs-CZ" dirty="0"/>
              <a:t>z </a:t>
            </a:r>
            <a:r>
              <a:rPr lang="cs-CZ" dirty="0" smtClean="0"/>
              <a:t>dostatečně </a:t>
            </a:r>
            <a:r>
              <a:rPr lang="cs-CZ" dirty="0"/>
              <a:t>připravené na nástup do povinného předškolního roku!    </a:t>
            </a:r>
          </a:p>
          <a:p>
            <a:endParaRPr lang="cs-CZ" dirty="0"/>
          </a:p>
        </p:txBody>
      </p:sp>
      <p:pic>
        <p:nvPicPr>
          <p:cNvPr id="4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8963217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804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zdroje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cs-CZ" dirty="0">
                <a:sym typeface="Wingdings" panose="05000000000000000000" pitchFamily="2" charset="2"/>
              </a:rPr>
              <a:t>ČLOVĚK V TÍSNI (2018).</a:t>
            </a:r>
            <a:r>
              <a:rPr lang="cs-CZ" i="1" dirty="0"/>
              <a:t> Shrnutí: Závěry ze šetření o dopadech povinného předškolního ročníku mezi učitelkami MŠ a rodiči dětí ohrožených sociálním vyloučením</a:t>
            </a:r>
            <a:r>
              <a:rPr lang="cs-CZ" dirty="0"/>
              <a:t>. Dostupné z:</a:t>
            </a:r>
            <a:r>
              <a:rPr lang="cs-CZ" dirty="0">
                <a:sym typeface="Wingdings" panose="05000000000000000000" pitchFamily="2" charset="2"/>
              </a:rPr>
              <a:t> </a:t>
            </a:r>
            <a:r>
              <a:rPr lang="cs-CZ" u="sng" dirty="0">
                <a:hlinkClick r:id="rId2"/>
              </a:rPr>
              <a:t>https://www.clovekvtisni.cz/shrnuti-zavery-ze-setreni-o-dopadech-povinneho-predskolniho-rocniku-mezi-ucitelkami-ms-a-rodici-deti-ohrozenych-socialnim-vyloucenim-5300gp</a:t>
            </a:r>
            <a:endParaRPr lang="cs-CZ" dirty="0">
              <a:sym typeface="Wingdings" panose="05000000000000000000" pitchFamily="2" charset="2"/>
            </a:endParaRPr>
          </a:p>
          <a:p>
            <a:r>
              <a:rPr lang="cs-CZ" dirty="0" smtClean="0"/>
              <a:t>OSF </a:t>
            </a:r>
            <a:r>
              <a:rPr lang="cs-CZ" dirty="0"/>
              <a:t>Praha. </a:t>
            </a:r>
            <a:r>
              <a:rPr lang="cs-CZ" i="1" dirty="0"/>
              <a:t>Včasná péče: Podpora předškolních dětí a jejich rodičů v sociálně vyloučených komunitách. </a:t>
            </a:r>
            <a:r>
              <a:rPr lang="cs-CZ" dirty="0"/>
              <a:t>Informační materiál Nadace OSF Praha. </a:t>
            </a:r>
            <a:endParaRPr lang="cs-CZ" dirty="0" smtClean="0"/>
          </a:p>
          <a:p>
            <a:r>
              <a:rPr lang="cs-CZ" dirty="0"/>
              <a:t>Zákon č. 561/2004 Sb</a:t>
            </a:r>
            <a:r>
              <a:rPr lang="cs-CZ" dirty="0" smtClean="0"/>
              <a:t>. </a:t>
            </a:r>
            <a:r>
              <a:rPr lang="cs-CZ" i="1" dirty="0" smtClean="0"/>
              <a:t>Zákon </a:t>
            </a:r>
            <a:r>
              <a:rPr lang="cs-CZ" i="1" dirty="0"/>
              <a:t>o předškolním, základním, středním, vyšším odborném a jiném vzdělávání (školský zákon</a:t>
            </a:r>
            <a:r>
              <a:rPr lang="cs-CZ" i="1" dirty="0" smtClean="0"/>
              <a:t>)</a:t>
            </a:r>
            <a:r>
              <a:rPr lang="cs-CZ" dirty="0" smtClean="0"/>
              <a:t> 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583837910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Gallery">
  <a:themeElements>
    <a:clrScheme name="Gallery">
      <a:dk1>
        <a:sysClr val="windowText" lastClr="000000"/>
      </a:dk1>
      <a:lt1>
        <a:sysClr val="window" lastClr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Gallery">
      <a:majorFont>
        <a:latin typeface="Gill Sans MT" panose="020B0502020104020203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lery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F5E91637-A7B6-4E27-B710-77DA7014EE1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TM10001114[[fn=Galerie]]</Template>
  <TotalTime>320</TotalTime>
  <Words>412</Words>
  <Application>Microsoft Office PowerPoint</Application>
  <PresentationFormat>Širokoúhlá obrazovka</PresentationFormat>
  <Paragraphs>45</Paragraphs>
  <Slides>8</Slides>
  <Notes>0</Notes>
  <HiddenSlides>0</HiddenSlides>
  <MMClips>7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8</vt:i4>
      </vt:variant>
    </vt:vector>
  </HeadingPairs>
  <TitlesOfParts>
    <vt:vector size="12" baseType="lpstr">
      <vt:lpstr>Arial</vt:lpstr>
      <vt:lpstr>Gill Sans MT</vt:lpstr>
      <vt:lpstr>Wingdings</vt:lpstr>
      <vt:lpstr>Gallery</vt:lpstr>
      <vt:lpstr>Problematika edukace žáků se sociálním znevýhodněním</vt:lpstr>
      <vt:lpstr>V jakém věku je vhodné zahájit systematickou podporů vzdělávání dětí se sociálním znevýhodněním?</vt:lpstr>
      <vt:lpstr>Včasná péče</vt:lpstr>
      <vt:lpstr>Mateřské školy</vt:lpstr>
      <vt:lpstr>Přípravné třídy</vt:lpstr>
      <vt:lpstr>Pozitivní dopady předškolního vzdělávání</vt:lpstr>
      <vt:lpstr>Bariéry a obtíže v předškolním vzdělávání u dětí se sZ</vt:lpstr>
      <vt:lpstr>zdroje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Jazykové bariéry u žáků se sociálním znevýhodněním</dc:title>
  <dc:creator>nemeczb@gmail.com</dc:creator>
  <cp:lastModifiedBy>nemeczb@gmail.com</cp:lastModifiedBy>
  <cp:revision>27</cp:revision>
  <dcterms:created xsi:type="dcterms:W3CDTF">2020-03-24T12:11:08Z</dcterms:created>
  <dcterms:modified xsi:type="dcterms:W3CDTF">2020-03-31T12:53:53Z</dcterms:modified>
</cp:coreProperties>
</file>