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65F0B3-8EC3-AD6C-1686-F2757F8688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26F9D46-7565-5A37-5F38-13A7B05FEF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6178418-2144-0803-BC0D-DE7B164B7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F139B-ADA7-493E-BFC6-7C7332B00625}" type="datetimeFigureOut">
              <a:rPr lang="cs-CZ" smtClean="0"/>
              <a:t>02.08.2023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DE54CF2-12DE-36B7-6212-904559F93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C3B60D2-3A29-A078-9B17-71E5071A9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7FD9-81C0-4F62-8453-2C03A97A56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9288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D63D0A-8E16-A11B-DCC9-4B3769DCA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99F32BD-1A64-1CBB-2C71-999C375214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21FEC15-6C8C-D09F-7C01-F33F15FCC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F139B-ADA7-493E-BFC6-7C7332B00625}" type="datetimeFigureOut">
              <a:rPr lang="cs-CZ" smtClean="0"/>
              <a:t>02.08.2023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A3485DA-08AB-3725-D621-1CF2D99BE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FC20A01-6D5A-BD18-E417-C89EC13AB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7FD9-81C0-4F62-8453-2C03A97A56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8717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6142112-A8C5-0B87-CE31-BCEF9E1AD3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7320942-620A-72DB-145F-A8A5E3070F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B2EA799-7AFF-328F-B92B-8E6792E02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F139B-ADA7-493E-BFC6-7C7332B00625}" type="datetimeFigureOut">
              <a:rPr lang="cs-CZ" smtClean="0"/>
              <a:t>02.08.2023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642C077-2846-0733-CC0F-B0DAB2C4A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535A649-73F5-4835-AC03-1EE8C0AD7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7FD9-81C0-4F62-8453-2C03A97A56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9009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B2F077-A511-8787-B4D7-2E943B99F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3616C3-D86C-D3DC-4F5E-3D70914A1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B96BCA8-D4E2-63A5-F16F-9D1397ECD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F139B-ADA7-493E-BFC6-7C7332B00625}" type="datetimeFigureOut">
              <a:rPr lang="cs-CZ" smtClean="0"/>
              <a:t>02.08.2023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46190C9-B703-824C-F3F0-EF3FC2EE3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358AE9A-D914-437F-9E59-327643D00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7FD9-81C0-4F62-8453-2C03A97A56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1288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5D168F-0B0A-2AC8-ED62-34C23B222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18E724A-D6C8-15D5-5E22-E92536250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5077DD3-C842-696D-92A8-D655B3A52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F139B-ADA7-493E-BFC6-7C7332B00625}" type="datetimeFigureOut">
              <a:rPr lang="cs-CZ" smtClean="0"/>
              <a:t>02.08.2023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C8E1306-F94E-E47B-D366-E21D35E53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C74A48-4C9E-7088-B128-29DF69BF9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7FD9-81C0-4F62-8453-2C03A97A56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9162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361C0C-5ACA-0774-44A9-1FE7DBC13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60F4EA-C5FC-481D-F68C-6A21C4F029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D523AD6-4199-73FA-9137-1755E8B498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6BA4F5F-1BB0-F4BD-D552-2B833AEE3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F139B-ADA7-493E-BFC6-7C7332B00625}" type="datetimeFigureOut">
              <a:rPr lang="cs-CZ" smtClean="0"/>
              <a:t>02.08.2023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463623A-0C1C-BE90-DE1D-F66269BB8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34A0834-1C09-2050-E8C2-4F3D6FA0E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7FD9-81C0-4F62-8453-2C03A97A56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0339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325435-3AA1-78AB-4C5E-E47A92A09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09E43BC-8F1F-0010-018C-2A178594CD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FDFD0D7-6C73-FF8E-E103-CF0C3C510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8755436-E289-47C7-FF84-42D6046E22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04256C6-8719-6D02-A55C-9E05A27F38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BA87784-765C-B54D-2310-46376E04D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F139B-ADA7-493E-BFC6-7C7332B00625}" type="datetimeFigureOut">
              <a:rPr lang="cs-CZ" smtClean="0"/>
              <a:t>02.08.2023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BC125ACC-BCCD-1EF5-D5D0-22B2B0509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83BCA41C-55EC-88CD-CCA1-E6F99230B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7FD9-81C0-4F62-8453-2C03A97A56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0379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1D8E80-8883-FF41-B377-D871C9F4C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9A47AB4-B70C-2C08-B92A-1E73E7E36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F139B-ADA7-493E-BFC6-7C7332B00625}" type="datetimeFigureOut">
              <a:rPr lang="cs-CZ" smtClean="0"/>
              <a:t>02.08.2023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3B03200-CD3D-ECC4-1F37-997ABCC3F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2A854B7-798A-F60C-F7E0-A7D088619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7FD9-81C0-4F62-8453-2C03A97A56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5955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1A65427-36CA-E877-EBF5-7F71434AC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F139B-ADA7-493E-BFC6-7C7332B00625}" type="datetimeFigureOut">
              <a:rPr lang="cs-CZ" smtClean="0"/>
              <a:t>02.08.2023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B716381-FBD3-50CD-7396-AE898EB52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EEF2643-3364-7CB5-986F-CCC464045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7FD9-81C0-4F62-8453-2C03A97A56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602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0F4FAB-D654-DEC1-8CCF-B915E1C07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B2B415F-248A-76B3-B45E-BC904010DE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FC856D6-3F0C-DC0F-E900-F677E980CA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004074B-A08B-9127-4844-B518A8BA8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F139B-ADA7-493E-BFC6-7C7332B00625}" type="datetimeFigureOut">
              <a:rPr lang="cs-CZ" smtClean="0"/>
              <a:t>02.08.2023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B871586-0B15-A5F4-37FB-5A5FEFDEC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406663B-8F1E-1E3F-8D73-CDF7255AD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7FD9-81C0-4F62-8453-2C03A97A56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1283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02C952-52F4-CBC2-7C08-01305F9CC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84673F3-6CC8-FAA8-57AF-D0C87A4D4D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9D40278-FE24-BFF0-CD1D-DDC47BD1BE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1CB3278-7567-A10C-379B-8B3371A0D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F139B-ADA7-493E-BFC6-7C7332B00625}" type="datetimeFigureOut">
              <a:rPr lang="cs-CZ" smtClean="0"/>
              <a:t>02.08.2023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CBED0EC-238F-8353-F7E3-947CC5FAF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2C5E635-5FA5-6131-D607-0D0CCB5C2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7FD9-81C0-4F62-8453-2C03A97A56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1379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5BFACB4-8D2C-1399-9A1B-B0722B425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BA3EFE4-6F05-6A90-557D-2D6A71309C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41248C6-AD5E-4DF2-CBD0-4EC89BDE8B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F139B-ADA7-493E-BFC6-7C7332B00625}" type="datetimeFigureOut">
              <a:rPr lang="cs-CZ" smtClean="0"/>
              <a:t>02.08.2023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D084F76-D78E-9562-3E86-6C1CE92C7B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B548516-FD36-9C75-B530-7E54289647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A7FD9-81C0-4F62-8453-2C03A97A56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747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D0F3AB-D252-E338-FCA1-D0F6750DE7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Živ(en)á minulost</a:t>
            </a:r>
            <a:endParaRPr lang="cs-CZ" sz="40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34E9BE5-9BC4-14A9-1FD8-0535FF58B9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2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Předběžné poznámky k </a:t>
            </a:r>
            <a:r>
              <a:rPr lang="cs-CZ" sz="25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memorativní</a:t>
            </a:r>
            <a:r>
              <a:rPr lang="cs-CZ" sz="2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funkci českého písemnictví 17. století</a:t>
            </a: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val="4557984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2A50C-CDEF-5B2A-8A5A-5D9A19DB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61FD4-EB92-0F98-6D6F-2EDFE5BE1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filozof</a:t>
            </a:r>
            <a:r>
              <a:rPr lang="cs-CZ" sz="1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vlastní koncept společnosti, národa a kultury  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od 40. let 17. století pokus všechno dosavadní vědění sjednotit v pansofický systém – koncepce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vševědy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vševýchovy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všenápravy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jako prostředku k dosažení 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panharmonie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(všeobecného míru)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rerum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humanarum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emendatione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consultatio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catholica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(Obecná porada o nápravě věcí lidských)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Komenský jako barokní autor (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Labyrint světa a ráj srdce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22717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2A50C-CDEF-5B2A-8A5A-5D9A19DB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0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Katolická koncepce české kolektivní paměti</a:t>
            </a:r>
            <a:endParaRPr lang="cs-CZ" sz="3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61FD4-EB92-0F98-6D6F-2EDFE5BE1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725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tematizace českého „dávnověku“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od konce 16. století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Jiří </a:t>
            </a:r>
            <a:r>
              <a:rPr lang="cs-CZ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Barthold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Pontanus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z </a:t>
            </a:r>
            <a:r>
              <a:rPr lang="cs-CZ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Breitenberka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(† 1616):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Bohemia pia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60.–80. léta 17. století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Bohuslav Balbín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SJ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Tomáš </a:t>
            </a:r>
            <a:r>
              <a:rPr lang="cs-CZ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Pešina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z </a:t>
            </a:r>
            <a:r>
              <a:rPr lang="cs-CZ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Čechorodu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Jan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Matěj </a:t>
            </a:r>
            <a:r>
              <a:rPr lang="cs-CZ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Tannerové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SJ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Jiří </a:t>
            </a:r>
            <a:r>
              <a:rPr lang="cs-CZ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Kruger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SJ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Jan Kořínek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SJ 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Tovaryšstvo Ježíšovo jako české intelektuální centrum 17. století – otázka jeho postupné „intelektuální petrifikace“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77007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2A50C-CDEF-5B2A-8A5A-5D9A19DB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61FD4-EB92-0F98-6D6F-2EDFE5BE1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interpretace náboženského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mnohověří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jako závažného pochybení, které zemi uvrhlo do krize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interpretace husitství jako zásadního přerušení kontinuity českých dějin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interpretace 15. a 16. století jako dočasné digrese v českých dějinách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zaměření na českou minulost před Husem, zejména dobu Karla IV. (mýtus zlatého věku)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koncept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renovatio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zpřítomnění (předhusitského) českého středověku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cílené pátrání po středověkých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bohemikálních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textech a jejich zpřítomňování: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 vydávání tiskem (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Kristiánova legenda; Život blahoslavené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Anyžky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panny; Hospodine, pomiluj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ny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...)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přiznané citace středověkých textů (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Ut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annuncietur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Již Slunce z Hvězdy vyšlo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...)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324908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2A50C-CDEF-5B2A-8A5A-5D9A19DB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61FD4-EB92-0F98-6D6F-2EDFE5BE1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-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revival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(vědomé, záměrné obnovování starých stylových forem)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- srov.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rekonstrukci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remake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 architektuře a výtvarném umění – „barokní gotika“</a:t>
            </a:r>
          </a:p>
          <a:p>
            <a:pPr marL="0" indent="0"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7444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2A50C-CDEF-5B2A-8A5A-5D9A19DB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61FD4-EB92-0F98-6D6F-2EDFE5BE1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význam (písemných) pramenů v konceptu katolické církve </a:t>
            </a:r>
            <a:r>
              <a:rPr lang="cs-CZ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semper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eadem</a:t>
            </a:r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nové (humanistické) požadavky na žánr </a:t>
            </a:r>
            <a:r>
              <a:rPr lang="cs-CZ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historia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sacra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včetně hagiografie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nástroj politiky paměti (opakování i odstraňování, potvrzování i odmítání)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7564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2A50C-CDEF-5B2A-8A5A-5D9A19DB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61FD4-EB92-0F98-6D6F-2EDFE5BE1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integrování umírněných skupin husitství a reformace (utrakvismus) do katolického konceptu české kolektivní paměti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u výrazných českých jinověrců vyzvedávání jejich shod s katolictvím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41129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2A50C-CDEF-5B2A-8A5A-5D9A19DB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61FD4-EB92-0F98-6D6F-2EDFE5BE1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SzPts val="2200"/>
              <a:buFont typeface="Wingdings" panose="05000000000000000000" pitchFamily="2" charset="2"/>
              <a:buChar char=""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 hledání východiska z krize na bázi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historismu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 – význam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historiografie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(monumentální rozsah)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SzPts val="2200"/>
              <a:buFont typeface="Wingdings" panose="05000000000000000000" pitchFamily="2" charset="2"/>
              <a:buChar char=""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 průzkum archivů i hmotných památek – metody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heuristiky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 a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pramenné kritiky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polemika: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a) s pojetím české kolektivní paměti jako nábožensky reformní (reformační)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b) s pokusy ztotožnit češství s rebelií a kacířstvím 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03983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2A50C-CDEF-5B2A-8A5A-5D9A19DB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61FD4-EB92-0F98-6D6F-2EDFE5BE1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koncept „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Bohemia 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sancta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 – Čechy jako země světců, mučedníků a poutních míst (projevů Boží přítomnosti)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SzPts val="2200"/>
              <a:buFont typeface="Wingdings" panose="05000000000000000000" pitchFamily="2" charset="2"/>
              <a:buChar char="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oživení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kultu českých světců,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úsilí o kanonizaci dalších Čechů (Jan Nepomucký) a oživení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mariánského kultu &gt;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snaha o sepětí a propojení obou kultů (Stará Boleslav – zemské palladium)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SzPts val="2200"/>
              <a:buFont typeface="Wingdings" panose="05000000000000000000" pitchFamily="2" charset="2"/>
              <a:buChar char="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husitství a reformace jako nevýznamné vybočení z dominantně katolické linie, „české“ kacířství interpretováno jako import z ciziny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minulost jako prostředek umožňující přenést někdejší zbožnost do přítomnosti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(přesvědčení o významu dějepisných studií pro opětovné vybudování katolické církve v českých zemích)  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03103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2A50C-CDEF-5B2A-8A5A-5D9A19DB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61FD4-EB92-0F98-6D6F-2EDFE5BE1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inspirace oficiálním politicko-náboženským konceptem zbožnosti vládnoucí dynastie (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pietas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Habsburgica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) a zbožnosti rakouských zemí (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pietas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Austriaca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) – vytvoření „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pietas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Bohemica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“ (ústřední význam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svatováclavského kultu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86304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2A50C-CDEF-5B2A-8A5A-5D9A19DB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61FD4-EB92-0F98-6D6F-2EDFE5BE1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teologické pojetí (českých) dějin – </a:t>
            </a:r>
            <a:r>
              <a:rPr lang="cs-CZ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historia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sacra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(včetně hagiografie, posvátné topografie) – primární úkol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poskytovat vzorové modely chování a jednání 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spoluvytvářet a posilovat konfesijní identitu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význam paměti v </a:t>
            </a:r>
            <a:r>
              <a:rPr lang="cs-CZ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potridentské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katolické církvi: minulost jako zásobárna argumentů pro obhajobu přítomnosti a jako model pro přítomný náboženský život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rostoucí význam historických kritérií pro hagiografický narativ v raném novověku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cs-CZ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potridentská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hagiografie jako dějiny světeckého kultu i prezentace prestiže společenství a regionu spojenými se světcem </a:t>
            </a:r>
          </a:p>
        </p:txBody>
      </p:sp>
    </p:spTree>
    <p:extLst>
      <p:ext uri="{BB962C8B-B14F-4D97-AF65-F5344CB8AC3E}">
        <p14:creationId xmlns:p14="http://schemas.microsoft.com/office/powerpoint/2010/main" val="1700613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2A50C-CDEF-5B2A-8A5A-5D9A19DB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61FD4-EB92-0F98-6D6F-2EDFE5BE1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novodobá interpretace 17. (a 18.) století jako přerušení českého (literárního) vývoje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vs.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zaměření české společnosti 17. století k (vybraným obdobím) minulosti a její zpřítomňování různými způsoby 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nejpozději od přelomu 16. a 17. století intenzivní formulování dvou konkurenčních konceptů české kolektivní identity na základě konfesijního hlediska:  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SzPts val="2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nábožensky reformní (reformační)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SzPts val="2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katolický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51213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2A50C-CDEF-5B2A-8A5A-5D9A19DB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61FD4-EB92-0F98-6D6F-2EDFE5BE1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39871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Bohuslav Balbín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ts val="2200"/>
              <a:buFont typeface="Symbol" panose="05050102010706020507" pitchFamily="18" charset="2"/>
              <a:buChar char=""/>
            </a:pP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Diva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Turzanensis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, Diva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Montis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Sancti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, … 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ts val="2200"/>
              <a:buFont typeface="Symbol" panose="05050102010706020507" pitchFamily="18" charset="2"/>
              <a:buChar char=""/>
            </a:pP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Epitome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rerum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Bohemicarum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seu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Historia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boleslaviensis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(Výtah z českých dějin neboli Historie staroboleslavská, 1673–77)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ts val="2200"/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historicko-vlastivědná encyklopedie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Miscellanea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historica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Regni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Bohemiae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(Historické rozmanitosti Království českého) –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Bohemia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sancta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(Svaté Čechy, 1682)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Jan </a:t>
            </a:r>
            <a:r>
              <a:rPr lang="cs-CZ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Tanner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Svatá cesta z Prahy do Staré Boleslavě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(1679; 1680; 1690)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Tomáš </a:t>
            </a:r>
            <a:r>
              <a:rPr lang="cs-CZ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Pešina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z </a:t>
            </a:r>
            <a:r>
              <a:rPr lang="cs-CZ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Čechorodu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Phosphorus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septicornis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(Jitřenka sedmicípá, 1673)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Jiří </a:t>
            </a:r>
            <a:r>
              <a:rPr lang="cs-CZ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Kruger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Sacri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pulveres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(Svatý prach, 1667–1670)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7610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2A50C-CDEF-5B2A-8A5A-5D9A19DB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61FD4-EB92-0F98-6D6F-2EDFE5BE1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četná </a:t>
            </a:r>
            <a:r>
              <a:rPr lang="cs-CZ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hagiografická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díla o českých světcích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(B. Balbín; F. </a:t>
            </a:r>
            <a:r>
              <a:rPr lang="cs-CZ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Bridel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J. </a:t>
            </a:r>
            <a:r>
              <a:rPr lang="cs-CZ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Tanner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F. </a:t>
            </a:r>
            <a:r>
              <a:rPr lang="cs-CZ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Kadlinský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J. B. H. Bilovský; M. </a:t>
            </a:r>
            <a:r>
              <a:rPr lang="cs-CZ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Bolelucký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J. I. H. </a:t>
            </a:r>
            <a:r>
              <a:rPr lang="cs-CZ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Dlouhoveský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…)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pokusy o vytváření nových modelů „české“ svatosti (J. </a:t>
            </a:r>
            <a:r>
              <a:rPr lang="cs-CZ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Tanner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Muž apoštolský, ...)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hagiografická argumentace ve prospěch </a:t>
            </a:r>
            <a:r>
              <a:rPr lang="cs-CZ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posílení prestižní funkce češtiny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čeština jako jazyk světců (Jan Nepomucký jako „mučedník jazyka“)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typ katolické hagiografie o lokálních (zemských) světcích jako snaha posílit identitu vlastního společenství a jeho prestiž v univerzální církvi </a:t>
            </a:r>
          </a:p>
        </p:txBody>
      </p:sp>
    </p:spTree>
    <p:extLst>
      <p:ext uri="{BB962C8B-B14F-4D97-AF65-F5344CB8AC3E}">
        <p14:creationId xmlns:p14="http://schemas.microsoft.com/office/powerpoint/2010/main" val="34686754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2A50C-CDEF-5B2A-8A5A-5D9A19DB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61FD4-EB92-0F98-6D6F-2EDFE5BE1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historia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docta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pokus prokázat kulturnost české společnosti – apologie české katolické kultury integrující české jinověrce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Bohuslav Balbín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Bohemia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docta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(Učené Čechy, 1776–1777)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31252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2A50C-CDEF-5B2A-8A5A-5D9A19DB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61FD4-EB92-0F98-6D6F-2EDFE5BE1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šťastném někdy, nyní však o přežalostném stavu Království českého, zvláště pak o vážnosti jazyka českého čili slovanského v Čechách, též o záhubných úmyslech na jeho vyhlazení a jiných věcech k tomu příslušejících rozprava krátká, ale pravdivá 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(rkp. 1672/3)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Dissertatio</a:t>
            </a:r>
            <a:r>
              <a:rPr lang="cs-CZ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apologetica</a:t>
            </a:r>
            <a:r>
              <a:rPr lang="cs-CZ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 lingua </a:t>
            </a:r>
            <a:r>
              <a:rPr lang="cs-CZ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Slavonica</a:t>
            </a:r>
            <a:r>
              <a:rPr lang="cs-CZ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preacipue</a:t>
            </a:r>
            <a:r>
              <a:rPr lang="cs-CZ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Bohemica</a:t>
            </a:r>
            <a:r>
              <a:rPr lang="cs-CZ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(1775, </a:t>
            </a:r>
            <a:r>
              <a:rPr lang="cs-CZ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F. M. </a:t>
            </a:r>
            <a:r>
              <a:rPr lang="cs-CZ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Pelcl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obžaloba – ostrá kritika soudobých poměrů (zrod mýtu „cizí šlechty“)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teze o komplexním úpadku českých zemí, jazyk jako indikátor tohoto stavu (ohrožení ze strany 	němčiny)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kritika aktuálního habsburského politického zřízení (absolutismus)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cs-CZ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slovanské vědomí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představa slovanského jazyka a etnické příbuznosti se slovanskými národy (teorie o 	neustálém boji Slovanů a Germánů, způsobeném protikladností národních rysů)  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0108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2A50C-CDEF-5B2A-8A5A-5D9A19DB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61FD4-EB92-0F98-6D6F-2EDFE5BE1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- rozšíření koncepce národa o jazykový faktor –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jazykově chápaný patriotismus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- český katolický jazykově kultivační „program“ (gramatiky, lexikografie, …) včetně oceňování péče o jazyk a jazykovou kulturu u českých nekatolíků (Veleslavín, bratři kraličtí, Komenský jako jazykové autority)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- 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landespatriotismus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(územně chápané vlastenectví) – k patrioticky motivovanému historismu se hlásí nejen česky mluvící (katoličtí) intelektuálové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82576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2A50C-CDEF-5B2A-8A5A-5D9A19DB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61FD4-EB92-0F98-6D6F-2EDFE5BE1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pokus českých katolických intelektuálů 17. století vytvořit politický a kulturní program nalezl ve své době ohlas spíše v prostředí nižšího českého kléru, ne u těch, ke kterým se obracel (vysoká dvorská aristokracie) 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vytváření katolické identity české šlechty a posilování jejich prestiže v evropském kontextu skrze genealogická díla (projekt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Origines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illustrium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Bohemiae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familiarum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16548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2A50C-CDEF-5B2A-8A5A-5D9A19DB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61FD4-EB92-0F98-6D6F-2EDFE5BE1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Balbín, Bohuslav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Krásy a bohatství české země. Výbor z díla Rozmanitosti z historie Království českého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Ed. Z. Tichá. Panorama, Praha 1986.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Balbín, Bohuslav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Rozprava krátká, ale pravdivá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Ed. M. Kopecký. Odeon, Brno 1988.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Kučera, Jan Pavel – Rak, Jiří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Bohuslav Balbín a jeho místo v české kultuře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Vyšehrad, Praha 1983.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91740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2A50C-CDEF-5B2A-8A5A-5D9A19DB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Literatura</a:t>
            </a:r>
            <a:endParaRPr lang="cs-CZ" sz="3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61FD4-EB92-0F98-6D6F-2EDFE5BE1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Benz</a:t>
            </a: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Stefan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Zwischen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Tradition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Kritik.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Geschichtsschreibung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barocken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Heiligen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Reich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Matthiesen</a:t>
            </a:r>
            <a:r>
              <a:rPr lang="cs-CZ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Husum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2003.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Bok, Václav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Kristián Augustin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Pfaltz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von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Ostritz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jeho kázání o českých patronech v díle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Theatrum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Gloriae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(1691). In: M. Janečková et al. (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.):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Slovesné baroko ve středoevropském prostoru</a:t>
            </a:r>
            <a:r>
              <a:rPr lang="cs-CZ" sz="15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ARSCI, Praha 2010, s. 228–257.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Ducreux</a:t>
            </a: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Marie-Elizabeth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Několik úvah o barokní zbožnosti a o rekatolizaci Čech.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Folia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Historica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Bohemica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22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2006, s. 143–177.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Ducreux</a:t>
            </a: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Marie-Elizabeth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Virtutes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regis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neboli zbožnost, ctnosti, život a sláva panovníků. In: P.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Cemus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.):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Bohemia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Jesuitica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1556–2006</a:t>
            </a:r>
            <a:r>
              <a:rPr lang="cs-CZ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Karolinum,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Praha 2010, s. 821–828.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Koupil, Ondřej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Grammatykáři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Gramatografická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kulturní reflexe češtiny 1533–1672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Karolinum, Praha 2007.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Kučera, Jan Pavel – Rak, Jiří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Bohuslav Balbín a jeho místo v české kultuře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Vyšehrad, Praha 1983.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Louthan</a:t>
            </a: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Howard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l-PL" sz="15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Obracení Čech na víru aneb Rekatolizace po dobrém a po zlém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Rybka </a:t>
            </a:r>
            <a:r>
              <a:rPr lang="cs-CZ" sz="1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Publishers</a:t>
            </a:r>
            <a:r>
              <a:rPr lang="cs-CZ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Praha 2011.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Petráň, Josef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Kultura a společnost v Čechách doby baroka. In: V.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Vlnas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 al.: </a:t>
            </a:r>
            <a:r>
              <a:rPr lang="cs-CZ" sz="15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Sláva barokní Čechie. Stati o umění, kultuře a společnosti 17. a 18. století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Národní galerie, Praha 2001, s. 61–77.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Pokorná, Zuzana – Svatoš, Martin 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eds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.):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Bohuslav Balbín a kultura jeho doby v Čechách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Památník národního písemnictví, Praha 1992.</a:t>
            </a:r>
            <a:endParaRPr lang="cs-CZ" sz="15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Škarpová, Marie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Legenda jako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ars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compilandi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Opisování, dopisování a přepisování v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Bridelově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Slávě svatoprokopské.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Česká literatura 67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2019, č. 5, s. 645–683.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6054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F6EEFF-6E4D-D883-9F25-0446396EF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7186534-B69D-8A59-3464-FD68E204C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Urbánek, Vladimír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Eschatologie, vědění a politika. Příspěvek k dějinám myšlení pobělohorského exilu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Jihočeská univerzita, České Budějovice 2008.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Válka, Josef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Manýrismus a baroko v české kultuře 17. a první poloviny 18. století. In: týž: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Myšlení a obraz v dějinách kultury. Studie – eseje – reflexe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Matice moravská, Brno 2009, s. 39–92.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cs-CZ" sz="15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Liere</a:t>
            </a: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5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Kathrine</a:t>
            </a: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15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Ditchfield</a:t>
            </a: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Simon – </a:t>
            </a:r>
            <a:r>
              <a:rPr lang="cs-CZ" sz="15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Louthan</a:t>
            </a: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Howard 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eds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.):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Sacred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Uses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Christian Past in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Renaissance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World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Oxford University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Press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Oxford 2012.</a:t>
            </a:r>
          </a:p>
        </p:txBody>
      </p:sp>
    </p:spTree>
    <p:extLst>
      <p:ext uri="{BB962C8B-B14F-4D97-AF65-F5344CB8AC3E}">
        <p14:creationId xmlns:p14="http://schemas.microsoft.com/office/powerpoint/2010/main" val="3543214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2A50C-CDEF-5B2A-8A5A-5D9A19DB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61FD4-EB92-0F98-6D6F-2EDFE5BE1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reakce na interpretaci českého stavovského povstání jako „ohavné rebelie“, již bylo nutno potlačit pro uchování obecného řádu, Čechů jako „rozených rebelů“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reakce na interpretaci Čechů jako „rozených kacířů“, Čech jako odedávné „kacířské země“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vyrovnávání se českých katolických intelektuálů s kulturními „deficity“ (ve srovnání s římským centrem):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pozdní přijetí křesťanství v českých zemích  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neexistence starověké antické kultury </a:t>
            </a:r>
          </a:p>
        </p:txBody>
      </p:sp>
    </p:spTree>
    <p:extLst>
      <p:ext uri="{BB962C8B-B14F-4D97-AF65-F5344CB8AC3E}">
        <p14:creationId xmlns:p14="http://schemas.microsoft.com/office/powerpoint/2010/main" val="2166984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2A50C-CDEF-5B2A-8A5A-5D9A19DB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61FD4-EB92-0F98-6D6F-2EDFE5BE1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formulace konceptů české kolektivní paměti zejména v historiografických textech –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historia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sacra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(náboženské pojetí dějin)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polemická a apologetická funkce historie – historie jako součást tzv. kontroverzní teologie („pomocná“ teologická disciplína)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5750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2A50C-CDEF-5B2A-8A5A-5D9A19DB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0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Reformační (exilová) koncepce české kolektivní paměti</a:t>
            </a:r>
            <a:endParaRPr lang="cs-CZ" sz="3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61FD4-EB92-0F98-6D6F-2EDFE5BE1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interpretace české společnosti jako nábožensky reformní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návaznost na koncepty počátku 17. století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Havel </a:t>
            </a:r>
            <a:r>
              <a:rPr lang="cs-CZ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Phaëton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Žalanský –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Spisové o svatých a blahoslavených 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mučedlnících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českých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zkušenost vyhnanství, pocit ztráty &gt; politická angažovanost, výrazně polemický charakter 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zaměření na současnost, resp. nedávnou minulost – záměrem není obnova minulosti, ale spíše snaha o změnu současnosti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4607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2A50C-CDEF-5B2A-8A5A-5D9A19DB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61FD4-EB92-0F98-6D6F-2EDFE5BE1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Pavel Stránský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Respublica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Bohemiae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(1634)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Ondřej </a:t>
            </a:r>
            <a:r>
              <a:rPr lang="cs-CZ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Habervešl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Bellum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Bohemicum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(Leiden 1645)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Jan Amos Komenský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Adam Hartmann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Historie o těžkých protivenstvích církve české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(1648)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Pavel Skála ze Zhoře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Historie církevní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(rkp.)   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9170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2A50C-CDEF-5B2A-8A5A-5D9A19DB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61FD4-EB92-0F98-6D6F-2EDFE5BE1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Jan Amos Komenský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(1592–1670)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politicky aktivní odpor proti politickému a náboženskému vývoji českých zemí po porážce stavovského povstání &gt; snaha aktivně působit na straně protihabsburských sil (Anglie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1641–1642; Švédsko 1642–1648; Blatný Potok 1650–1654; Amsterodam 1656–1670) –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politický publicista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0596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2A50C-CDEF-5B2A-8A5A-5D9A19DB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61FD4-EB92-0F98-6D6F-2EDFE5BE1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reformátor české vědy a básnictví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342900" lvl="0" indent="-342900" algn="just">
              <a:lnSpc>
                <a:spcPct val="110000"/>
              </a:lnSpc>
              <a:spcBef>
                <a:spcPts val="0"/>
              </a:spcBef>
              <a:buSzPts val="2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plán na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povznesení české vědy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:</a:t>
            </a:r>
          </a:p>
          <a:p>
            <a:pPr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všeobecná encyklopedie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Theatrum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universitatis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rerum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biblická encyklopedie  </a:t>
            </a:r>
          </a:p>
          <a:p>
            <a:pPr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česko-latinský slovník (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thesaurus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</a:p>
          <a:p>
            <a:pPr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 algn="just">
              <a:lnSpc>
                <a:spcPct val="110000"/>
              </a:lnSpc>
              <a:spcBef>
                <a:spcPts val="0"/>
              </a:spcBef>
              <a:buSzPts val="2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plán na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obrodu českého básnictví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časoměrnou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prozódií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:</a:t>
            </a:r>
          </a:p>
          <a:p>
            <a:pPr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teoretická stať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poezi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české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časoměrné přebásnění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žalmů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tzv.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Katonových distich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06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2A50C-CDEF-5B2A-8A5A-5D9A19DB5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61FD4-EB92-0F98-6D6F-2EDFE5BE1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reformátor školství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původně plány na obnovu českého školství, posléze univerzální koncepce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teoretické spisy o výchově (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Opera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didactica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omnia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jazykové učebnice latiny a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vernakulárních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jazyků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jako část úkolu „nápravy věcí lidských“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276472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2063</Words>
  <Application>Microsoft Office PowerPoint</Application>
  <PresentationFormat>Širokoúhlá obrazovka</PresentationFormat>
  <Paragraphs>196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5" baseType="lpstr">
      <vt:lpstr>Arial</vt:lpstr>
      <vt:lpstr>Calibri</vt:lpstr>
      <vt:lpstr>Calibri Light</vt:lpstr>
      <vt:lpstr>Symbol</vt:lpstr>
      <vt:lpstr>Times New Roman</vt:lpstr>
      <vt:lpstr>Wingdings</vt:lpstr>
      <vt:lpstr>Motiv Office</vt:lpstr>
      <vt:lpstr>Živ(en)á minulost</vt:lpstr>
      <vt:lpstr>Prezentace aplikace PowerPoint</vt:lpstr>
      <vt:lpstr>Prezentace aplikace PowerPoint</vt:lpstr>
      <vt:lpstr>Prezentace aplikace PowerPoint</vt:lpstr>
      <vt:lpstr>Reformační (exilová) koncepce české kolektivní paměti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Katolická koncepce české kolektivní paměti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Literatura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Živ(en)á minulost</dc:title>
  <dc:creator>Činčurová, Bára</dc:creator>
  <cp:lastModifiedBy>Činčurová, Bára</cp:lastModifiedBy>
  <cp:revision>2</cp:revision>
  <dcterms:created xsi:type="dcterms:W3CDTF">2023-08-01T14:23:01Z</dcterms:created>
  <dcterms:modified xsi:type="dcterms:W3CDTF">2023-08-02T11:34:30Z</dcterms:modified>
</cp:coreProperties>
</file>