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3" r:id="rId6"/>
    <p:sldId id="264" r:id="rId7"/>
    <p:sldId id="265" r:id="rId8"/>
    <p:sldId id="260" r:id="rId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65A259E3-B6D6-4C54-99BF-E11D4E07BF0A}" type="datetimeFigureOut">
              <a:rPr lang="cs-CZ" smtClean="0"/>
              <a:t>09.12.2019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F3460FC-4726-44E3-98C3-978F126012EF}" type="slidenum">
              <a:rPr lang="cs-CZ" smtClean="0"/>
              <a:t>‹#›</a:t>
            </a:fld>
            <a:endParaRPr lang="cs-CZ"/>
          </a:p>
        </p:txBody>
      </p:sp>
    </p:spTree>
    <p:extLst>
      <p:ext uri="{BB962C8B-B14F-4D97-AF65-F5344CB8AC3E}">
        <p14:creationId xmlns:p14="http://schemas.microsoft.com/office/powerpoint/2010/main" val="1513059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5A259E3-B6D6-4C54-99BF-E11D4E07BF0A}" type="datetimeFigureOut">
              <a:rPr lang="cs-CZ" smtClean="0"/>
              <a:t>09.12.2019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F3460FC-4726-44E3-98C3-978F126012EF}" type="slidenum">
              <a:rPr lang="cs-CZ" smtClean="0"/>
              <a:t>‹#›</a:t>
            </a:fld>
            <a:endParaRPr lang="cs-CZ"/>
          </a:p>
        </p:txBody>
      </p:sp>
    </p:spTree>
    <p:extLst>
      <p:ext uri="{BB962C8B-B14F-4D97-AF65-F5344CB8AC3E}">
        <p14:creationId xmlns:p14="http://schemas.microsoft.com/office/powerpoint/2010/main" val="1763789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5A259E3-B6D6-4C54-99BF-E11D4E07BF0A}" type="datetimeFigureOut">
              <a:rPr lang="cs-CZ" smtClean="0"/>
              <a:t>09.12.2019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F3460FC-4726-44E3-98C3-978F126012EF}" type="slidenum">
              <a:rPr lang="cs-CZ" smtClean="0"/>
              <a:t>‹#›</a:t>
            </a:fld>
            <a:endParaRPr lang="cs-CZ"/>
          </a:p>
        </p:txBody>
      </p:sp>
    </p:spTree>
    <p:extLst>
      <p:ext uri="{BB962C8B-B14F-4D97-AF65-F5344CB8AC3E}">
        <p14:creationId xmlns:p14="http://schemas.microsoft.com/office/powerpoint/2010/main" val="2307969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5A259E3-B6D6-4C54-99BF-E11D4E07BF0A}" type="datetimeFigureOut">
              <a:rPr lang="cs-CZ" smtClean="0"/>
              <a:t>09.12.2019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F3460FC-4726-44E3-98C3-978F126012EF}" type="slidenum">
              <a:rPr lang="cs-CZ" smtClean="0"/>
              <a:t>‹#›</a:t>
            </a:fld>
            <a:endParaRPr lang="cs-CZ"/>
          </a:p>
        </p:txBody>
      </p:sp>
    </p:spTree>
    <p:extLst>
      <p:ext uri="{BB962C8B-B14F-4D97-AF65-F5344CB8AC3E}">
        <p14:creationId xmlns:p14="http://schemas.microsoft.com/office/powerpoint/2010/main" val="2500632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65A259E3-B6D6-4C54-99BF-E11D4E07BF0A}" type="datetimeFigureOut">
              <a:rPr lang="cs-CZ" smtClean="0"/>
              <a:t>09.12.2019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F3460FC-4726-44E3-98C3-978F126012EF}" type="slidenum">
              <a:rPr lang="cs-CZ" smtClean="0"/>
              <a:t>‹#›</a:t>
            </a:fld>
            <a:endParaRPr lang="cs-CZ"/>
          </a:p>
        </p:txBody>
      </p:sp>
    </p:spTree>
    <p:extLst>
      <p:ext uri="{BB962C8B-B14F-4D97-AF65-F5344CB8AC3E}">
        <p14:creationId xmlns:p14="http://schemas.microsoft.com/office/powerpoint/2010/main" val="208828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65A259E3-B6D6-4C54-99BF-E11D4E07BF0A}" type="datetimeFigureOut">
              <a:rPr lang="cs-CZ" smtClean="0"/>
              <a:t>09.12.2019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F3460FC-4726-44E3-98C3-978F126012EF}" type="slidenum">
              <a:rPr lang="cs-CZ" smtClean="0"/>
              <a:t>‹#›</a:t>
            </a:fld>
            <a:endParaRPr lang="cs-CZ"/>
          </a:p>
        </p:txBody>
      </p:sp>
    </p:spTree>
    <p:extLst>
      <p:ext uri="{BB962C8B-B14F-4D97-AF65-F5344CB8AC3E}">
        <p14:creationId xmlns:p14="http://schemas.microsoft.com/office/powerpoint/2010/main" val="777706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65A259E3-B6D6-4C54-99BF-E11D4E07BF0A}" type="datetimeFigureOut">
              <a:rPr lang="cs-CZ" smtClean="0"/>
              <a:t>09.12.2019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F3460FC-4726-44E3-98C3-978F126012EF}" type="slidenum">
              <a:rPr lang="cs-CZ" smtClean="0"/>
              <a:t>‹#›</a:t>
            </a:fld>
            <a:endParaRPr lang="cs-CZ"/>
          </a:p>
        </p:txBody>
      </p:sp>
    </p:spTree>
    <p:extLst>
      <p:ext uri="{BB962C8B-B14F-4D97-AF65-F5344CB8AC3E}">
        <p14:creationId xmlns:p14="http://schemas.microsoft.com/office/powerpoint/2010/main" val="3391195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65A259E3-B6D6-4C54-99BF-E11D4E07BF0A}" type="datetimeFigureOut">
              <a:rPr lang="cs-CZ" smtClean="0"/>
              <a:t>09.12.2019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F3460FC-4726-44E3-98C3-978F126012EF}" type="slidenum">
              <a:rPr lang="cs-CZ" smtClean="0"/>
              <a:t>‹#›</a:t>
            </a:fld>
            <a:endParaRPr lang="cs-CZ"/>
          </a:p>
        </p:txBody>
      </p:sp>
    </p:spTree>
    <p:extLst>
      <p:ext uri="{BB962C8B-B14F-4D97-AF65-F5344CB8AC3E}">
        <p14:creationId xmlns:p14="http://schemas.microsoft.com/office/powerpoint/2010/main" val="1426451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5A259E3-B6D6-4C54-99BF-E11D4E07BF0A}" type="datetimeFigureOut">
              <a:rPr lang="cs-CZ" smtClean="0"/>
              <a:t>09.12.2019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F3460FC-4726-44E3-98C3-978F126012EF}" type="slidenum">
              <a:rPr lang="cs-CZ" smtClean="0"/>
              <a:t>‹#›</a:t>
            </a:fld>
            <a:endParaRPr lang="cs-CZ"/>
          </a:p>
        </p:txBody>
      </p:sp>
    </p:spTree>
    <p:extLst>
      <p:ext uri="{BB962C8B-B14F-4D97-AF65-F5344CB8AC3E}">
        <p14:creationId xmlns:p14="http://schemas.microsoft.com/office/powerpoint/2010/main" val="2387065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65A259E3-B6D6-4C54-99BF-E11D4E07BF0A}" type="datetimeFigureOut">
              <a:rPr lang="cs-CZ" smtClean="0"/>
              <a:t>09.12.2019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F3460FC-4726-44E3-98C3-978F126012EF}" type="slidenum">
              <a:rPr lang="cs-CZ" smtClean="0"/>
              <a:t>‹#›</a:t>
            </a:fld>
            <a:endParaRPr lang="cs-CZ"/>
          </a:p>
        </p:txBody>
      </p:sp>
    </p:spTree>
    <p:extLst>
      <p:ext uri="{BB962C8B-B14F-4D97-AF65-F5344CB8AC3E}">
        <p14:creationId xmlns:p14="http://schemas.microsoft.com/office/powerpoint/2010/main" val="3688580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65A259E3-B6D6-4C54-99BF-E11D4E07BF0A}" type="datetimeFigureOut">
              <a:rPr lang="cs-CZ" smtClean="0"/>
              <a:t>09.12.2019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F3460FC-4726-44E3-98C3-978F126012EF}" type="slidenum">
              <a:rPr lang="cs-CZ" smtClean="0"/>
              <a:t>‹#›</a:t>
            </a:fld>
            <a:endParaRPr lang="cs-CZ"/>
          </a:p>
        </p:txBody>
      </p:sp>
    </p:spTree>
    <p:extLst>
      <p:ext uri="{BB962C8B-B14F-4D97-AF65-F5344CB8AC3E}">
        <p14:creationId xmlns:p14="http://schemas.microsoft.com/office/powerpoint/2010/main" val="209793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A259E3-B6D6-4C54-99BF-E11D4E07BF0A}" type="datetimeFigureOut">
              <a:rPr lang="cs-CZ" smtClean="0"/>
              <a:t>09.12.2019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3460FC-4726-44E3-98C3-978F126012EF}" type="slidenum">
              <a:rPr lang="cs-CZ" smtClean="0"/>
              <a:t>‹#›</a:t>
            </a:fld>
            <a:endParaRPr lang="cs-CZ"/>
          </a:p>
        </p:txBody>
      </p:sp>
    </p:spTree>
    <p:extLst>
      <p:ext uri="{BB962C8B-B14F-4D97-AF65-F5344CB8AC3E}">
        <p14:creationId xmlns:p14="http://schemas.microsoft.com/office/powerpoint/2010/main" val="88296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150.statcan.gc.ca/n1/pub/11f0019m/11f0019m2019006-eng.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3930900"/>
          </a:xfrm>
        </p:spPr>
        <p:txBody>
          <a:bodyPr>
            <a:normAutofit fontScale="90000"/>
          </a:bodyPr>
          <a:lstStyle/>
          <a:p>
            <a:r>
              <a:rPr lang="cs-CZ" dirty="0" smtClean="0"/>
              <a:t/>
            </a:r>
            <a:br>
              <a:rPr lang="cs-CZ" dirty="0" smtClean="0"/>
            </a:br>
            <a:r>
              <a:rPr lang="cs-CZ" dirty="0" smtClean="0"/>
              <a:t>Blok III </a:t>
            </a:r>
            <a:r>
              <a:rPr lang="cs-CZ" b="1" dirty="0" smtClean="0"/>
              <a:t>– Intervence do vzdělání žáků z kulturně odlišného prostředí ze strany rodiny popřípadě komunity</a:t>
            </a:r>
            <a:r>
              <a:rPr lang="cs-CZ" dirty="0" smtClean="0"/>
              <a:t/>
            </a:r>
            <a:br>
              <a:rPr lang="cs-CZ" dirty="0" smtClean="0"/>
            </a:br>
            <a:endParaRPr lang="cs-CZ" dirty="0"/>
          </a:p>
        </p:txBody>
      </p:sp>
      <p:sp>
        <p:nvSpPr>
          <p:cNvPr id="3" name="Podnadpis 2"/>
          <p:cNvSpPr>
            <a:spLocks noGrp="1"/>
          </p:cNvSpPr>
          <p:nvPr>
            <p:ph type="subTitle" idx="1"/>
          </p:nvPr>
        </p:nvSpPr>
        <p:spPr>
          <a:xfrm>
            <a:off x="1607417" y="4629751"/>
            <a:ext cx="7482039" cy="1657952"/>
          </a:xfrm>
        </p:spPr>
        <p:txBody>
          <a:bodyPr/>
          <a:lstStyle/>
          <a:p>
            <a:endParaRPr lang="cs-CZ" dirty="0"/>
          </a:p>
        </p:txBody>
      </p:sp>
    </p:spTree>
    <p:extLst>
      <p:ext uri="{BB962C8B-B14F-4D97-AF65-F5344CB8AC3E}">
        <p14:creationId xmlns:p14="http://schemas.microsoft.com/office/powerpoint/2010/main" val="1076248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a:t>
            </a:r>
            <a:endParaRPr lang="cs-CZ" dirty="0"/>
          </a:p>
        </p:txBody>
      </p:sp>
      <p:sp>
        <p:nvSpPr>
          <p:cNvPr id="3" name="Zástupný symbol pro obsah 2"/>
          <p:cNvSpPr>
            <a:spLocks noGrp="1"/>
          </p:cNvSpPr>
          <p:nvPr>
            <p:ph idx="1"/>
          </p:nvPr>
        </p:nvSpPr>
        <p:spPr/>
        <p:txBody>
          <a:bodyPr/>
          <a:lstStyle/>
          <a:p>
            <a:pPr lvl="0"/>
            <a:r>
              <a:rPr lang="cs-CZ" dirty="0" smtClean="0"/>
              <a:t>Rodičovské </a:t>
            </a:r>
            <a:r>
              <a:rPr lang="cs-CZ" dirty="0"/>
              <a:t>strategie (pasivita x </a:t>
            </a:r>
            <a:r>
              <a:rPr lang="cs-CZ" dirty="0" err="1"/>
              <a:t>empowerment</a:t>
            </a:r>
            <a:r>
              <a:rPr lang="cs-CZ" dirty="0"/>
              <a:t>, vyjednávání mezi integrací a etnickou identitou)</a:t>
            </a:r>
          </a:p>
          <a:p>
            <a:pPr lvl="0"/>
            <a:r>
              <a:rPr lang="cs-CZ" dirty="0"/>
              <a:t>Vzdělávací aktivity  menšin a migrantů jako cesta k uchování výchozí etnicity.</a:t>
            </a:r>
          </a:p>
        </p:txBody>
      </p:sp>
    </p:spTree>
    <p:extLst>
      <p:ext uri="{BB962C8B-B14F-4D97-AF65-F5344CB8AC3E}">
        <p14:creationId xmlns:p14="http://schemas.microsoft.com/office/powerpoint/2010/main" val="4237689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p:txBody>
          <a:bodyPr/>
          <a:lstStyle/>
          <a:p>
            <a:pPr eaLnBrk="1" hangingPunct="1"/>
            <a:r>
              <a:rPr lang="cs-CZ" smtClean="0"/>
              <a:t>Postoje rodičů</a:t>
            </a:r>
          </a:p>
        </p:txBody>
      </p:sp>
      <p:sp>
        <p:nvSpPr>
          <p:cNvPr id="20483" name="Zástupný symbol pro obsah 2"/>
          <p:cNvSpPr>
            <a:spLocks noGrp="1"/>
          </p:cNvSpPr>
          <p:nvPr>
            <p:ph idx="1"/>
          </p:nvPr>
        </p:nvSpPr>
        <p:spPr/>
        <p:txBody>
          <a:bodyPr>
            <a:normAutofit fontScale="85000" lnSpcReduction="20000"/>
          </a:bodyPr>
          <a:lstStyle/>
          <a:p>
            <a:pPr eaLnBrk="1" hangingPunct="1"/>
            <a:r>
              <a:rPr lang="cs-CZ" dirty="0" smtClean="0"/>
              <a:t>Ti největší tíhu migrace</a:t>
            </a:r>
            <a:r>
              <a:rPr lang="cs-CZ" dirty="0" smtClean="0">
                <a:latin typeface="Arial" pitchFamily="34" charset="0"/>
              </a:rPr>
              <a:t> – zajistit existenci x desorientace x izolace</a:t>
            </a:r>
          </a:p>
          <a:p>
            <a:pPr eaLnBrk="1" hangingPunct="1"/>
            <a:r>
              <a:rPr lang="cs-CZ" dirty="0" smtClean="0"/>
              <a:t>Ztráta  jistot – děti budoucnost – </a:t>
            </a:r>
            <a:r>
              <a:rPr lang="cs-CZ" b="1" dirty="0" smtClean="0"/>
              <a:t>zesílení vazby na ně</a:t>
            </a:r>
          </a:p>
          <a:p>
            <a:pPr eaLnBrk="1" hangingPunct="1"/>
            <a:r>
              <a:rPr lang="cs-CZ" b="1" dirty="0" smtClean="0"/>
              <a:t>Kulturní reprodukce </a:t>
            </a:r>
            <a:r>
              <a:rPr lang="cs-CZ" dirty="0" smtClean="0"/>
              <a:t>– svoje školy</a:t>
            </a:r>
          </a:p>
          <a:p>
            <a:pPr eaLnBrk="1" hangingPunct="1"/>
            <a:r>
              <a:rPr lang="cs-CZ" dirty="0" smtClean="0"/>
              <a:t>Tlak na dítě a školu – víra v </a:t>
            </a:r>
            <a:r>
              <a:rPr lang="cs-CZ" b="1" dirty="0" smtClean="0"/>
              <a:t>původní sociální reprodukci </a:t>
            </a:r>
            <a:r>
              <a:rPr lang="cs-CZ" dirty="0" smtClean="0"/>
              <a:t>(Oleg)</a:t>
            </a:r>
          </a:p>
          <a:p>
            <a:pPr eaLnBrk="1" hangingPunct="1"/>
            <a:r>
              <a:rPr lang="cs-CZ" dirty="0" smtClean="0"/>
              <a:t>Pocity </a:t>
            </a:r>
            <a:r>
              <a:rPr lang="cs-CZ" b="1" dirty="0" smtClean="0"/>
              <a:t>handicapu</a:t>
            </a:r>
            <a:r>
              <a:rPr lang="cs-CZ" dirty="0" smtClean="0"/>
              <a:t>, nerovný přístup v důsledku jazyka, nepřítomnosti zázemí = babičky, kvůli ekonomickým možnostem</a:t>
            </a:r>
          </a:p>
          <a:p>
            <a:pPr eaLnBrk="1" hangingPunct="1"/>
            <a:r>
              <a:rPr lang="cs-CZ" dirty="0" smtClean="0"/>
              <a:t>Neschopnost pomoci – </a:t>
            </a:r>
            <a:r>
              <a:rPr lang="cs-CZ" b="1" dirty="0" smtClean="0"/>
              <a:t>rezignace</a:t>
            </a:r>
            <a:r>
              <a:rPr lang="cs-CZ" dirty="0" smtClean="0"/>
              <a:t>, </a:t>
            </a:r>
            <a:r>
              <a:rPr lang="cs-CZ" dirty="0" smtClean="0">
                <a:solidFill>
                  <a:srgbClr val="FF0000"/>
                </a:solidFill>
              </a:rPr>
              <a:t>vyvinování dětí</a:t>
            </a:r>
          </a:p>
          <a:p>
            <a:pPr eaLnBrk="1" hangingPunct="1"/>
            <a:r>
              <a:rPr lang="cs-CZ" dirty="0" smtClean="0"/>
              <a:t>Prointegrační – zvýšený dohled nad institucí, „překlad situace“ – mediace, empatický nadhled - vtip</a:t>
            </a:r>
          </a:p>
          <a:p>
            <a:pPr eaLnBrk="1" hangingPunct="1"/>
            <a:r>
              <a:rPr lang="cs-CZ" dirty="0" smtClean="0"/>
              <a:t>Přenechání kompetencí druhým</a:t>
            </a:r>
          </a:p>
          <a:p>
            <a:pPr eaLnBrk="1" hangingPunct="1"/>
            <a:r>
              <a:rPr lang="cs-CZ" dirty="0" smtClean="0"/>
              <a:t>Spoléhání a tlak na dítě</a:t>
            </a:r>
          </a:p>
          <a:p>
            <a:pPr eaLnBrk="1" hangingPunct="1"/>
            <a:r>
              <a:rPr lang="cs-CZ" dirty="0" smtClean="0"/>
              <a:t>Škola nástroj integrace i pro ně</a:t>
            </a:r>
          </a:p>
        </p:txBody>
      </p:sp>
    </p:spTree>
    <p:extLst>
      <p:ext uri="{BB962C8B-B14F-4D97-AF65-F5344CB8AC3E}">
        <p14:creationId xmlns:p14="http://schemas.microsoft.com/office/powerpoint/2010/main" val="10093519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Nadpis 1"/>
          <p:cNvSpPr>
            <a:spLocks noGrp="1"/>
          </p:cNvSpPr>
          <p:nvPr>
            <p:ph type="title"/>
          </p:nvPr>
        </p:nvSpPr>
        <p:spPr/>
        <p:txBody>
          <a:bodyPr/>
          <a:lstStyle/>
          <a:p>
            <a:pPr eaLnBrk="1" hangingPunct="1"/>
            <a:r>
              <a:rPr lang="cs-CZ" altLang="cs-CZ" smtClean="0"/>
              <a:t>Postoje rodičů</a:t>
            </a:r>
          </a:p>
        </p:txBody>
      </p:sp>
      <p:sp>
        <p:nvSpPr>
          <p:cNvPr id="3" name="Zástupný symbol pro obsah 2"/>
          <p:cNvSpPr>
            <a:spLocks noGrp="1"/>
          </p:cNvSpPr>
          <p:nvPr>
            <p:ph idx="1"/>
          </p:nvPr>
        </p:nvSpPr>
        <p:spPr>
          <a:xfrm>
            <a:off x="1992313" y="1484314"/>
            <a:ext cx="8229600" cy="4924425"/>
          </a:xfrm>
        </p:spPr>
        <p:txBody>
          <a:bodyPr>
            <a:normAutofit fontScale="92500" lnSpcReduction="10000"/>
          </a:bodyPr>
          <a:lstStyle/>
          <a:p>
            <a:pPr marL="609600" indent="-609600">
              <a:lnSpc>
                <a:spcPct val="70000"/>
              </a:lnSpc>
              <a:buNone/>
              <a:defRPr/>
            </a:pPr>
            <a:r>
              <a:rPr lang="cs-CZ" sz="2400" u="sng" dirty="0"/>
              <a:t>Vztah ke škole a vzdělání – dvojí postoj</a:t>
            </a:r>
            <a:r>
              <a:rPr lang="cs-CZ" sz="2400" dirty="0"/>
              <a:t> (Dle pozice a ambicí v ČR)</a:t>
            </a:r>
          </a:p>
          <a:p>
            <a:pPr marL="609600" indent="-609600">
              <a:lnSpc>
                <a:spcPct val="70000"/>
              </a:lnSpc>
              <a:buNone/>
              <a:defRPr/>
            </a:pPr>
            <a:r>
              <a:rPr lang="cs-CZ" sz="2400" dirty="0">
                <a:solidFill>
                  <a:srgbClr val="FF0066"/>
                </a:solidFill>
              </a:rPr>
              <a:t>A)</a:t>
            </a:r>
            <a:r>
              <a:rPr lang="cs-CZ" sz="2400" dirty="0">
                <a:solidFill>
                  <a:srgbClr val="FF0066"/>
                </a:solidFill>
                <a:latin typeface="Arial" charset="0"/>
              </a:rPr>
              <a:t> Škola legitimní instituce majority</a:t>
            </a:r>
          </a:p>
          <a:p>
            <a:pPr marL="609600" indent="-609600">
              <a:lnSpc>
                <a:spcPct val="70000"/>
              </a:lnSpc>
              <a:buFont typeface="Wingdings" pitchFamily="2" charset="2"/>
              <a:buAutoNum type="arabicPeriod"/>
              <a:defRPr/>
            </a:pPr>
            <a:r>
              <a:rPr lang="cs-CZ" sz="2400" dirty="0"/>
              <a:t>Nástroj sociální mobility (kompetence + kontakty) (tlak na zúčastněné, v</a:t>
            </a:r>
            <a:r>
              <a:rPr lang="cs-CZ" sz="2400" dirty="0">
                <a:latin typeface="Arial" charset="0"/>
              </a:rPr>
              <a:t>s</a:t>
            </a:r>
            <a:r>
              <a:rPr lang="cs-CZ" sz="2400" dirty="0"/>
              <a:t>třícnost i ostražitost, projektování do svých dětí) – přehnané nároky </a:t>
            </a:r>
            <a:r>
              <a:rPr lang="cs-CZ" sz="2400" dirty="0">
                <a:solidFill>
                  <a:srgbClr val="FF0000"/>
                </a:solidFill>
              </a:rPr>
              <a:t>(Vietnamka Anička, Vietnamský maturant)</a:t>
            </a:r>
          </a:p>
          <a:p>
            <a:pPr marL="609600" indent="-609600">
              <a:lnSpc>
                <a:spcPct val="70000"/>
              </a:lnSpc>
              <a:buFont typeface="Wingdings" pitchFamily="2" charset="2"/>
              <a:buAutoNum type="arabicPeriod"/>
              <a:defRPr/>
            </a:pPr>
            <a:r>
              <a:rPr lang="cs-CZ" sz="2400" dirty="0"/>
              <a:t>Kulturní konstanta</a:t>
            </a:r>
          </a:p>
          <a:p>
            <a:pPr marL="609600" indent="-609600">
              <a:lnSpc>
                <a:spcPct val="70000"/>
              </a:lnSpc>
              <a:buFont typeface="Wingdings" pitchFamily="2" charset="2"/>
              <a:buAutoNum type="arabicPeriod"/>
              <a:defRPr/>
            </a:pPr>
            <a:r>
              <a:rPr lang="cs-CZ" sz="2400" dirty="0"/>
              <a:t>Místo sociální komunikace </a:t>
            </a:r>
            <a:r>
              <a:rPr lang="cs-CZ" sz="2400" dirty="0">
                <a:solidFill>
                  <a:srgbClr val="FF0000"/>
                </a:solidFill>
              </a:rPr>
              <a:t>(Juan, Míša)</a:t>
            </a:r>
            <a:endParaRPr lang="cs-CZ" sz="2400" dirty="0">
              <a:solidFill>
                <a:srgbClr val="FF0000"/>
              </a:solidFill>
              <a:latin typeface="Arial" charset="0"/>
            </a:endParaRPr>
          </a:p>
          <a:p>
            <a:pPr marL="609600" indent="-609600">
              <a:lnSpc>
                <a:spcPct val="70000"/>
              </a:lnSpc>
              <a:buFont typeface="Wingdings" pitchFamily="2" charset="2"/>
              <a:buAutoNum type="arabicPeriod"/>
              <a:defRPr/>
            </a:pPr>
            <a:r>
              <a:rPr lang="cs-CZ" sz="2400" dirty="0"/>
              <a:t>Nezájem (</a:t>
            </a:r>
            <a:r>
              <a:rPr lang="cs-CZ" sz="2400" dirty="0">
                <a:solidFill>
                  <a:srgbClr val="FF0000"/>
                </a:solidFill>
              </a:rPr>
              <a:t>Saratov </a:t>
            </a:r>
            <a:r>
              <a:rPr lang="cs-CZ" sz="2400" dirty="0"/>
              <a:t>-</a:t>
            </a:r>
            <a:r>
              <a:rPr lang="cs-CZ" sz="2400" dirty="0">
                <a:solidFill>
                  <a:srgbClr val="FF0000"/>
                </a:solidFill>
              </a:rPr>
              <a:t>Kavkaz a jižní Rusko</a:t>
            </a:r>
            <a:r>
              <a:rPr lang="cs-CZ" sz="2400" dirty="0"/>
              <a:t>)</a:t>
            </a:r>
          </a:p>
          <a:p>
            <a:pPr marL="609600" indent="-609600">
              <a:lnSpc>
                <a:spcPct val="70000"/>
              </a:lnSpc>
              <a:buFont typeface="Wingdings" pitchFamily="2" charset="2"/>
              <a:buAutoNum type="arabicPeriod"/>
              <a:defRPr/>
            </a:pPr>
            <a:r>
              <a:rPr lang="cs-CZ" sz="2400" dirty="0">
                <a:latin typeface="Arial" charset="0"/>
              </a:rPr>
              <a:t>Výraz tlaku majority, kterému podléhám </a:t>
            </a:r>
            <a:r>
              <a:rPr lang="cs-CZ" sz="2400" dirty="0">
                <a:solidFill>
                  <a:srgbClr val="FF0000"/>
                </a:solidFill>
                <a:latin typeface="Arial" charset="0"/>
              </a:rPr>
              <a:t>(Romové ve VB)</a:t>
            </a:r>
          </a:p>
          <a:p>
            <a:pPr marL="609600" indent="-609600">
              <a:lnSpc>
                <a:spcPct val="70000"/>
              </a:lnSpc>
              <a:buFont typeface="Wingdings" pitchFamily="2" charset="2"/>
              <a:buAutoNum type="arabicPeriod"/>
              <a:defRPr/>
            </a:pPr>
            <a:r>
              <a:rPr lang="cs-CZ" sz="2400" dirty="0"/>
              <a:t>Cesta mimo struktury českého školství</a:t>
            </a:r>
          </a:p>
          <a:p>
            <a:pPr marL="609600" indent="-609600">
              <a:lnSpc>
                <a:spcPct val="70000"/>
              </a:lnSpc>
              <a:buNone/>
              <a:defRPr/>
            </a:pPr>
            <a:endParaRPr lang="cs-CZ" sz="2400" dirty="0"/>
          </a:p>
          <a:p>
            <a:pPr marL="609600" indent="-609600">
              <a:lnSpc>
                <a:spcPct val="70000"/>
              </a:lnSpc>
              <a:buNone/>
              <a:defRPr/>
            </a:pPr>
            <a:r>
              <a:rPr lang="cs-CZ" sz="2400" dirty="0">
                <a:solidFill>
                  <a:srgbClr val="FF0066"/>
                </a:solidFill>
              </a:rPr>
              <a:t>B) Škola</a:t>
            </a:r>
            <a:r>
              <a:rPr lang="cs-CZ" sz="2400" dirty="0"/>
              <a:t> a kontakt s majoritou </a:t>
            </a:r>
            <a:r>
              <a:rPr lang="cs-CZ" sz="2400" dirty="0">
                <a:solidFill>
                  <a:srgbClr val="FF0066"/>
                </a:solidFill>
              </a:rPr>
              <a:t>vzdaluje </a:t>
            </a:r>
            <a:r>
              <a:rPr lang="cs-CZ" sz="2400" dirty="0">
                <a:solidFill>
                  <a:srgbClr val="FF0066"/>
                </a:solidFill>
                <a:latin typeface="Arial" charset="0"/>
              </a:rPr>
              <a:t>děti </a:t>
            </a:r>
            <a:r>
              <a:rPr lang="cs-CZ" sz="2400" dirty="0">
                <a:solidFill>
                  <a:srgbClr val="FF0066"/>
                </a:solidFill>
              </a:rPr>
              <a:t>rodičům</a:t>
            </a:r>
            <a:r>
              <a:rPr lang="cs-CZ" sz="2400" dirty="0">
                <a:latin typeface="Arial" charset="0"/>
              </a:rPr>
              <a:t> (posléze i </a:t>
            </a:r>
            <a:r>
              <a:rPr lang="cs-CZ" sz="2400" dirty="0" err="1">
                <a:latin typeface="Arial" charset="0"/>
              </a:rPr>
              <a:t>protiškolní</a:t>
            </a:r>
            <a:r>
              <a:rPr lang="cs-CZ" sz="2400" dirty="0">
                <a:latin typeface="Arial" charset="0"/>
              </a:rPr>
              <a:t> postoj)</a:t>
            </a:r>
          </a:p>
          <a:p>
            <a:pPr marL="609600" indent="-609600">
              <a:lnSpc>
                <a:spcPct val="70000"/>
              </a:lnSpc>
              <a:buFont typeface="Arial" charset="0"/>
              <a:buAutoNum type="arabicPeriod"/>
              <a:defRPr/>
            </a:pPr>
            <a:r>
              <a:rPr lang="cs-CZ" sz="2400" dirty="0"/>
              <a:t>Důraz na výchozí hodnoty</a:t>
            </a:r>
          </a:p>
          <a:p>
            <a:pPr marL="609600" indent="-609600">
              <a:lnSpc>
                <a:spcPct val="70000"/>
              </a:lnSpc>
              <a:buFont typeface="Arial" charset="0"/>
              <a:buAutoNum type="arabicPeriod"/>
              <a:defRPr/>
            </a:pPr>
            <a:r>
              <a:rPr lang="cs-CZ" sz="2400" dirty="0">
                <a:latin typeface="Arial" charset="0"/>
              </a:rPr>
              <a:t>Paralelní či komplementární p</a:t>
            </a:r>
            <a:r>
              <a:rPr lang="cs-CZ" sz="2400" dirty="0"/>
              <a:t>řenos kultury, identity, jazyka</a:t>
            </a:r>
            <a:r>
              <a:rPr lang="cs-CZ" sz="2400" dirty="0">
                <a:latin typeface="Arial" charset="0"/>
              </a:rPr>
              <a:t> (představa intimity členů rodiny)</a:t>
            </a:r>
          </a:p>
          <a:p>
            <a:pPr marL="609600" indent="-609600">
              <a:lnSpc>
                <a:spcPct val="70000"/>
              </a:lnSpc>
              <a:buNone/>
              <a:defRPr/>
            </a:pPr>
            <a:endParaRPr lang="cs-CZ" sz="2400" dirty="0"/>
          </a:p>
          <a:p>
            <a:pPr marL="609600" indent="-609600">
              <a:lnSpc>
                <a:spcPct val="70000"/>
              </a:lnSpc>
              <a:buNone/>
              <a:defRPr/>
            </a:pPr>
            <a:endParaRPr lang="cs-CZ" sz="1800" dirty="0"/>
          </a:p>
          <a:p>
            <a:pPr marL="609600" indent="-609600">
              <a:lnSpc>
                <a:spcPct val="80000"/>
              </a:lnSpc>
              <a:buFont typeface="Arial" charset="0"/>
              <a:buChar char="•"/>
              <a:defRPr/>
            </a:pPr>
            <a:endParaRPr lang="cs-CZ" sz="1800" dirty="0"/>
          </a:p>
        </p:txBody>
      </p:sp>
    </p:spTree>
    <p:extLst>
      <p:ext uri="{BB962C8B-B14F-4D97-AF65-F5344CB8AC3E}">
        <p14:creationId xmlns:p14="http://schemas.microsoft.com/office/powerpoint/2010/main" val="41668301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pPr eaLnBrk="1" hangingPunct="1"/>
            <a:r>
              <a:rPr lang="cs-CZ" altLang="cs-CZ" sz="4000"/>
              <a:t>Pomoc dětem s přípravou</a:t>
            </a:r>
            <a:endParaRPr lang="cs-CZ" altLang="cs-CZ" sz="4000">
              <a:latin typeface="Arial" panose="020B0604020202020204" pitchFamily="34" charset="0"/>
            </a:endParaRPr>
          </a:p>
        </p:txBody>
      </p:sp>
      <p:sp>
        <p:nvSpPr>
          <p:cNvPr id="37891" name="Rectangle 3"/>
          <p:cNvSpPr>
            <a:spLocks noGrp="1"/>
          </p:cNvSpPr>
          <p:nvPr>
            <p:ph type="body" idx="1"/>
          </p:nvPr>
        </p:nvSpPr>
        <p:spPr/>
        <p:txBody>
          <a:bodyPr/>
          <a:lstStyle/>
          <a:p>
            <a:pPr marL="609600" indent="-609600">
              <a:lnSpc>
                <a:spcPct val="70000"/>
              </a:lnSpc>
              <a:buFont typeface="Wingdings" panose="05000000000000000000" pitchFamily="2" charset="2"/>
              <a:buAutoNum type="arabicPeriod"/>
            </a:pPr>
            <a:r>
              <a:rPr lang="cs-CZ" altLang="cs-CZ"/>
              <a:t>Doučovatelé</a:t>
            </a:r>
          </a:p>
          <a:p>
            <a:pPr marL="609600" indent="-609600">
              <a:lnSpc>
                <a:spcPct val="70000"/>
              </a:lnSpc>
              <a:buFont typeface="Wingdings" panose="05000000000000000000" pitchFamily="2" charset="2"/>
              <a:buAutoNum type="arabicPeriod"/>
            </a:pPr>
            <a:r>
              <a:rPr lang="cs-CZ" altLang="cs-CZ"/>
              <a:t>Příprava v mateřském jazyce</a:t>
            </a:r>
          </a:p>
          <a:p>
            <a:pPr marL="609600" indent="-609600">
              <a:lnSpc>
                <a:spcPct val="70000"/>
              </a:lnSpc>
              <a:buFont typeface="Wingdings" panose="05000000000000000000" pitchFamily="2" charset="2"/>
              <a:buAutoNum type="arabicPeriod"/>
            </a:pPr>
            <a:r>
              <a:rPr lang="cs-CZ" altLang="cs-CZ"/>
              <a:t>Materiální zajištění</a:t>
            </a:r>
          </a:p>
          <a:p>
            <a:pPr marL="609600" indent="-609600">
              <a:lnSpc>
                <a:spcPct val="70000"/>
              </a:lnSpc>
              <a:buFont typeface="Wingdings" panose="05000000000000000000" pitchFamily="2" charset="2"/>
              <a:buAutoNum type="arabicPeriod"/>
            </a:pPr>
            <a:r>
              <a:rPr lang="cs-CZ" altLang="cs-CZ"/>
              <a:t>Změna školy</a:t>
            </a:r>
          </a:p>
          <a:p>
            <a:pPr marL="609600" indent="-609600">
              <a:lnSpc>
                <a:spcPct val="70000"/>
              </a:lnSpc>
              <a:buFont typeface="Wingdings" panose="05000000000000000000" pitchFamily="2" charset="2"/>
              <a:buAutoNum type="arabicPeriod"/>
            </a:pPr>
            <a:r>
              <a:rPr lang="cs-CZ" altLang="cs-CZ"/>
              <a:t>Žádná</a:t>
            </a:r>
          </a:p>
          <a:p>
            <a:pPr marL="609600" indent="-609600">
              <a:lnSpc>
                <a:spcPct val="80000"/>
              </a:lnSpc>
            </a:pPr>
            <a:endParaRPr lang="cs-CZ" altLang="cs-CZ"/>
          </a:p>
          <a:p>
            <a:pPr marL="609600" indent="-609600"/>
            <a:endParaRPr lang="cs-CZ" altLang="cs-CZ"/>
          </a:p>
        </p:txBody>
      </p:sp>
    </p:spTree>
    <p:extLst>
      <p:ext uri="{BB962C8B-B14F-4D97-AF65-F5344CB8AC3E}">
        <p14:creationId xmlns:p14="http://schemas.microsoft.com/office/powerpoint/2010/main" val="12585623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a:defRPr/>
            </a:pPr>
            <a:r>
              <a:rPr lang="cs-CZ" sz="1200" dirty="0"/>
              <a:t>Na základě údajů kanadského sčítání lidu v roce 2016 tento článek zkoumá socioekonomický status druhé generace imigrantů, jejichž populace je stále rozmanitější. Analýza se zaměřuje na skupinové rozdíly podle stavu viditelné menšiny ve dvou aspektech souvisejících se socioekonomickou mobilitou: (1) </a:t>
            </a:r>
            <a:r>
              <a:rPr lang="cs-CZ" sz="1200" b="1" dirty="0"/>
              <a:t>mezigenerační pokrok ve vzdělání</a:t>
            </a:r>
            <a:r>
              <a:rPr lang="cs-CZ" sz="1200" dirty="0"/>
              <a:t>, což naznačuje schopnost dosáhnout vysokoškolského vzdělání bez ohledu na vzdělání rodičů, a (2) vztah mezi vzděláváním a výsledky trhu práce, které odhalují schopnost převést vzdělání do ekonomické prosperity. Výsledky obecně vykreslují </a:t>
            </a:r>
            <a:r>
              <a:rPr lang="cs-CZ" sz="1200" b="1" dirty="0"/>
              <a:t>velmi pozitivní obraz dětí přistěhovalců o prvním aspektu</a:t>
            </a:r>
            <a:r>
              <a:rPr lang="cs-CZ" sz="1200" dirty="0"/>
              <a:t>, zatímco smíšené výsledky jsou patrné pro druhý aspekt. </a:t>
            </a:r>
            <a:r>
              <a:rPr lang="cs-CZ" sz="1200" b="1" dirty="0"/>
              <a:t>Zejména některé viditelné menšinové skupiny se vyznačují vysokou úrovní vzdělání a vysokými výdělky, zatímco některé jiné skupiny vykazují nízkou mobilitu ve vzdělávání a nízkou návratnost trhu práce do vzdělávání</a:t>
            </a:r>
            <a:r>
              <a:rPr lang="cs-CZ" sz="1200" dirty="0"/>
              <a:t>. Tyto výsledky naznačují, že mezi druhou generací existují odlišné cesty socioekonomické integrace.</a:t>
            </a:r>
          </a:p>
          <a:p>
            <a:pPr>
              <a:defRPr/>
            </a:pPr>
            <a:r>
              <a:rPr lang="cs-CZ" sz="1200" b="1" dirty="0"/>
              <a:t>Je dobře zdokumentováno, že druhá generace překonává ve vzdělávání třetí generaci plus následující g. </a:t>
            </a:r>
            <a:r>
              <a:rPr lang="cs-CZ" sz="1200" dirty="0"/>
              <a:t>(jednotlivci, kteří se narodili v Kanadě dvěma rodičům narozeným v Kanadě), a na trhu práce si vede podobně dobře (</a:t>
            </a:r>
            <a:r>
              <a:rPr lang="cs-CZ" sz="1200" dirty="0" err="1"/>
              <a:t>Aydemir</a:t>
            </a:r>
            <a:r>
              <a:rPr lang="cs-CZ" sz="1200" dirty="0"/>
              <a:t> a </a:t>
            </a:r>
            <a:r>
              <a:rPr lang="cs-CZ" sz="1200" dirty="0" err="1"/>
              <a:t>Sweetman</a:t>
            </a:r>
            <a:r>
              <a:rPr lang="cs-CZ" sz="1200" dirty="0"/>
              <a:t> 2007; </a:t>
            </a:r>
            <a:r>
              <a:rPr lang="cs-CZ" sz="1200" dirty="0" err="1"/>
              <a:t>Boyd</a:t>
            </a:r>
            <a:r>
              <a:rPr lang="cs-CZ" sz="1200" dirty="0"/>
              <a:t> 2002; </a:t>
            </a:r>
            <a:r>
              <a:rPr lang="cs-CZ" sz="1200" dirty="0" err="1"/>
              <a:t>Boyd</a:t>
            </a:r>
            <a:r>
              <a:rPr lang="cs-CZ" sz="1200" dirty="0"/>
              <a:t> a </a:t>
            </a:r>
            <a:r>
              <a:rPr lang="cs-CZ" sz="1200" dirty="0" err="1"/>
              <a:t>Grieco</a:t>
            </a:r>
            <a:r>
              <a:rPr lang="cs-CZ" sz="1200" dirty="0"/>
              <a:t> 1998; </a:t>
            </a:r>
            <a:r>
              <a:rPr lang="cs-CZ" sz="1200" dirty="0" err="1"/>
              <a:t>Picot</a:t>
            </a:r>
            <a:r>
              <a:rPr lang="cs-CZ" sz="1200" dirty="0"/>
              <a:t> a Hou 2010, 2011)</a:t>
            </a:r>
          </a:p>
          <a:p>
            <a:pPr marL="0" indent="0">
              <a:buNone/>
              <a:defRPr/>
            </a:pPr>
            <a:r>
              <a:rPr lang="cs-CZ" sz="1200" dirty="0"/>
              <a:t>Přes optimistické celkové výsledky existují mezi různými skupinami druhé generace velké rozdíly (</a:t>
            </a:r>
            <a:r>
              <a:rPr lang="cs-CZ" sz="1200" dirty="0" err="1"/>
              <a:t>Boyd</a:t>
            </a:r>
            <a:r>
              <a:rPr lang="cs-CZ" sz="1200" dirty="0"/>
              <a:t> 2008). Například čínští a jižní Asiaté druhé generace mají mnohem vyšší míru absolvování univerzity než černí a Filipínci druhé generace (</a:t>
            </a:r>
            <a:r>
              <a:rPr lang="cs-CZ" sz="1200" dirty="0" err="1"/>
              <a:t>Abada</a:t>
            </a:r>
            <a:r>
              <a:rPr lang="cs-CZ" sz="1200" dirty="0"/>
              <a:t>, Hou a </a:t>
            </a:r>
            <a:r>
              <a:rPr lang="cs-CZ" sz="1200" dirty="0" err="1"/>
              <a:t>Ram</a:t>
            </a:r>
            <a:r>
              <a:rPr lang="cs-CZ" sz="1200" dirty="0"/>
              <a:t> 2009). Podobně ne všechny skupiny druhé generace překonávají generaci třetí plus. Mezi osobami s podobnou úrovní vzdělání a charakteristikou zaměstnání mají viditelné menšiny druhé generace, zejména černoši, nižší příjmy než běloši třetí generace (Hou a Coulombe 2010; </a:t>
            </a:r>
            <a:r>
              <a:rPr lang="cs-CZ" sz="1200" dirty="0" err="1"/>
              <a:t>Picot</a:t>
            </a:r>
            <a:r>
              <a:rPr lang="cs-CZ" sz="1200" dirty="0"/>
              <a:t> a Hou 2010; </a:t>
            </a:r>
            <a:r>
              <a:rPr lang="cs-CZ" sz="1200" dirty="0" err="1"/>
              <a:t>Skuterud</a:t>
            </a:r>
            <a:r>
              <a:rPr lang="cs-CZ" sz="1200" dirty="0"/>
              <a:t> 2010). Předchozí studie naznačují, že různé socioekonomické výsledky v rámci druhé generace jsou primárně výsledkem souhry mezi tím, co s sebou přistěhovalecké skupiny přinesly do přijímající země (např. Jejich sociokulturní pozadí a lidský kapitál), a různých socioekonomických kontextů, se kterými se setkávají v přijímající společnost (např. makroekonomické podmínky, vládní politiky pro </a:t>
            </a:r>
            <a:r>
              <a:rPr lang="cs-CZ" sz="1200" dirty="0" err="1"/>
              <a:t>znovuusídlování</a:t>
            </a:r>
            <a:r>
              <a:rPr lang="cs-CZ" sz="1200" dirty="0"/>
              <a:t>, veřejné postoje k přistěhovalectví obecně, jakož i ke konkrétní skupině přistěhovalců nebo uprchlíků) (Alba a </a:t>
            </a:r>
            <a:r>
              <a:rPr lang="cs-CZ" sz="1200" dirty="0" err="1"/>
              <a:t>Nee</a:t>
            </a:r>
            <a:r>
              <a:rPr lang="cs-CZ" sz="1200" dirty="0"/>
              <a:t> 2003; Hou a </a:t>
            </a:r>
            <a:r>
              <a:rPr lang="cs-CZ" sz="1200" dirty="0" err="1"/>
              <a:t>Bonikowska</a:t>
            </a:r>
            <a:r>
              <a:rPr lang="cs-CZ" sz="1200" dirty="0"/>
              <a:t> 2017; </a:t>
            </a:r>
            <a:r>
              <a:rPr lang="cs-CZ" sz="1200" dirty="0" err="1"/>
              <a:t>Portes</a:t>
            </a:r>
            <a:r>
              <a:rPr lang="cs-CZ" sz="1200" dirty="0"/>
              <a:t> a </a:t>
            </a:r>
            <a:r>
              <a:rPr lang="cs-CZ" sz="1200" dirty="0" err="1"/>
              <a:t>Zhou</a:t>
            </a:r>
            <a:r>
              <a:rPr lang="cs-CZ" sz="1200" dirty="0"/>
              <a:t> 1993).</a:t>
            </a:r>
          </a:p>
        </p:txBody>
      </p:sp>
      <p:sp>
        <p:nvSpPr>
          <p:cNvPr id="38915" name="Rectangle 2"/>
          <p:cNvSpPr>
            <a:spLocks noGrp="1" noChangeArrowheads="1"/>
          </p:cNvSpPr>
          <p:nvPr>
            <p:ph type="title"/>
          </p:nvPr>
        </p:nvSpPr>
        <p:spPr>
          <a:xfrm>
            <a:off x="1981200" y="22067"/>
            <a:ext cx="8229600" cy="1648143"/>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0" tIns="0" rIns="0" bIns="0" rtlCol="0" anchor="ctr">
            <a:spAutoFit/>
          </a:bodyPr>
          <a:lstStyle/>
          <a:p>
            <a:pPr algn="l"/>
            <a:r>
              <a:rPr lang="cs-CZ" altLang="cs-CZ" sz="2100" b="1">
                <a:solidFill>
                  <a:srgbClr val="333333"/>
                </a:solidFill>
                <a:latin typeface="Helvetica" panose="020B0604020202020204" pitchFamily="34" charset="0"/>
              </a:rPr>
              <a:t>Intergenerational Education Mobility and Labour Market Outcomes: Variation among the</a:t>
            </a:r>
            <a:r>
              <a:rPr lang="cs-CZ" altLang="cs-CZ" sz="2100" b="1">
                <a:solidFill>
                  <a:srgbClr val="333333"/>
                </a:solidFill>
                <a:latin typeface="Arial" panose="020B0604020202020204" pitchFamily="34" charset="0"/>
              </a:rPr>
              <a:t> </a:t>
            </a:r>
            <a:r>
              <a:rPr lang="cs-CZ" altLang="cs-CZ" sz="2100" b="1">
                <a:solidFill>
                  <a:srgbClr val="333333"/>
                </a:solidFill>
                <a:latin typeface="Helvetica" panose="020B0604020202020204" pitchFamily="34" charset="0"/>
              </a:rPr>
              <a:t>Second</a:t>
            </a:r>
            <a:r>
              <a:rPr lang="cs-CZ" altLang="cs-CZ" sz="2100" b="1">
                <a:solidFill>
                  <a:srgbClr val="333333"/>
                </a:solidFill>
                <a:latin typeface="Arial" panose="020B0604020202020204" pitchFamily="34" charset="0"/>
              </a:rPr>
              <a:t> </a:t>
            </a:r>
            <a:r>
              <a:rPr lang="cs-CZ" altLang="cs-CZ" sz="2100" b="1">
                <a:solidFill>
                  <a:srgbClr val="333333"/>
                </a:solidFill>
                <a:latin typeface="Helvetica" panose="020B0604020202020204" pitchFamily="34" charset="0"/>
              </a:rPr>
              <a:t>Generation</a:t>
            </a:r>
            <a:r>
              <a:rPr lang="cs-CZ" altLang="cs-CZ" sz="2100" b="1">
                <a:solidFill>
                  <a:srgbClr val="333333"/>
                </a:solidFill>
                <a:latin typeface="Arial" panose="020B0604020202020204" pitchFamily="34" charset="0"/>
              </a:rPr>
              <a:t> </a:t>
            </a:r>
            <a:r>
              <a:rPr lang="cs-CZ" altLang="cs-CZ" sz="2100" b="1">
                <a:solidFill>
                  <a:srgbClr val="333333"/>
                </a:solidFill>
                <a:latin typeface="Helvetica" panose="020B0604020202020204" pitchFamily="34" charset="0"/>
              </a:rPr>
              <a:t>of</a:t>
            </a:r>
            <a:r>
              <a:rPr lang="cs-CZ" altLang="cs-CZ" sz="2100" b="1">
                <a:solidFill>
                  <a:srgbClr val="333333"/>
                </a:solidFill>
                <a:latin typeface="Arial" panose="020B0604020202020204" pitchFamily="34" charset="0"/>
              </a:rPr>
              <a:t> </a:t>
            </a:r>
            <a:r>
              <a:rPr lang="cs-CZ" altLang="cs-CZ" sz="2100" b="1">
                <a:solidFill>
                  <a:srgbClr val="333333"/>
                </a:solidFill>
                <a:latin typeface="Helvetica" panose="020B0604020202020204" pitchFamily="34" charset="0"/>
              </a:rPr>
              <a:t>Immigrants</a:t>
            </a:r>
            <a:r>
              <a:rPr lang="cs-CZ" altLang="cs-CZ" sz="2100" b="1">
                <a:solidFill>
                  <a:srgbClr val="333333"/>
                </a:solidFill>
                <a:latin typeface="Arial" panose="020B0604020202020204" pitchFamily="34" charset="0"/>
              </a:rPr>
              <a:t> </a:t>
            </a:r>
            <a:r>
              <a:rPr lang="cs-CZ" altLang="cs-CZ" sz="2100" b="1">
                <a:solidFill>
                  <a:srgbClr val="333333"/>
                </a:solidFill>
                <a:latin typeface="Helvetica" panose="020B0604020202020204" pitchFamily="34" charset="0"/>
              </a:rPr>
              <a:t>in Canada. Analytical Studies Branch Research Paper Series</a:t>
            </a:r>
            <a:br>
              <a:rPr lang="cs-CZ" altLang="cs-CZ" sz="2100" b="1">
                <a:solidFill>
                  <a:srgbClr val="333333"/>
                </a:solidFill>
                <a:latin typeface="Helvetica" panose="020B0604020202020204" pitchFamily="34" charset="0"/>
              </a:rPr>
            </a:br>
            <a:r>
              <a:rPr lang="cs-CZ" altLang="cs-CZ" sz="900" b="1">
                <a:solidFill>
                  <a:srgbClr val="333333"/>
                </a:solidFill>
                <a:latin typeface="Helvetica" panose="020B0604020202020204" pitchFamily="34" charset="0"/>
              </a:rPr>
              <a:t>Autor (autoři):</a:t>
            </a:r>
            <a:br>
              <a:rPr lang="cs-CZ" altLang="cs-CZ" sz="900" b="1">
                <a:solidFill>
                  <a:srgbClr val="333333"/>
                </a:solidFill>
                <a:latin typeface="Helvetica" panose="020B0604020202020204" pitchFamily="34" charset="0"/>
              </a:rPr>
            </a:br>
            <a:r>
              <a:rPr lang="cs-CZ" altLang="cs-CZ" sz="900">
                <a:solidFill>
                  <a:srgbClr val="005BC6"/>
                </a:solidFill>
                <a:latin typeface="Helvetica" panose="020B0604020202020204" pitchFamily="34" charset="0"/>
              </a:rPr>
              <a:t>Chen, Wen-Hao</a:t>
            </a:r>
            <a:r>
              <a:rPr lang="cs-CZ" altLang="cs-CZ" sz="900">
                <a:solidFill>
                  <a:srgbClr val="333333"/>
                </a:solidFill>
                <a:latin typeface="Helvetica" panose="020B0604020202020204" pitchFamily="34" charset="0"/>
              </a:rPr>
              <a:t>;</a:t>
            </a:r>
            <a:r>
              <a:rPr lang="cs-CZ" altLang="cs-CZ" sz="900">
                <a:solidFill>
                  <a:srgbClr val="333333"/>
                </a:solidFill>
                <a:latin typeface="Arial" panose="020B0604020202020204" pitchFamily="34" charset="0"/>
              </a:rPr>
              <a:t> </a:t>
            </a:r>
            <a:r>
              <a:rPr lang="cs-CZ" altLang="cs-CZ" sz="900">
                <a:solidFill>
                  <a:srgbClr val="005BC6"/>
                </a:solidFill>
                <a:latin typeface="Helvetica" panose="020B0604020202020204" pitchFamily="34" charset="0"/>
              </a:rPr>
              <a:t>Hou, Feng</a:t>
            </a:r>
            <a:r>
              <a:rPr lang="cs-CZ" altLang="cs-CZ" sz="900">
                <a:solidFill>
                  <a:srgbClr val="333333"/>
                </a:solidFill>
                <a:latin typeface="Helvetica" panose="020B0604020202020204" pitchFamily="34" charset="0"/>
              </a:rPr>
              <a:t>;</a:t>
            </a:r>
            <a:r>
              <a:rPr lang="cs-CZ" altLang="cs-CZ" sz="900">
                <a:solidFill>
                  <a:srgbClr val="333333"/>
                </a:solidFill>
                <a:latin typeface="Arial" panose="020B0604020202020204" pitchFamily="34" charset="0"/>
              </a:rPr>
              <a:t> </a:t>
            </a:r>
            <a:r>
              <a:rPr lang="cs-CZ" altLang="cs-CZ" sz="900">
                <a:solidFill>
                  <a:srgbClr val="005BC6"/>
                </a:solidFill>
                <a:latin typeface="Helvetica" panose="020B0604020202020204" pitchFamily="34" charset="0"/>
              </a:rPr>
              <a:t>Statistics Canada</a:t>
            </a:r>
            <a:br>
              <a:rPr lang="cs-CZ" altLang="cs-CZ" sz="900">
                <a:solidFill>
                  <a:srgbClr val="005BC6"/>
                </a:solidFill>
                <a:latin typeface="Helvetica" panose="020B0604020202020204" pitchFamily="34" charset="0"/>
              </a:rPr>
            </a:br>
            <a:r>
              <a:rPr lang="cs-CZ" altLang="cs-CZ" sz="900">
                <a:hlinkClick r:id="rId2"/>
              </a:rPr>
              <a:t>https://www150.statcan.gc.ca/n1/pub/11f0019m/11f0019m2019006-eng.htm</a:t>
            </a:r>
            <a:r>
              <a:rPr lang="cs-CZ" altLang="cs-CZ" sz="900"/>
              <a:t> 18.10.</a:t>
            </a:r>
            <a:r>
              <a:rPr lang="cs-CZ" altLang="cs-CZ" sz="900">
                <a:solidFill>
                  <a:srgbClr val="333333"/>
                </a:solidFill>
                <a:latin typeface="Helvetica" panose="020B0604020202020204" pitchFamily="34" charset="0"/>
              </a:rPr>
              <a:t/>
            </a:r>
            <a:br>
              <a:rPr lang="cs-CZ" altLang="cs-CZ" sz="900">
                <a:solidFill>
                  <a:srgbClr val="333333"/>
                </a:solidFill>
                <a:latin typeface="Helvetica" panose="020B0604020202020204" pitchFamily="34" charset="0"/>
              </a:rPr>
            </a:br>
            <a:endParaRPr lang="cs-CZ" altLang="cs-CZ" sz="800">
              <a:latin typeface="Arial" panose="020B0604020202020204" pitchFamily="34" charset="0"/>
            </a:endParaRPr>
          </a:p>
        </p:txBody>
      </p:sp>
    </p:spTree>
    <p:extLst>
      <p:ext uri="{BB962C8B-B14F-4D97-AF65-F5344CB8AC3E}">
        <p14:creationId xmlns:p14="http://schemas.microsoft.com/office/powerpoint/2010/main" val="1049423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Nadpis 1"/>
          <p:cNvSpPr>
            <a:spLocks noGrp="1"/>
          </p:cNvSpPr>
          <p:nvPr>
            <p:ph type="title"/>
          </p:nvPr>
        </p:nvSpPr>
        <p:spPr/>
        <p:txBody>
          <a:bodyPr/>
          <a:lstStyle/>
          <a:p>
            <a:endParaRPr lang="cs-CZ" altLang="cs-CZ" smtClean="0"/>
          </a:p>
        </p:txBody>
      </p:sp>
      <p:sp>
        <p:nvSpPr>
          <p:cNvPr id="39939" name="Zástupný symbol pro obsah 2"/>
          <p:cNvSpPr>
            <a:spLocks noGrp="1"/>
          </p:cNvSpPr>
          <p:nvPr>
            <p:ph idx="1"/>
          </p:nvPr>
        </p:nvSpPr>
        <p:spPr/>
        <p:txBody>
          <a:bodyPr/>
          <a:lstStyle/>
          <a:p>
            <a:r>
              <a:rPr lang="cs-CZ" altLang="cs-CZ" sz="1200"/>
              <a:t>Tento dokument představuje zjištění průzkumné studie relativně nové skupiny karibských migrantů, konkrétně Barbadiánů druhé generace ze zahraničí, kteří se rozhodli migrovat do země narození alespoň jednoho ze svých rodičů, se zvláštním zřetelem na vývoj - orientované důsledky těchto migrantů. Po krátkém přezkumu okolností kolem této relativně nové a inovativní migrační kohorty jsou uvedeny poznatky získané z hloubkových rozhovorů s 25 takovými migranty. Zpráva se zaměřuje zejména na socioekonomické a demografické charakteristiky mladých navrátilců, na jejich způsob návštěv na ostrově před migrací a důvody jejich přesunu. Papír pak předběžně zkoumá úpravy provedené navrátilci a ty, které podle nich stále čelí. V mnoha ohledech je zdůrazněna v zásadě „hybridní“ a „meziprostorová“ pozice těchto mladých nadnárodních migrantů. Zaznamenávají tedy potíže s navázáním přátel (zejména kamarádek), problémy týkající se jejich přízvuků, pocit jako outsider, kulturní šok, amerikanizace společnosti, které jsou považovány za „šílené“, aspekty rozhořčení a musí přijímat věci tak, jak jsou . Analýzou se ukazuje, že otázky národní a rasové identity mají zvláštní význam.</a:t>
            </a:r>
          </a:p>
        </p:txBody>
      </p:sp>
    </p:spTree>
    <p:extLst>
      <p:ext uri="{BB962C8B-B14F-4D97-AF65-F5344CB8AC3E}">
        <p14:creationId xmlns:p14="http://schemas.microsoft.com/office/powerpoint/2010/main" val="1391406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Mezigenerační vztahy – kulturní transmise </a:t>
            </a:r>
            <a:endParaRPr lang="cs-CZ" dirty="0"/>
          </a:p>
        </p:txBody>
      </p:sp>
      <p:sp>
        <p:nvSpPr>
          <p:cNvPr id="3" name="Zástupný symbol pro obsah 2"/>
          <p:cNvSpPr>
            <a:spLocks noGrp="1"/>
          </p:cNvSpPr>
          <p:nvPr>
            <p:ph idx="1"/>
          </p:nvPr>
        </p:nvSpPr>
        <p:spPr/>
        <p:txBody>
          <a:bodyPr>
            <a:normAutofit/>
          </a:bodyPr>
          <a:lstStyle/>
          <a:p>
            <a:r>
              <a:rPr lang="cs-CZ" dirty="0" err="1" smtClean="0"/>
              <a:t>Akulturační</a:t>
            </a:r>
            <a:r>
              <a:rPr lang="cs-CZ" dirty="0" smtClean="0"/>
              <a:t> trhlina (</a:t>
            </a:r>
            <a:r>
              <a:rPr lang="cs-CZ" dirty="0" err="1" smtClean="0"/>
              <a:t>acculturation</a:t>
            </a:r>
            <a:r>
              <a:rPr lang="cs-CZ" dirty="0" smtClean="0"/>
              <a:t> gap) </a:t>
            </a:r>
            <a:r>
              <a:rPr lang="cs-CZ" dirty="0" err="1" smtClean="0"/>
              <a:t>Portes</a:t>
            </a:r>
            <a:r>
              <a:rPr lang="cs-CZ" dirty="0" smtClean="0"/>
              <a:t> </a:t>
            </a:r>
            <a:r>
              <a:rPr lang="cs-CZ" dirty="0" err="1" smtClean="0"/>
              <a:t>Rumbaut</a:t>
            </a:r>
            <a:r>
              <a:rPr lang="cs-CZ" dirty="0" smtClean="0"/>
              <a:t> 1996 in Jánská a kol.),  </a:t>
            </a:r>
          </a:p>
          <a:p>
            <a:r>
              <a:rPr lang="cs-CZ" dirty="0" smtClean="0"/>
              <a:t>= generační shoda x neshoda (</a:t>
            </a:r>
            <a:r>
              <a:rPr lang="cs-CZ" dirty="0" err="1" smtClean="0"/>
              <a:t>Zhou</a:t>
            </a:r>
            <a:r>
              <a:rPr lang="cs-CZ" dirty="0" smtClean="0"/>
              <a:t> 2001 in Jánská a kol. 2011)</a:t>
            </a:r>
          </a:p>
          <a:p>
            <a:r>
              <a:rPr lang="cs-CZ" dirty="0" smtClean="0"/>
              <a:t>Akulturace ve stejném rozsahu x rozdílná akulturace</a:t>
            </a:r>
          </a:p>
          <a:p>
            <a:r>
              <a:rPr lang="cs-CZ" dirty="0"/>
              <a:t>A) </a:t>
            </a:r>
            <a:r>
              <a:rPr lang="cs-CZ" b="1" dirty="0"/>
              <a:t>disonantní </a:t>
            </a:r>
            <a:r>
              <a:rPr lang="cs-CZ" dirty="0"/>
              <a:t>– dítě se učí rychleji než rodiče – rodiče ztrácejí kontrolu</a:t>
            </a:r>
          </a:p>
          <a:p>
            <a:r>
              <a:rPr lang="cs-CZ" dirty="0"/>
              <a:t>B) </a:t>
            </a:r>
            <a:r>
              <a:rPr lang="cs-CZ" b="1" dirty="0"/>
              <a:t>konsonantní</a:t>
            </a:r>
            <a:r>
              <a:rPr lang="cs-CZ" dirty="0"/>
              <a:t> – integrace společná</a:t>
            </a:r>
          </a:p>
          <a:p>
            <a:r>
              <a:rPr lang="cs-CZ" dirty="0"/>
              <a:t>C) </a:t>
            </a:r>
            <a:r>
              <a:rPr lang="cs-CZ" b="1" dirty="0"/>
              <a:t>selektivní</a:t>
            </a:r>
            <a:r>
              <a:rPr lang="cs-CZ" dirty="0"/>
              <a:t> – komunitní zázemí, které dítěti umožní start ( Čína a Rusové v NY)</a:t>
            </a:r>
          </a:p>
          <a:p>
            <a:endParaRPr lang="cs-CZ" dirty="0" smtClean="0"/>
          </a:p>
          <a:p>
            <a:endParaRPr lang="cs-CZ" dirty="0"/>
          </a:p>
        </p:txBody>
      </p:sp>
    </p:spTree>
    <p:extLst>
      <p:ext uri="{BB962C8B-B14F-4D97-AF65-F5344CB8AC3E}">
        <p14:creationId xmlns:p14="http://schemas.microsoft.com/office/powerpoint/2010/main" val="336775209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929</Words>
  <Application>Microsoft Office PowerPoint</Application>
  <PresentationFormat>Širokoúhlá obrazovka</PresentationFormat>
  <Paragraphs>47</Paragraphs>
  <Slides>8</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8</vt:i4>
      </vt:variant>
    </vt:vector>
  </HeadingPairs>
  <TitlesOfParts>
    <vt:vector size="14" baseType="lpstr">
      <vt:lpstr>Arial</vt:lpstr>
      <vt:lpstr>Calibri</vt:lpstr>
      <vt:lpstr>Calibri Light</vt:lpstr>
      <vt:lpstr>Helvetica</vt:lpstr>
      <vt:lpstr>Wingdings</vt:lpstr>
      <vt:lpstr>Motiv Office</vt:lpstr>
      <vt:lpstr> Blok III – Intervence do vzdělání žáků z kulturně odlišného prostředí ze strany rodiny popřípadě komunity </vt:lpstr>
      <vt:lpstr>Obsah</vt:lpstr>
      <vt:lpstr>Postoje rodičů</vt:lpstr>
      <vt:lpstr>Postoje rodičů</vt:lpstr>
      <vt:lpstr>Pomoc dětem s přípravou</vt:lpstr>
      <vt:lpstr>Intergenerational Education Mobility and Labour Market Outcomes: Variation among the Second Generation of Immigrants in Canada. Analytical Studies Branch Research Paper Series Autor (autoři): Chen, Wen-Hao; Hou, Feng; Statistics Canada https://www150.statcan.gc.ca/n1/pub/11f0019m/11f0019m2019006-eng.htm 18.10. </vt:lpstr>
      <vt:lpstr>Prezentace aplikace PowerPoint</vt:lpstr>
      <vt:lpstr>Mezigenerační vztahy – kulturní transmise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Blok III – Intervence do vzdělání žáků z kulturně odlišného prostředí ze strany rodiny popřípadě komunity </dc:title>
  <dc:creator>Admin</dc:creator>
  <cp:lastModifiedBy>Admin</cp:lastModifiedBy>
  <cp:revision>4</cp:revision>
  <dcterms:created xsi:type="dcterms:W3CDTF">2019-12-09T10:00:40Z</dcterms:created>
  <dcterms:modified xsi:type="dcterms:W3CDTF">2019-12-09T10:26:26Z</dcterms:modified>
</cp:coreProperties>
</file>