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94" r:id="rId4"/>
    <p:sldId id="298" r:id="rId5"/>
    <p:sldId id="295" r:id="rId6"/>
    <p:sldId id="299" r:id="rId7"/>
    <p:sldId id="296" r:id="rId8"/>
    <p:sldId id="297" r:id="rId9"/>
    <p:sldId id="258" r:id="rId10"/>
    <p:sldId id="302" r:id="rId11"/>
    <p:sldId id="303" r:id="rId12"/>
    <p:sldId id="261" r:id="rId13"/>
    <p:sldId id="262" r:id="rId14"/>
    <p:sldId id="283" r:id="rId15"/>
    <p:sldId id="285" r:id="rId16"/>
    <p:sldId id="288" r:id="rId17"/>
    <p:sldId id="289" r:id="rId18"/>
    <p:sldId id="281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84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C96-E530-41F8-9A83-6CE46E0AD2AA}" type="datetimeFigureOut">
              <a:rPr lang="cs-CZ" smtClean="0"/>
              <a:pPr/>
              <a:t>16.11.2017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126A-1A5A-42BB-B5A5-FF6225CB32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C96-E530-41F8-9A83-6CE46E0AD2AA}" type="datetimeFigureOut">
              <a:rPr lang="cs-CZ" smtClean="0"/>
              <a:pPr/>
              <a:t>16.11.2017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126A-1A5A-42BB-B5A5-FF6225CB32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C96-E530-41F8-9A83-6CE46E0AD2AA}" type="datetimeFigureOut">
              <a:rPr lang="cs-CZ" smtClean="0"/>
              <a:pPr/>
              <a:t>16.11.2017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126A-1A5A-42BB-B5A5-FF6225CB32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C96-E530-41F8-9A83-6CE46E0AD2AA}" type="datetimeFigureOut">
              <a:rPr lang="cs-CZ" smtClean="0"/>
              <a:pPr/>
              <a:t>16.11.2017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126A-1A5A-42BB-B5A5-FF6225CB32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C96-E530-41F8-9A83-6CE46E0AD2AA}" type="datetimeFigureOut">
              <a:rPr lang="cs-CZ" smtClean="0"/>
              <a:pPr/>
              <a:t>16.11.2017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126A-1A5A-42BB-B5A5-FF6225CB32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C96-E530-41F8-9A83-6CE46E0AD2AA}" type="datetimeFigureOut">
              <a:rPr lang="cs-CZ" smtClean="0"/>
              <a:pPr/>
              <a:t>16.11.2017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126A-1A5A-42BB-B5A5-FF6225CB32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C96-E530-41F8-9A83-6CE46E0AD2AA}" type="datetimeFigureOut">
              <a:rPr lang="cs-CZ" smtClean="0"/>
              <a:pPr/>
              <a:t>16.11.2017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126A-1A5A-42BB-B5A5-FF6225CB32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C96-E530-41F8-9A83-6CE46E0AD2AA}" type="datetimeFigureOut">
              <a:rPr lang="cs-CZ" smtClean="0"/>
              <a:pPr/>
              <a:t>16.11.2017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126A-1A5A-42BB-B5A5-FF6225CB32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C96-E530-41F8-9A83-6CE46E0AD2AA}" type="datetimeFigureOut">
              <a:rPr lang="cs-CZ" smtClean="0"/>
              <a:pPr/>
              <a:t>16.11.2017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126A-1A5A-42BB-B5A5-FF6225CB32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C96-E530-41F8-9A83-6CE46E0AD2AA}" type="datetimeFigureOut">
              <a:rPr lang="cs-CZ" smtClean="0"/>
              <a:pPr/>
              <a:t>16.11.2017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126A-1A5A-42BB-B5A5-FF6225CB32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C96-E530-41F8-9A83-6CE46E0AD2AA}" type="datetimeFigureOut">
              <a:rPr lang="cs-CZ" smtClean="0"/>
              <a:pPr/>
              <a:t>16.11.2017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126A-1A5A-42BB-B5A5-FF6225CB32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B1C96-E530-41F8-9A83-6CE46E0AD2AA}" type="datetimeFigureOut">
              <a:rPr lang="cs-CZ" smtClean="0"/>
              <a:pPr/>
              <a:t>16.11.2017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F126A-1A5A-42BB-B5A5-FF6225CB325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libguides.usc.edu/content.php?pid=83009&amp;sid=81807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Metody v BP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Bakalářský seminář</a:t>
            </a:r>
          </a:p>
          <a:p>
            <a:r>
              <a:rPr lang="cs-CZ" dirty="0" smtClean="0"/>
              <a:t>16. </a:t>
            </a:r>
            <a:r>
              <a:rPr lang="cs-CZ" dirty="0"/>
              <a:t>l</a:t>
            </a:r>
            <a:r>
              <a:rPr lang="cs-CZ" dirty="0" smtClean="0"/>
              <a:t>istopadu </a:t>
            </a:r>
            <a:r>
              <a:rPr lang="cs-CZ" dirty="0" smtClean="0"/>
              <a:t>2017</a:t>
            </a:r>
            <a:endParaRPr lang="cs-CZ" dirty="0" smtClean="0"/>
          </a:p>
          <a:p>
            <a:r>
              <a:rPr lang="cs-CZ" dirty="0" smtClean="0"/>
              <a:t>Magdalena Mouralová a Olga </a:t>
            </a:r>
            <a:r>
              <a:rPr lang="cs-CZ" dirty="0" err="1" smtClean="0"/>
              <a:t>Angelovská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Data a jejich sběr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7132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smtClean="0">
                <a:solidFill>
                  <a:srgbClr val="0070C0"/>
                </a:solidFill>
              </a:rPr>
              <a:t>Jaké znáte typy dat?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Primární, sekundární, terciární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Tvrdá (statistická), měkká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Čísla, slova, obrázky...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Sebraná v přirozeném prostředí, iniciovaná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Nominální, ordinální, kardinální</a:t>
            </a:r>
          </a:p>
          <a:p>
            <a:pPr eaLnBrk="1" hangingPunct="1"/>
            <a:r>
              <a:rPr lang="cs-CZ" smtClean="0">
                <a:solidFill>
                  <a:srgbClr val="0070C0"/>
                </a:solidFill>
              </a:rPr>
              <a:t>Co můžete říci o svých datech?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Odkud jsou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Koho/co reprezentují, proč jste zvolili zrovna tato data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Jak probíhal výběr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Jak probíhal sběr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Jak vypadají</a:t>
            </a:r>
          </a:p>
          <a:p>
            <a:pPr eaLnBrk="1" hangingPunct="1"/>
            <a:endParaRPr lang="cs-CZ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Data a jejich sběr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smtClean="0">
                <a:solidFill>
                  <a:srgbClr val="0070C0"/>
                </a:solidFill>
              </a:rPr>
              <a:t>Jaké znáte metody sběru dat?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Pozorování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000" smtClean="0"/>
              <a:t>Ne/polo/standardizované; Ne/zúčastněné; Skryté/zjevné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Rozhovory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000" smtClean="0"/>
              <a:t>Strukturovaný, polostrukturovaný, hloubkový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000" smtClean="0"/>
              <a:t>S návodem, se scénářem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000" smtClean="0"/>
              <a:t>Skupinové – focus group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000" smtClean="0"/>
              <a:t>Přímý/na dálku (telefon, skype, mail)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Dotazníky, ankety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Sběr textů/dokumentů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000" smtClean="0"/>
              <a:t>VPD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000" smtClean="0"/>
              <a:t>články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000" smtClean="0"/>
              <a:t>Výpovědi, projevy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000" smtClean="0"/>
              <a:t>Knihy, filmy…</a:t>
            </a:r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Výzkumník data nejen sbírá, ale i sám vytváří</a:t>
            </a:r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41438"/>
            <a:ext cx="4038600" cy="4784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/>
              <a:t>Studium dokumentů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Dokumenty jsou zdroje informací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Zajímá nás politika, kterou dokument popisuje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Cílem je orientace v problému, poznání situace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Příklady otázek: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Jaký je legislativní rámec?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Jaký je rozsah problému?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Jaká opatření jsou realizovaná?</a:t>
            </a:r>
          </a:p>
          <a:p>
            <a:r>
              <a:rPr lang="cs-CZ" sz="2000" smtClean="0"/>
              <a:t>Vhodné dokumenty</a:t>
            </a:r>
          </a:p>
          <a:p>
            <a:pPr lvl="1"/>
            <a:r>
              <a:rPr lang="cs-CZ" sz="1800" smtClean="0"/>
              <a:t>studie, výzkumy, odborné články, diplomové práce (theses.cz)…</a:t>
            </a:r>
          </a:p>
          <a:p>
            <a:pPr lvl="1" eaLnBrk="1" hangingPunct="1">
              <a:lnSpc>
                <a:spcPct val="80000"/>
              </a:lnSpc>
            </a:pPr>
            <a:endParaRPr lang="cs-CZ" sz="2200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341438"/>
            <a:ext cx="4244975" cy="4784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/>
              <a:t>Analýza dokumentů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>
                <a:sym typeface="Wingdings" pitchFamily="2" charset="2"/>
              </a:rPr>
              <a:t>Dokumenty jsou data, objekty zkoumání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>
                <a:sym typeface="Wingdings" pitchFamily="2" charset="2"/>
              </a:rPr>
              <a:t>Zajímá nás samotný dokument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Cílem je </a:t>
            </a:r>
            <a:r>
              <a:rPr lang="cs-CZ" sz="2000" smtClean="0">
                <a:sym typeface="Wingdings" pitchFamily="2" charset="2"/>
              </a:rPr>
              <a:t>rozklad na jednotky, odhalení struktury, vztahů, komunikačního stylu...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>
                <a:sym typeface="Wingdings" pitchFamily="2" charset="2"/>
              </a:rPr>
              <a:t>Příklady otázek: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Jak se mluví o problému?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Jaká témata jsou nastolována?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Jaký je fog index?</a:t>
            </a:r>
          </a:p>
          <a:p>
            <a:r>
              <a:rPr lang="cs-CZ" sz="2000" smtClean="0"/>
              <a:t>Vhodné dokumenty </a:t>
            </a:r>
          </a:p>
          <a:p>
            <a:pPr lvl="1"/>
            <a:r>
              <a:rPr lang="cs-CZ" sz="1800" smtClean="0"/>
              <a:t>Téměř cokoliv, záleží na výzkumných otázkách</a:t>
            </a:r>
          </a:p>
          <a:p>
            <a:pPr eaLnBrk="1" hangingPunct="1">
              <a:lnSpc>
                <a:spcPct val="80000"/>
              </a:lnSpc>
            </a:pPr>
            <a:endParaRPr lang="cs-CZ" sz="2200" smtClean="0"/>
          </a:p>
        </p:txBody>
      </p:sp>
      <p:sp>
        <p:nvSpPr>
          <p:cNvPr id="4100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cs-CZ" smtClean="0"/>
              <a:t>Dokumenty – Na co? Proč?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Dokumenty – Co? Kolik?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smtClean="0"/>
              <a:t>Klíčový je VÝBĚR, samotný sběr je často banální</a:t>
            </a:r>
          </a:p>
          <a:p>
            <a:pPr lvl="1"/>
            <a:r>
              <a:rPr lang="cs-CZ" sz="2400" b="1" smtClean="0"/>
              <a:t>promyslet a popsat</a:t>
            </a:r>
          </a:p>
          <a:p>
            <a:pPr lvl="1">
              <a:buFontTx/>
              <a:buAutoNum type="arabicPeriod"/>
            </a:pPr>
            <a:r>
              <a:rPr lang="cs-CZ" sz="2000" smtClean="0"/>
              <a:t>Výběr odpovídá výzkumným cílům</a:t>
            </a:r>
          </a:p>
          <a:p>
            <a:pPr lvl="1">
              <a:buFontTx/>
              <a:buAutoNum type="arabicPeriod"/>
            </a:pPr>
            <a:r>
              <a:rPr lang="cs-CZ" sz="2000" smtClean="0"/>
              <a:t>Výběr není nahodilý; dokumenty jsou vybrány podle nějakého klíče, tvoří jasný celek</a:t>
            </a:r>
          </a:p>
          <a:p>
            <a:pPr lvl="1">
              <a:buFontTx/>
              <a:buAutoNum type="arabicPeriod"/>
            </a:pPr>
            <a:r>
              <a:rPr lang="cs-CZ" sz="2000" smtClean="0"/>
              <a:t>Dokumenty jsou dostupné</a:t>
            </a:r>
          </a:p>
          <a:p>
            <a:pPr lvl="1">
              <a:buFontTx/>
              <a:buAutoNum type="arabicPeriod"/>
            </a:pPr>
            <a:r>
              <a:rPr lang="cs-CZ" sz="2000" smtClean="0"/>
              <a:t>Výběr je důkladný (je osvěžující pracovat s dokumenty, se kterými se běžně nepracuje)</a:t>
            </a:r>
          </a:p>
          <a:p>
            <a:pPr lvl="1">
              <a:buFontTx/>
              <a:buChar char="•"/>
            </a:pPr>
            <a:r>
              <a:rPr lang="cs-CZ" sz="2400" smtClean="0"/>
              <a:t>Dokumenty existují nezávisle na vás</a:t>
            </a:r>
          </a:p>
          <a:p>
            <a:pPr marL="742950" lvl="2" indent="-342900"/>
            <a:r>
              <a:rPr lang="cs-CZ" sz="2000" smtClean="0"/>
              <a:t>Reflektujte okoloností vzniku, původní smysl dokumentu</a:t>
            </a:r>
          </a:p>
          <a:p>
            <a:r>
              <a:rPr lang="cs-CZ" sz="2400" smtClean="0"/>
              <a:t>Kolik?</a:t>
            </a:r>
          </a:p>
          <a:p>
            <a:pPr lvl="1"/>
            <a:r>
              <a:rPr lang="cs-CZ" sz="2000" smtClean="0"/>
              <a:t>Co nejvíc </a:t>
            </a:r>
            <a:r>
              <a:rPr lang="cs-CZ" sz="2000" smtClean="0">
                <a:sym typeface="Wingdings" pitchFamily="2" charset="2"/>
              </a:rPr>
              <a:t>, ale promyšleně! </a:t>
            </a:r>
          </a:p>
          <a:p>
            <a:pPr lvl="1"/>
            <a:r>
              <a:rPr lang="cs-CZ" sz="2000" smtClean="0">
                <a:sym typeface="Wingdings" pitchFamily="2" charset="2"/>
              </a:rPr>
              <a:t>Pokrýt problém</a:t>
            </a:r>
          </a:p>
          <a:p>
            <a:pPr marL="742950" lvl="2" indent="-342900"/>
            <a:endParaRPr lang="cs-CZ" sz="2000" smtClean="0"/>
          </a:p>
          <a:p>
            <a:endParaRPr lang="cs-CZ" sz="2000" smtClean="0"/>
          </a:p>
          <a:p>
            <a:pPr lvl="1"/>
            <a:endParaRPr lang="pl-PL" sz="2000" smtClean="0"/>
          </a:p>
          <a:p>
            <a:endParaRPr lang="cs-CZ" sz="2000" smtClean="0"/>
          </a:p>
          <a:p>
            <a:pPr lvl="1"/>
            <a:endParaRPr lang="cs-CZ" sz="2000" smtClean="0"/>
          </a:p>
          <a:p>
            <a:pPr lvl="1"/>
            <a:endParaRPr lang="cs-CZ" sz="2000" smtClean="0"/>
          </a:p>
          <a:p>
            <a:pPr lvl="1"/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Rozhovory – Respondenti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Terminologie: Respondent/informační partner/komunikační partner</a:t>
            </a:r>
          </a:p>
          <a:p>
            <a:pPr eaLnBrk="1" hangingPunct="1"/>
            <a:r>
              <a:rPr lang="cs-CZ" sz="2800" dirty="0" smtClean="0"/>
              <a:t>Takoví, aby jejich výpověď dokázala posunout naše hledání odpovědi na výzkumné otázky</a:t>
            </a:r>
          </a:p>
          <a:p>
            <a:pPr eaLnBrk="1" hangingPunct="1"/>
            <a:r>
              <a:rPr lang="cs-CZ" sz="2800" dirty="0" smtClean="0"/>
              <a:t>Počet závisí na výzkumném problému </a:t>
            </a:r>
          </a:p>
          <a:p>
            <a:pPr lvl="1" eaLnBrk="1" hangingPunct="1"/>
            <a:r>
              <a:rPr lang="cs-CZ" sz="2400" dirty="0" smtClean="0"/>
              <a:t>Nasycený vzorek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Typy rozhovorů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dirty="0" smtClean="0"/>
              <a:t>Strukturovaný rozhovor (princip dotazníku)</a:t>
            </a:r>
          </a:p>
          <a:p>
            <a:r>
              <a:rPr lang="cs-CZ" sz="2800" dirty="0" err="1" smtClean="0"/>
              <a:t>Polostrukturovaný</a:t>
            </a:r>
            <a:r>
              <a:rPr lang="cs-CZ" sz="2800" dirty="0" smtClean="0"/>
              <a:t> rozhovor (rozhovor pomocí návodu)</a:t>
            </a:r>
          </a:p>
          <a:p>
            <a:r>
              <a:rPr lang="cs-CZ" sz="2800" dirty="0" smtClean="0"/>
              <a:t>Nestrukturovaný rozhovor (volný rozhovor, neformální rozhovor, narativní rozhovor)</a:t>
            </a:r>
          </a:p>
          <a:p>
            <a:endParaRPr lang="cs-CZ" sz="2800" dirty="0"/>
          </a:p>
          <a:p>
            <a:r>
              <a:rPr lang="cs-CZ" sz="2800" dirty="0" smtClean="0"/>
              <a:t>Expertní rozhovor</a:t>
            </a:r>
          </a:p>
          <a:p>
            <a:endParaRPr lang="cs-CZ" dirty="0" smtClean="0"/>
          </a:p>
          <a:p>
            <a:r>
              <a:rPr lang="cs-CZ" sz="1800" dirty="0" smtClean="0"/>
              <a:t>Přehledně: http://wiki.knihovna.cz/index.php?title=Kvalitativn%C3%AD_rozhovory_%E2%80%93_polostrukturovan%C3%A9_a_nestrukturovan%C3%A9#Nestrukturovan.C3.BD_rozhovor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Expertní rozhovor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 smtClean="0"/>
              <a:t>Není specifická metoda, zahrnuje všechny typy rozhovorů prováděné s experty</a:t>
            </a:r>
          </a:p>
          <a:p>
            <a:pPr>
              <a:lnSpc>
                <a:spcPct val="80000"/>
              </a:lnSpc>
            </a:pPr>
            <a:r>
              <a:rPr lang="cs-CZ" sz="3000" dirty="0" smtClean="0"/>
              <a:t>Důležitá úvahu, koho budeme považovat za experta, dle toho pak v metodologii řešíme trochu jiné věci.</a:t>
            </a:r>
          </a:p>
          <a:p>
            <a:pPr>
              <a:lnSpc>
                <a:spcPct val="80000"/>
              </a:lnSpc>
            </a:pPr>
            <a:r>
              <a:rPr lang="cs-CZ" sz="3000" dirty="0" smtClean="0"/>
              <a:t>Závisí to na výzkumném záměru a cílech výzkumu </a:t>
            </a:r>
          </a:p>
          <a:p>
            <a:pPr lvl="1">
              <a:lnSpc>
                <a:spcPct val="80000"/>
              </a:lnSpc>
            </a:pPr>
            <a:r>
              <a:rPr lang="cs-CZ" sz="2600" dirty="0" smtClean="0"/>
              <a:t>Specialisté ve svém oboru - tzv. </a:t>
            </a:r>
            <a:r>
              <a:rPr lang="cs-CZ" sz="2600" dirty="0" err="1" smtClean="0"/>
              <a:t>informanti</a:t>
            </a:r>
            <a:r>
              <a:rPr lang="cs-CZ" sz="2600" dirty="0" smtClean="0"/>
              <a:t> (</a:t>
            </a:r>
            <a:r>
              <a:rPr lang="cs-CZ" sz="2600" dirty="0" err="1" smtClean="0"/>
              <a:t>anglo</a:t>
            </a:r>
            <a:r>
              <a:rPr lang="cs-CZ" sz="2600" dirty="0" smtClean="0"/>
              <a:t>-americký kontext). Výzkumník nebo tazatel by se měl také stát expertem na danou oblast);</a:t>
            </a:r>
          </a:p>
          <a:p>
            <a:pPr lvl="1">
              <a:lnSpc>
                <a:spcPct val="80000"/>
              </a:lnSpc>
            </a:pPr>
            <a:r>
              <a:rPr lang="cs-CZ" sz="2600" dirty="0" smtClean="0"/>
              <a:t>lidé, kteří se nachází v určité situace, mají specifickou zkušenost – tzv. respondenti.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Literatura, ze které doporučujeme čerpat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Bogner</a:t>
            </a:r>
            <a:r>
              <a:rPr lang="cs-CZ" dirty="0" smtClean="0"/>
              <a:t>, A., </a:t>
            </a:r>
            <a:r>
              <a:rPr lang="cs-CZ" dirty="0" err="1" smtClean="0"/>
              <a:t>Littig</a:t>
            </a:r>
            <a:r>
              <a:rPr lang="cs-CZ" dirty="0" smtClean="0"/>
              <a:t>. B., Menz, W. </a:t>
            </a:r>
            <a:r>
              <a:rPr lang="cs-CZ" i="1" dirty="0" err="1" smtClean="0"/>
              <a:t>Interviewing</a:t>
            </a:r>
            <a:r>
              <a:rPr lang="cs-CZ" i="1" dirty="0" smtClean="0"/>
              <a:t> </a:t>
            </a:r>
            <a:r>
              <a:rPr lang="cs-CZ" i="1" dirty="0" err="1" smtClean="0"/>
              <a:t>Experts</a:t>
            </a:r>
            <a:r>
              <a:rPr lang="cs-CZ" dirty="0" smtClean="0"/>
              <a:t>. </a:t>
            </a:r>
            <a:r>
              <a:rPr lang="cs-CZ" dirty="0" err="1" smtClean="0"/>
              <a:t>Palgrave</a:t>
            </a:r>
            <a:r>
              <a:rPr lang="cs-CZ" dirty="0" smtClean="0"/>
              <a:t> </a:t>
            </a:r>
            <a:r>
              <a:rPr lang="cs-CZ" dirty="0" err="1" smtClean="0"/>
              <a:t>Macmillan</a:t>
            </a:r>
            <a:r>
              <a:rPr lang="cs-CZ" dirty="0" smtClean="0"/>
              <a:t>, 2009.</a:t>
            </a:r>
          </a:p>
          <a:p>
            <a:r>
              <a:rPr lang="cs-CZ" dirty="0" err="1" smtClean="0"/>
              <a:t>Hendl</a:t>
            </a:r>
            <a:r>
              <a:rPr lang="cs-CZ" dirty="0" smtClean="0"/>
              <a:t>, J. </a:t>
            </a:r>
            <a:r>
              <a:rPr lang="cs-CZ" i="1" dirty="0" smtClean="0"/>
              <a:t>Kvalitativní výzkum. Základní metody a aplikace</a:t>
            </a:r>
            <a:r>
              <a:rPr lang="cs-CZ" dirty="0" smtClean="0"/>
              <a:t>. Praha: Portál, 2012.</a:t>
            </a:r>
            <a:r>
              <a:rPr lang="cs-CZ" dirty="0" smtClean="0">
                <a:solidFill>
                  <a:schemeClr val="accent3"/>
                </a:solidFill>
              </a:rPr>
              <a:t> </a:t>
            </a:r>
          </a:p>
          <a:p>
            <a:r>
              <a:rPr lang="cs-CZ" dirty="0" smtClean="0"/>
              <a:t>Veselý, A., </a:t>
            </a:r>
            <a:r>
              <a:rPr lang="cs-CZ" dirty="0" err="1" smtClean="0"/>
              <a:t>Nekola</a:t>
            </a:r>
            <a:r>
              <a:rPr lang="cs-CZ" dirty="0" smtClean="0"/>
              <a:t>, M. </a:t>
            </a:r>
            <a:r>
              <a:rPr lang="cs-CZ" i="1" dirty="0" smtClean="0"/>
              <a:t>Analýza a tvorba veřejných politik: přístupy, metody a praxe</a:t>
            </a:r>
            <a:r>
              <a:rPr lang="cs-CZ" dirty="0" smtClean="0"/>
              <a:t>. Praha: SLON, 2007. (kapitola o </a:t>
            </a:r>
            <a:r>
              <a:rPr lang="cs-CZ" dirty="0" err="1" smtClean="0"/>
              <a:t>veřejněpolitických</a:t>
            </a:r>
            <a:r>
              <a:rPr lang="cs-CZ" dirty="0" smtClean="0"/>
              <a:t> dokumentech)</a:t>
            </a:r>
          </a:p>
          <a:p>
            <a:r>
              <a:rPr lang="cs-CZ" dirty="0" err="1" smtClean="0"/>
              <a:t>Švaříček</a:t>
            </a:r>
            <a:r>
              <a:rPr lang="cs-CZ" dirty="0" smtClean="0"/>
              <a:t>, R., </a:t>
            </a:r>
            <a:r>
              <a:rPr lang="cs-CZ" dirty="0" err="1" smtClean="0"/>
              <a:t>Šeďová</a:t>
            </a:r>
            <a:r>
              <a:rPr lang="cs-CZ" dirty="0" smtClean="0"/>
              <a:t>, K. </a:t>
            </a:r>
            <a:r>
              <a:rPr lang="cs-CZ" i="1" dirty="0" smtClean="0"/>
              <a:t>Kvalitativní výzkum v pedagogických vědách</a:t>
            </a:r>
            <a:r>
              <a:rPr lang="cs-CZ" dirty="0" smtClean="0"/>
              <a:t>. Praha: Portál, 2007.</a:t>
            </a:r>
            <a:endParaRPr lang="cs-CZ" dirty="0" smtClean="0">
              <a:solidFill>
                <a:schemeClr val="accent3"/>
              </a:solidFill>
            </a:endParaRPr>
          </a:p>
          <a:p>
            <a:r>
              <a:rPr lang="cs-CZ" dirty="0" smtClean="0"/>
              <a:t>„velké“ učebnice o metodách, designu ve společenských vědách obecně…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Napsat text, který se stane základem vaší metodologické kapitoly. Jeho součástí bude:</a:t>
            </a:r>
          </a:p>
          <a:p>
            <a:pPr>
              <a:buNone/>
            </a:pPr>
            <a:r>
              <a:rPr lang="cs-CZ" dirty="0" smtClean="0"/>
              <a:t>	- identifikace výzkumného designu</a:t>
            </a:r>
          </a:p>
          <a:p>
            <a:pPr>
              <a:buNone/>
            </a:pPr>
            <a:r>
              <a:rPr lang="cs-CZ" dirty="0" smtClean="0"/>
              <a:t>	- podrobný popis dat, se kterými budete pracovat (s čím budete pracovat, kolik toho bude, jak to získáte, jak jste to vybrali</a:t>
            </a:r>
            <a:r>
              <a:rPr lang="cs-CZ" dirty="0" smtClean="0"/>
              <a:t>…)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Zodpovězte otázky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jsou to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Metoda z </a:t>
            </a:r>
            <a:r>
              <a:rPr lang="cs-CZ" dirty="0" err="1" smtClean="0"/>
              <a:t>řec</a:t>
            </a:r>
            <a:r>
              <a:rPr lang="cs-CZ" dirty="0" smtClean="0"/>
              <a:t>. </a:t>
            </a:r>
            <a:r>
              <a:rPr lang="cs-CZ" dirty="0" err="1" smtClean="0"/>
              <a:t>methodos</a:t>
            </a:r>
            <a:r>
              <a:rPr lang="cs-CZ" dirty="0" smtClean="0"/>
              <a:t> – cesta za něčím; </a:t>
            </a:r>
          </a:p>
          <a:p>
            <a:pPr lvl="1"/>
            <a:r>
              <a:rPr lang="cs-CZ" dirty="0" smtClean="0"/>
              <a:t>teoretická a hodnotová východiska naznačují, proč se na cestu vydávám, cíle a metody popisují cestu konkrétně (záměr, průběh, problémy)</a:t>
            </a:r>
          </a:p>
          <a:p>
            <a:r>
              <a:rPr lang="cs-CZ" dirty="0" smtClean="0"/>
              <a:t>Proč se jim věnovat?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smtClean="0"/>
              <a:t>Základní pojmy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Metodologie</a:t>
            </a:r>
            <a:endParaRPr lang="cs-CZ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nejobecnější pojem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obecné filozofické předpoklady; logické, poznávací, hodnotové základy použití metod. Zabývá se systemizací, posuzováním a navrhováním strategií a metod výzkumu (obecná a speciální metodologie) = jak, kdy a kde mají být používány konkrétní metody zkoumání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Metoda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souhrn pravidel, jak dosáhnout žádaného výzkumného cíle; postup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Metodika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konkrétní návod, jak provádět danou činnost (jednotlivé kroky); = technika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Heuristika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neformalizované strategie řešení problému a objevování nových poznatku bez přesně stanovených logických pravidel.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metod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 základě optiky výzkumu </a:t>
            </a:r>
          </a:p>
          <a:p>
            <a:pPr lvl="1"/>
            <a:r>
              <a:rPr lang="cs-CZ" dirty="0" smtClean="0"/>
              <a:t>Jaké otázky jsou vhodné, jaké metody přípustné</a:t>
            </a:r>
          </a:p>
          <a:p>
            <a:pPr lvl="2"/>
            <a:r>
              <a:rPr lang="cs-CZ" dirty="0" smtClean="0"/>
              <a:t>Kvalitativní x kvantitativní</a:t>
            </a:r>
          </a:p>
          <a:p>
            <a:pPr lvl="2"/>
            <a:r>
              <a:rPr lang="cs-CZ" dirty="0" smtClean="0"/>
              <a:t>Vysvětlující x </a:t>
            </a:r>
            <a:r>
              <a:rPr lang="cs-CZ" dirty="0" err="1" smtClean="0"/>
              <a:t>interpretativní</a:t>
            </a:r>
            <a:endParaRPr lang="cs-CZ" dirty="0" smtClean="0"/>
          </a:p>
          <a:p>
            <a:pPr lvl="2"/>
            <a:r>
              <a:rPr lang="cs-CZ" dirty="0" smtClean="0"/>
              <a:t>Pozitivní x normativní</a:t>
            </a:r>
          </a:p>
          <a:p>
            <a:pPr lvl="2"/>
            <a:r>
              <a:rPr lang="cs-CZ" dirty="0" smtClean="0"/>
              <a:t>Konstruktivistický x realistický</a:t>
            </a:r>
          </a:p>
          <a:p>
            <a:r>
              <a:rPr lang="cs-CZ" dirty="0" smtClean="0"/>
              <a:t>Na základě fáze výzkumu</a:t>
            </a:r>
          </a:p>
          <a:p>
            <a:pPr lvl="1"/>
            <a:r>
              <a:rPr lang="cs-CZ" dirty="0" smtClean="0"/>
              <a:t>Metody sběru dat, metody analýzy dat</a:t>
            </a:r>
          </a:p>
          <a:p>
            <a:r>
              <a:rPr lang="cs-CZ" dirty="0" smtClean="0"/>
              <a:t>Na základě cílů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Kvantitativní vs. Kvalitativní výzkum</a:t>
            </a:r>
          </a:p>
        </p:txBody>
      </p:sp>
      <p:sp>
        <p:nvSpPr>
          <p:cNvPr id="11267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Kvantitativni</a:t>
            </a:r>
            <a:endParaRPr lang="cs-CZ" dirty="0" smtClean="0"/>
          </a:p>
        </p:txBody>
      </p:sp>
      <p:sp>
        <p:nvSpPr>
          <p:cNvPr id="11268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t</a:t>
            </a:r>
            <a:r>
              <a:rPr lang="cs-CZ" sz="2000" dirty="0" smtClean="0"/>
              <a:t>estování teorií</a:t>
            </a:r>
          </a:p>
          <a:p>
            <a:r>
              <a:rPr lang="cs-CZ" sz="2000" dirty="0" smtClean="0"/>
              <a:t>lze zobecňovat na populaci</a:t>
            </a:r>
          </a:p>
          <a:p>
            <a:r>
              <a:rPr lang="cs-CZ" sz="2000" dirty="0"/>
              <a:t>m</a:t>
            </a:r>
            <a:r>
              <a:rPr lang="cs-CZ" sz="2000" dirty="0" smtClean="0"/>
              <a:t>ožná eliminace rušivých proměnných a prokázání vztahu příčina-následek</a:t>
            </a:r>
          </a:p>
          <a:p>
            <a:r>
              <a:rPr lang="cs-CZ" sz="2000" dirty="0" smtClean="0"/>
              <a:t>Rychlý a přímočarý sběr dat, rychlá analýza</a:t>
            </a:r>
          </a:p>
          <a:p>
            <a:r>
              <a:rPr lang="cs-CZ" sz="2000" dirty="0" smtClean="0"/>
              <a:t>Výsledky relativně nezávislé na výzkumníkovi</a:t>
            </a:r>
          </a:p>
          <a:p>
            <a:r>
              <a:rPr lang="cs-CZ" sz="2000" dirty="0" smtClean="0"/>
              <a:t>Redukce, zanedbání kontextu, lokálních zvláštností</a:t>
            </a:r>
          </a:p>
          <a:p>
            <a:endParaRPr lang="cs-CZ" sz="2000" b="1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</p:txBody>
      </p:sp>
      <p:sp>
        <p:nvSpPr>
          <p:cNvPr id="11269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Kvalitativní</a:t>
            </a:r>
          </a:p>
        </p:txBody>
      </p:sp>
      <p:sp>
        <p:nvSpPr>
          <p:cNvPr id="11270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generování teorií</a:t>
            </a:r>
          </a:p>
          <a:p>
            <a:r>
              <a:rPr lang="cs-CZ" sz="2000" dirty="0"/>
              <a:t>p</a:t>
            </a:r>
            <a:r>
              <a:rPr lang="cs-CZ" sz="2000" dirty="0" smtClean="0"/>
              <a:t>odrobný </a:t>
            </a:r>
            <a:r>
              <a:rPr lang="cs-CZ" sz="2000" dirty="0"/>
              <a:t>popis a vhled při  zkoumání jedince, skupiny, událost, fenoménu</a:t>
            </a:r>
          </a:p>
          <a:p>
            <a:r>
              <a:rPr lang="cs-CZ" sz="2000" dirty="0"/>
              <a:t>Fenomén v přirozeném prostředí</a:t>
            </a:r>
          </a:p>
          <a:p>
            <a:r>
              <a:rPr lang="cs-CZ" sz="2000" dirty="0"/>
              <a:t>Umožňuje studovat </a:t>
            </a:r>
            <a:r>
              <a:rPr lang="cs-CZ" sz="2000" dirty="0" smtClean="0"/>
              <a:t>procesy, reaguje </a:t>
            </a:r>
            <a:r>
              <a:rPr lang="cs-CZ" sz="2000" dirty="0"/>
              <a:t>na místní situace a podmínky</a:t>
            </a:r>
          </a:p>
          <a:p>
            <a:r>
              <a:rPr lang="cs-CZ" sz="2000" dirty="0"/>
              <a:t>Hledá místní příčinné souvislosti</a:t>
            </a:r>
          </a:p>
          <a:p>
            <a:r>
              <a:rPr lang="cs-CZ" sz="2000" dirty="0"/>
              <a:t>Pomáhá při počáteční </a:t>
            </a:r>
            <a:r>
              <a:rPr lang="cs-CZ" sz="2000" dirty="0" smtClean="0"/>
              <a:t>exploraci</a:t>
            </a: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Souvislost metod a jiných částí 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má být v metodologické kapitole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1. Výzkumný design (+ příp. optika výzkumu)</a:t>
            </a:r>
          </a:p>
          <a:p>
            <a:pPr lvl="1"/>
            <a:r>
              <a:rPr lang="cs-CZ" dirty="0" smtClean="0"/>
              <a:t>identifikace a popis, navázáno na cíl</a:t>
            </a:r>
          </a:p>
          <a:p>
            <a:pPr>
              <a:buNone/>
            </a:pPr>
            <a:r>
              <a:rPr lang="cs-CZ" dirty="0" smtClean="0"/>
              <a:t>2. Vymezení datového souboru </a:t>
            </a:r>
          </a:p>
          <a:p>
            <a:pPr lvl="1"/>
            <a:r>
              <a:rPr lang="cs-CZ" dirty="0" smtClean="0"/>
              <a:t>Co? Proč? Jak budete sbírat či vybírat? Jaká mají data a jejich sběr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omezení? </a:t>
            </a:r>
          </a:p>
          <a:p>
            <a:pPr>
              <a:buNone/>
            </a:pPr>
            <a:r>
              <a:rPr lang="cs-CZ" dirty="0" smtClean="0"/>
              <a:t>3. Analýza dat</a:t>
            </a:r>
          </a:p>
          <a:p>
            <a:pPr>
              <a:buNone/>
            </a:pPr>
            <a:r>
              <a:rPr lang="cs-CZ" dirty="0" smtClean="0"/>
              <a:t>(4. Metody a heuristiky policy analysis, jiné metody)</a:t>
            </a:r>
          </a:p>
          <a:p>
            <a:pPr>
              <a:buNone/>
            </a:pPr>
            <a:r>
              <a:rPr lang="cs-CZ" dirty="0" smtClean="0"/>
              <a:t>5. Reflexe: etika, omezení metod </a:t>
            </a:r>
          </a:p>
          <a:p>
            <a:pPr lvl="1"/>
            <a:r>
              <a:rPr lang="cs-CZ" dirty="0" smtClean="0"/>
              <a:t>Pozice výzkumníka (hodnotová východiska)</a:t>
            </a:r>
          </a:p>
          <a:p>
            <a:pPr lvl="1"/>
            <a:r>
              <a:rPr lang="cs-CZ" dirty="0" smtClean="0"/>
              <a:t>Informovaný souhlas</a:t>
            </a:r>
          </a:p>
          <a:p>
            <a:pPr lvl="1"/>
            <a:r>
              <a:rPr lang="cs-CZ" dirty="0" smtClean="0"/>
              <a:t>Omezení, problémy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Výzkumný design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Celková výzkumná strategie</a:t>
            </a:r>
          </a:p>
          <a:p>
            <a:r>
              <a:rPr lang="cs-CZ" dirty="0" smtClean="0"/>
              <a:t>Umožňuje uchopit výzkum v celku, jasněji chápat jeho limity, ale i přednosti (na co se máte zaměřit)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Názvosloví nejednotné – dobrý přehled např. na </a:t>
            </a:r>
            <a:r>
              <a:rPr lang="cs-CZ" sz="2000" dirty="0" smtClean="0">
                <a:hlinkClick r:id="rId2"/>
              </a:rPr>
              <a:t>http://libguides.usc.edu/content.php?pid=83009&amp;sid=818072</a:t>
            </a:r>
            <a:r>
              <a:rPr lang="cs-CZ" sz="2000" dirty="0" smtClean="0"/>
              <a:t> </a:t>
            </a:r>
            <a:r>
              <a:rPr lang="cs-CZ" sz="2800" dirty="0" smtClean="0"/>
              <a:t>(ale i tam chybí: např. komparativní design/přístup)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</TotalTime>
  <Words>990</Words>
  <Application>Microsoft Office PowerPoint</Application>
  <PresentationFormat>Předvádění na obrazovce (4:3)</PresentationFormat>
  <Paragraphs>163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Motiv sady Office</vt:lpstr>
      <vt:lpstr>Metody v BP</vt:lpstr>
      <vt:lpstr>Metody</vt:lpstr>
      <vt:lpstr>Co jsou to metody</vt:lpstr>
      <vt:lpstr>Základní pojmy</vt:lpstr>
      <vt:lpstr>Typy metod</vt:lpstr>
      <vt:lpstr>Kvantitativní vs. Kvalitativní výzkum</vt:lpstr>
      <vt:lpstr>Souvislost metod a jiných částí BP</vt:lpstr>
      <vt:lpstr>Co má být v metodologické kapitole</vt:lpstr>
      <vt:lpstr>Výzkumný design</vt:lpstr>
      <vt:lpstr>Data a jejich sběr</vt:lpstr>
      <vt:lpstr>Data a jejich sběr</vt:lpstr>
      <vt:lpstr>Dokumenty – Na co? Proč?</vt:lpstr>
      <vt:lpstr>Dokumenty – Co? Kolik?</vt:lpstr>
      <vt:lpstr>Rozhovory – Respondenti </vt:lpstr>
      <vt:lpstr>Typy rozhovorů</vt:lpstr>
      <vt:lpstr>Expertní rozhovor</vt:lpstr>
      <vt:lpstr>Literatura, ze které doporučujeme čerpat</vt:lpstr>
      <vt:lpstr>Domácí úkol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</dc:title>
  <dc:creator>Eva M. Hejzlarová</dc:creator>
  <cp:lastModifiedBy>Prezentace</cp:lastModifiedBy>
  <cp:revision>17</cp:revision>
  <dcterms:created xsi:type="dcterms:W3CDTF">2014-11-11T23:59:30Z</dcterms:created>
  <dcterms:modified xsi:type="dcterms:W3CDTF">2017-11-16T11:17:16Z</dcterms:modified>
</cp:coreProperties>
</file>