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8"/>
  </p:notesMasterIdLst>
  <p:sldIdLst>
    <p:sldId id="315" r:id="rId2"/>
    <p:sldId id="331" r:id="rId3"/>
    <p:sldId id="332" r:id="rId4"/>
    <p:sldId id="326" r:id="rId5"/>
    <p:sldId id="333" r:id="rId6"/>
    <p:sldId id="327" r:id="rId7"/>
    <p:sldId id="334" r:id="rId8"/>
    <p:sldId id="319" r:id="rId9"/>
    <p:sldId id="318" r:id="rId10"/>
    <p:sldId id="325" r:id="rId11"/>
    <p:sldId id="324" r:id="rId12"/>
    <p:sldId id="322" r:id="rId13"/>
    <p:sldId id="323" r:id="rId14"/>
    <p:sldId id="314" r:id="rId15"/>
    <p:sldId id="316" r:id="rId16"/>
    <p:sldId id="32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pisa/aboutpis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55C0C-CC91-4EC1-A78B-A69A66EA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problémy sociologie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920558-8977-4F3C-B097-9576A6732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Blok I.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teorie</a:t>
            </a:r>
            <a:r>
              <a:rPr lang="en-GB" dirty="0"/>
              <a:t>, </a:t>
            </a:r>
            <a:r>
              <a:rPr lang="en-GB" dirty="0" err="1"/>
              <a:t>přístupy</a:t>
            </a:r>
            <a:r>
              <a:rPr lang="en-GB" dirty="0"/>
              <a:t> a </a:t>
            </a:r>
            <a:r>
              <a:rPr lang="en-GB" dirty="0" err="1"/>
              <a:t>pojmy</a:t>
            </a:r>
            <a:r>
              <a:rPr lang="en-GB" dirty="0"/>
              <a:t>, </a:t>
            </a:r>
            <a:r>
              <a:rPr lang="en-GB" dirty="0" err="1"/>
              <a:t>vývoj</a:t>
            </a:r>
            <a:r>
              <a:rPr lang="en-GB" dirty="0"/>
              <a:t> </a:t>
            </a:r>
            <a:r>
              <a:rPr lang="en-GB" dirty="0" err="1"/>
              <a:t>disciplíny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/>
              <a:t>5. Neoliberalismus a vzdělávání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578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12AAB-13C6-484A-AEAC-DFFDE6B30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775"/>
          </a:xfrm>
        </p:spPr>
        <p:txBody>
          <a:bodyPr/>
          <a:lstStyle/>
          <a:p>
            <a:r>
              <a:rPr lang="cs-CZ" dirty="0"/>
              <a:t>4. Vysoké školství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79175E-07A4-484A-A2E6-C0D78385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5159375"/>
          </a:xfrm>
        </p:spPr>
        <p:txBody>
          <a:bodyPr>
            <a:normAutofit fontScale="70000" lnSpcReduction="20000"/>
          </a:bodyPr>
          <a:lstStyle/>
          <a:p>
            <a:pPr lvl="0" fontAlgn="ctr"/>
            <a:r>
              <a:rPr lang="cs-CZ" dirty="0"/>
              <a:t>1999 - </a:t>
            </a:r>
            <a:r>
              <a:rPr lang="cs-CZ" b="1" dirty="0"/>
              <a:t>Boloňská deklarace </a:t>
            </a:r>
            <a:r>
              <a:rPr lang="cs-CZ" dirty="0"/>
              <a:t>- nová podoba akademického kapitalismu</a:t>
            </a:r>
          </a:p>
          <a:p>
            <a:pPr lvl="1" fontAlgn="ctr"/>
            <a:r>
              <a:rPr lang="cs-CZ" dirty="0"/>
              <a:t>Pod heslem svobody a efektivní seberegulace </a:t>
            </a:r>
            <a:r>
              <a:rPr lang="cs-CZ" b="1" dirty="0"/>
              <a:t>zvýšit mezinárodní konkurenceschopnost</a:t>
            </a:r>
            <a:r>
              <a:rPr lang="cs-CZ" dirty="0"/>
              <a:t> celého evropského systému vysokoškolského vzdělávání</a:t>
            </a:r>
          </a:p>
          <a:p>
            <a:pPr lvl="1" fontAlgn="ctr"/>
            <a:r>
              <a:rPr lang="cs-CZ" dirty="0"/>
              <a:t>Přiblížit se podnikovému a podnikatelskému sektoru</a:t>
            </a:r>
          </a:p>
          <a:p>
            <a:pPr lvl="1" fontAlgn="ctr"/>
            <a:r>
              <a:rPr lang="cs-CZ" dirty="0"/>
              <a:t>Proměna zdrojů řízení vysokého školství</a:t>
            </a:r>
          </a:p>
          <a:p>
            <a:pPr lvl="2" fontAlgn="ctr"/>
            <a:r>
              <a:rPr lang="cs-CZ" b="1" dirty="0" err="1"/>
              <a:t>odparlamentarizování</a:t>
            </a:r>
            <a:endParaRPr lang="cs-CZ" dirty="0"/>
          </a:p>
          <a:p>
            <a:pPr lvl="1" fontAlgn="ctr"/>
            <a:r>
              <a:rPr lang="cs-CZ" dirty="0"/>
              <a:t>Diskurz o </a:t>
            </a:r>
            <a:r>
              <a:rPr lang="cs-CZ" b="1" dirty="0"/>
              <a:t>autonomii studentů je ekonomický kalkul</a:t>
            </a:r>
          </a:p>
          <a:p>
            <a:pPr lvl="0" fontAlgn="ctr"/>
            <a:r>
              <a:rPr lang="cs-CZ" dirty="0"/>
              <a:t>Nové hodnocení – externí</a:t>
            </a:r>
          </a:p>
          <a:p>
            <a:pPr lvl="1" fontAlgn="ctr"/>
            <a:r>
              <a:rPr lang="cs-CZ" dirty="0"/>
              <a:t>CAF –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Framework, EFQM…</a:t>
            </a:r>
          </a:p>
          <a:p>
            <a:pPr lvl="1" fontAlgn="ctr"/>
            <a:r>
              <a:rPr lang="cs-CZ" dirty="0"/>
              <a:t>Určujícím faktorem je idea </a:t>
            </a:r>
            <a:r>
              <a:rPr lang="cs-CZ" b="1" dirty="0"/>
              <a:t>subjektu, který vykonává autonomní volby</a:t>
            </a:r>
            <a:r>
              <a:rPr lang="cs-CZ" dirty="0"/>
              <a:t>, přichází s inovacemi a zvyšuje svoji efektivitu a tím celé organizace</a:t>
            </a:r>
          </a:p>
          <a:p>
            <a:pPr lvl="1" fontAlgn="ctr"/>
            <a:r>
              <a:rPr lang="cs-CZ" dirty="0"/>
              <a:t>Naoko humánnější modely řízení, svoboda jakoby ruku v ruce s profitem</a:t>
            </a:r>
          </a:p>
          <a:p>
            <a:pPr lvl="1" fontAlgn="ctr"/>
            <a:r>
              <a:rPr lang="cs-CZ" dirty="0"/>
              <a:t>Naivně předpokládá, že zákazník (student) ví o vzdělávání víc než jeho poskytovatel, že přesně ví, co chce…</a:t>
            </a:r>
          </a:p>
          <a:p>
            <a:pPr fontAlgn="ctr"/>
            <a:r>
              <a:rPr lang="cs-CZ" dirty="0"/>
              <a:t>Zákaznická logika vede k </a:t>
            </a:r>
            <a:r>
              <a:rPr lang="cs-CZ" b="1" dirty="0"/>
              <a:t>anti-intelektualismu univerzit</a:t>
            </a:r>
          </a:p>
          <a:p>
            <a:pPr lvl="1" fontAlgn="ctr"/>
            <a:r>
              <a:rPr lang="cs-CZ" dirty="0"/>
              <a:t>To se děje již na pedagogických fakultách</a:t>
            </a:r>
          </a:p>
          <a:p>
            <a:pPr lvl="2"/>
            <a:r>
              <a:rPr lang="cs-CZ" dirty="0"/>
              <a:t>Těžké uvádět studenty do principů a étosu výzkumu, Mění se i epistemologie</a:t>
            </a:r>
          </a:p>
          <a:p>
            <a:pPr lvl="2" fontAlgn="ctr"/>
            <a:r>
              <a:rPr lang="cs-CZ" dirty="0"/>
              <a:t>Orientace na praxi a úspěch na trhu</a:t>
            </a:r>
          </a:p>
          <a:p>
            <a:pPr lvl="2" fontAlgn="ctr"/>
            <a:r>
              <a:rPr lang="cs-CZ" dirty="0"/>
              <a:t>Odklon studentů od akademických vazeb a očekávání</a:t>
            </a:r>
          </a:p>
          <a:p>
            <a:pPr lvl="0" fontAlgn="ctr"/>
            <a:r>
              <a:rPr lang="cs-CZ" b="1" dirty="0"/>
              <a:t>Podnikatelské vzdělávání </a:t>
            </a:r>
            <a:r>
              <a:rPr lang="cs-CZ" dirty="0"/>
              <a:t>je vlastně definitivní úloha univerzit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077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EA395-2CC6-4912-8FCB-CC611047E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/>
          <a:lstStyle/>
          <a:p>
            <a:r>
              <a:rPr lang="cs-CZ" dirty="0"/>
              <a:t>5. Učitelská příprava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8A94A9-90AE-476B-91F0-70612F726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252"/>
            <a:ext cx="10515600" cy="4944511"/>
          </a:xfrm>
        </p:spPr>
        <p:txBody>
          <a:bodyPr>
            <a:normAutofit fontScale="85000" lnSpcReduction="20000"/>
          </a:bodyPr>
          <a:lstStyle/>
          <a:p>
            <a:pPr fontAlgn="ctr"/>
            <a:r>
              <a:rPr lang="cs-CZ" b="1" dirty="0"/>
              <a:t>Oslabování vazeb na vědu</a:t>
            </a:r>
          </a:p>
          <a:p>
            <a:pPr fontAlgn="ctr"/>
            <a:r>
              <a:rPr lang="cs-CZ" b="1" dirty="0"/>
              <a:t>„</a:t>
            </a:r>
            <a:r>
              <a:rPr lang="cs-CZ" b="1" dirty="0" err="1"/>
              <a:t>School</a:t>
            </a:r>
            <a:r>
              <a:rPr lang="cs-CZ" b="1" dirty="0"/>
              <a:t> </a:t>
            </a:r>
            <a:r>
              <a:rPr lang="cs-CZ" b="1" dirty="0" err="1"/>
              <a:t>based</a:t>
            </a:r>
            <a:r>
              <a:rPr lang="cs-CZ" b="1" dirty="0"/>
              <a:t>“ supervize </a:t>
            </a:r>
            <a:r>
              <a:rPr lang="cs-CZ" dirty="0"/>
              <a:t>– posun těžiště vzdělávání učitelů z univerzit do sektoru cvičných škol</a:t>
            </a:r>
          </a:p>
          <a:p>
            <a:pPr fontAlgn="ctr"/>
            <a:r>
              <a:rPr lang="cs-CZ" b="1" dirty="0"/>
              <a:t>Paradox</a:t>
            </a:r>
            <a:r>
              <a:rPr lang="cs-CZ" dirty="0"/>
              <a:t> – leta trvající zápas o univerzitní vzdělávání učitelů se podrývá – znovu jsou praktiky, dělníky</a:t>
            </a:r>
          </a:p>
          <a:p>
            <a:pPr fontAlgn="ctr"/>
            <a:r>
              <a:rPr lang="cs-CZ" dirty="0"/>
              <a:t>Těsnější spojení s potřebami pracovních výkonů – akademická teorie je dobrá </a:t>
            </a:r>
            <a:r>
              <a:rPr lang="cs-CZ" b="1" dirty="0"/>
              <a:t>pouze jako příprava pro svět práce</a:t>
            </a:r>
          </a:p>
          <a:p>
            <a:pPr fontAlgn="ctr"/>
            <a:r>
              <a:rPr lang="cs-CZ" dirty="0"/>
              <a:t>Teoreticky nereflektovaná tvorba profesních standardů</a:t>
            </a:r>
          </a:p>
          <a:p>
            <a:pPr lvl="1" fontAlgn="ctr"/>
            <a:r>
              <a:rPr lang="cs-CZ" dirty="0"/>
              <a:t>uposlechnutí autoritativních politických dokumentů</a:t>
            </a:r>
          </a:p>
          <a:p>
            <a:pPr lvl="1" fontAlgn="ctr"/>
            <a:r>
              <a:rPr lang="cs-CZ" dirty="0"/>
              <a:t>kontrolování výstupů</a:t>
            </a:r>
          </a:p>
          <a:p>
            <a:pPr lvl="1" fontAlgn="ctr"/>
            <a:r>
              <a:rPr lang="cs-CZ" dirty="0"/>
              <a:t>paradox: </a:t>
            </a:r>
            <a:r>
              <a:rPr lang="cs-CZ" b="1" dirty="0"/>
              <a:t>autonomie subjektů vs. centralizovaný audit</a:t>
            </a:r>
          </a:p>
          <a:p>
            <a:pPr lvl="1" fontAlgn="ctr"/>
            <a:r>
              <a:rPr lang="cs-CZ" dirty="0"/>
              <a:t>zvyšování dohledu v decentralizovaném vzdělávacím sektoru</a:t>
            </a:r>
          </a:p>
          <a:p>
            <a:pPr lvl="1" fontAlgn="ctr"/>
            <a:r>
              <a:rPr lang="cs-CZ" dirty="0"/>
              <a:t>kontrola </a:t>
            </a:r>
            <a:r>
              <a:rPr lang="cs-CZ" dirty="0" err="1"/>
              <a:t>seberozvoje</a:t>
            </a:r>
            <a:r>
              <a:rPr lang="cs-CZ" dirty="0"/>
              <a:t> učitele</a:t>
            </a:r>
          </a:p>
          <a:p>
            <a:pPr lvl="1" fontAlgn="ctr"/>
            <a:r>
              <a:rPr lang="cs-CZ" dirty="0"/>
              <a:t>slouží k instalování </a:t>
            </a:r>
            <a:r>
              <a:rPr lang="cs-CZ" dirty="0" err="1"/>
              <a:t>marketizace</a:t>
            </a:r>
            <a:endParaRPr lang="cs-CZ" dirty="0"/>
          </a:p>
          <a:p>
            <a:pPr lvl="1" fontAlgn="ctr"/>
            <a:r>
              <a:rPr lang="cs-CZ" dirty="0"/>
              <a:t>vůbec není cestou k zvyšování profesionalizace učitelů - </a:t>
            </a:r>
            <a:r>
              <a:rPr lang="cs-CZ" b="1" dirty="0" err="1"/>
              <a:t>deprofesionalizace</a:t>
            </a:r>
            <a:r>
              <a:rPr lang="cs-CZ" b="1" dirty="0"/>
              <a:t>, </a:t>
            </a:r>
            <a:r>
              <a:rPr lang="cs-CZ" b="1" dirty="0" err="1"/>
              <a:t>deskilling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43467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CC40C-D544-419A-99C3-A7BAA50D6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600" dirty="0"/>
              <a:t>Pol, Švaříček. 2011. “Pokus </a:t>
            </a:r>
            <a:r>
              <a:rPr lang="cs-CZ" sz="3600" dirty="0"/>
              <a:t>o</a:t>
            </a:r>
            <a:r>
              <a:rPr lang="it-IT" sz="3600" dirty="0"/>
              <a:t> </a:t>
            </a:r>
            <a:r>
              <a:rPr lang="cs-CZ" sz="3600" dirty="0"/>
              <a:t>t</a:t>
            </a:r>
            <a:r>
              <a:rPr lang="it-IT" sz="3600" dirty="0"/>
              <a:t>eorii </a:t>
            </a:r>
            <a:r>
              <a:rPr lang="cs-CZ" sz="3600" dirty="0"/>
              <a:t>ne</a:t>
            </a:r>
            <a:r>
              <a:rPr lang="it-IT" sz="3600" dirty="0"/>
              <a:t>pořádku: Rozhovor </a:t>
            </a:r>
            <a:r>
              <a:rPr lang="cs-CZ" sz="3600" dirty="0"/>
              <a:t>s</a:t>
            </a:r>
            <a:r>
              <a:rPr lang="it-IT" sz="3600" dirty="0"/>
              <a:t>e Stephenem J. Ballem.”</a:t>
            </a:r>
            <a:endParaRPr lang="en-GB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771222-85A1-4B92-ACFC-93AB12573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Můj</a:t>
            </a:r>
            <a:r>
              <a:rPr lang="en-GB" dirty="0"/>
              <a:t> </a:t>
            </a:r>
            <a:r>
              <a:rPr lang="en-GB" dirty="0" err="1"/>
              <a:t>názor</a:t>
            </a:r>
            <a:r>
              <a:rPr lang="en-GB" dirty="0"/>
              <a:t> je,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učitelé</a:t>
            </a:r>
            <a:r>
              <a:rPr lang="en-GB" dirty="0"/>
              <a:t> by </a:t>
            </a:r>
            <a:r>
              <a:rPr lang="en-GB" dirty="0" err="1"/>
              <a:t>měli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veřejnými</a:t>
            </a:r>
            <a:r>
              <a:rPr lang="en-GB" dirty="0"/>
              <a:t> </a:t>
            </a:r>
            <a:r>
              <a:rPr lang="en-GB" dirty="0" err="1"/>
              <a:t>intelektuály</a:t>
            </a:r>
            <a:r>
              <a:rPr lang="en-GB" dirty="0"/>
              <a:t> a </a:t>
            </a:r>
            <a:r>
              <a:rPr lang="en-GB" dirty="0" err="1"/>
              <a:t>zapojovat</a:t>
            </a:r>
            <a:r>
              <a:rPr lang="en-GB" dirty="0"/>
              <a:t> se do </a:t>
            </a:r>
            <a:r>
              <a:rPr lang="en-GB" dirty="0" err="1"/>
              <a:t>utváření</a:t>
            </a:r>
            <a:r>
              <a:rPr lang="en-GB" dirty="0"/>
              <a:t> </a:t>
            </a:r>
            <a:r>
              <a:rPr lang="en-GB" dirty="0" err="1"/>
              <a:t>dobrých</a:t>
            </a:r>
            <a:r>
              <a:rPr lang="en-GB" dirty="0"/>
              <a:t> </a:t>
            </a:r>
            <a:r>
              <a:rPr lang="en-GB" dirty="0" err="1"/>
              <a:t>vzdělávacích</a:t>
            </a:r>
            <a:r>
              <a:rPr lang="en-GB" dirty="0"/>
              <a:t> </a:t>
            </a:r>
            <a:r>
              <a:rPr lang="en-GB" dirty="0" err="1"/>
              <a:t>praktik</a:t>
            </a:r>
            <a:r>
              <a:rPr lang="en-GB" dirty="0"/>
              <a:t>, </a:t>
            </a:r>
            <a:r>
              <a:rPr lang="en-GB" dirty="0" err="1"/>
              <a:t>nikoli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příjemci</a:t>
            </a:r>
            <a:r>
              <a:rPr lang="en-GB" dirty="0"/>
              <a:t>. </a:t>
            </a:r>
            <a:r>
              <a:rPr lang="en-GB" dirty="0" err="1"/>
              <a:t>Měli</a:t>
            </a:r>
            <a:r>
              <a:rPr lang="en-GB" dirty="0"/>
              <a:t> by- </a:t>
            </a:r>
            <a:r>
              <a:rPr lang="en-GB" dirty="0" err="1"/>
              <a:t>chom</a:t>
            </a:r>
            <a:r>
              <a:rPr lang="en-GB" dirty="0"/>
              <a:t> je </a:t>
            </a:r>
            <a:r>
              <a:rPr lang="en-GB" dirty="0" err="1"/>
              <a:t>podpořit</a:t>
            </a:r>
            <a:r>
              <a:rPr lang="en-GB" dirty="0"/>
              <a:t> </a:t>
            </a:r>
            <a:r>
              <a:rPr lang="en-GB" dirty="0" err="1"/>
              <a:t>tím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je </a:t>
            </a:r>
            <a:r>
              <a:rPr lang="en-GB" dirty="0" err="1"/>
              <a:t>naučíme</a:t>
            </a:r>
            <a:r>
              <a:rPr lang="en-GB" dirty="0"/>
              <a:t> </a:t>
            </a:r>
            <a:r>
              <a:rPr lang="en-GB" dirty="0" err="1"/>
              <a:t>analyzovat</a:t>
            </a:r>
            <a:r>
              <a:rPr lang="en-GB" dirty="0"/>
              <a:t>, </a:t>
            </a:r>
            <a:r>
              <a:rPr lang="en-GB" dirty="0" err="1"/>
              <a:t>zkoumat</a:t>
            </a:r>
            <a:r>
              <a:rPr lang="en-GB" dirty="0"/>
              <a:t> a </a:t>
            </a:r>
            <a:r>
              <a:rPr lang="en-GB" dirty="0" err="1"/>
              <a:t>dekonstruovat</a:t>
            </a:r>
            <a:r>
              <a:rPr lang="en-GB" dirty="0"/>
              <a:t>, a </a:t>
            </a:r>
            <a:r>
              <a:rPr lang="en-GB" dirty="0" err="1"/>
              <a:t>oni</a:t>
            </a:r>
            <a:r>
              <a:rPr lang="en-GB" dirty="0"/>
              <a:t> </a:t>
            </a:r>
            <a:r>
              <a:rPr lang="en-GB" dirty="0" err="1"/>
              <a:t>toho</a:t>
            </a:r>
            <a:r>
              <a:rPr lang="en-GB" dirty="0"/>
              <a:t>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využijí</a:t>
            </a:r>
            <a:r>
              <a:rPr lang="en-GB" dirty="0"/>
              <a:t> v </a:t>
            </a:r>
            <a:r>
              <a:rPr lang="en-GB" dirty="0" err="1"/>
              <a:t>pozitivním</a:t>
            </a:r>
            <a:r>
              <a:rPr lang="en-GB" dirty="0"/>
              <a:t> </a:t>
            </a:r>
            <a:r>
              <a:rPr lang="en-GB" dirty="0" err="1"/>
              <a:t>smyslu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praxe</a:t>
            </a:r>
            <a:r>
              <a:rPr lang="en-GB" dirty="0"/>
              <a:t>. </a:t>
            </a:r>
            <a:r>
              <a:rPr lang="cs-CZ" dirty="0"/>
              <a:t>O</a:t>
            </a:r>
            <a:r>
              <a:rPr lang="en-GB" dirty="0" err="1"/>
              <a:t>dmítám</a:t>
            </a:r>
            <a:r>
              <a:rPr lang="en-GB" dirty="0"/>
              <a:t> </a:t>
            </a:r>
            <a:r>
              <a:rPr lang="en-GB" dirty="0" err="1"/>
              <a:t>exis</a:t>
            </a:r>
            <a:r>
              <a:rPr lang="en-GB" dirty="0"/>
              <a:t>- </a:t>
            </a:r>
            <a:r>
              <a:rPr lang="en-GB" dirty="0" err="1"/>
              <a:t>tující</a:t>
            </a:r>
            <a:r>
              <a:rPr lang="en-GB" dirty="0"/>
              <a:t> </a:t>
            </a:r>
            <a:r>
              <a:rPr lang="en-GB" dirty="0" err="1"/>
              <a:t>mocenské</a:t>
            </a:r>
            <a:r>
              <a:rPr lang="en-GB" dirty="0"/>
              <a:t> </a:t>
            </a:r>
            <a:r>
              <a:rPr lang="en-GB" dirty="0" err="1"/>
              <a:t>vztahy</a:t>
            </a:r>
            <a:r>
              <a:rPr lang="en-GB" dirty="0"/>
              <a:t>, co mi </a:t>
            </a:r>
            <a:r>
              <a:rPr lang="en-GB" dirty="0" err="1"/>
              <a:t>síly</a:t>
            </a:r>
            <a:r>
              <a:rPr lang="en-GB" dirty="0"/>
              <a:t> </a:t>
            </a:r>
            <a:r>
              <a:rPr lang="en-GB" dirty="0" err="1"/>
              <a:t>stačí</a:t>
            </a:r>
            <a:r>
              <a:rPr lang="en-GB" dirty="0"/>
              <a:t>. A </a:t>
            </a:r>
            <a:r>
              <a:rPr lang="en-GB" dirty="0" err="1"/>
              <a:t>chci</a:t>
            </a:r>
            <a:r>
              <a:rPr lang="en-GB" dirty="0"/>
              <a:t> se </a:t>
            </a:r>
            <a:r>
              <a:rPr lang="en-GB" dirty="0" err="1"/>
              <a:t>spojit</a:t>
            </a:r>
            <a:r>
              <a:rPr lang="en-GB" dirty="0"/>
              <a:t> s </a:t>
            </a:r>
            <a:r>
              <a:rPr lang="en-GB" dirty="0" err="1"/>
              <a:t>učiteli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intelek</a:t>
            </a:r>
            <a:r>
              <a:rPr lang="en-GB" dirty="0"/>
              <a:t>- </a:t>
            </a:r>
            <a:r>
              <a:rPr lang="en-GB" dirty="0" err="1"/>
              <a:t>tuály</a:t>
            </a:r>
            <a:r>
              <a:rPr lang="en-GB" dirty="0"/>
              <a:t>. </a:t>
            </a:r>
            <a:r>
              <a:rPr lang="en-GB" dirty="0" err="1"/>
              <a:t>Jedna</a:t>
            </a:r>
            <a:r>
              <a:rPr lang="en-GB" dirty="0"/>
              <a:t> z </a:t>
            </a:r>
            <a:r>
              <a:rPr lang="en-GB" dirty="0" err="1"/>
              <a:t>věcí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dělám</a:t>
            </a:r>
            <a:r>
              <a:rPr lang="en-GB" dirty="0"/>
              <a:t>, </a:t>
            </a:r>
            <a:r>
              <a:rPr lang="en-GB" dirty="0" err="1"/>
              <a:t>když</a:t>
            </a:r>
            <a:r>
              <a:rPr lang="en-GB" dirty="0"/>
              <a:t> </a:t>
            </a:r>
            <a:r>
              <a:rPr lang="en-GB" dirty="0" err="1"/>
              <a:t>jsem</a:t>
            </a:r>
            <a:r>
              <a:rPr lang="en-GB" dirty="0"/>
              <a:t> </a:t>
            </a:r>
            <a:r>
              <a:rPr lang="en-GB" dirty="0" err="1"/>
              <a:t>zván</a:t>
            </a:r>
            <a:r>
              <a:rPr lang="en-GB" dirty="0"/>
              <a:t> </a:t>
            </a:r>
            <a:r>
              <a:rPr lang="en-GB" dirty="0" err="1"/>
              <a:t>přednášet</a:t>
            </a:r>
            <a:r>
              <a:rPr lang="en-GB" dirty="0"/>
              <a:t> </a:t>
            </a:r>
            <a:r>
              <a:rPr lang="en-GB" dirty="0" err="1"/>
              <a:t>učitelům</a:t>
            </a:r>
            <a:r>
              <a:rPr lang="en-GB" dirty="0"/>
              <a:t>, je,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učím</a:t>
            </a:r>
            <a:r>
              <a:rPr lang="en-GB" dirty="0"/>
              <a:t> </a:t>
            </a:r>
            <a:r>
              <a:rPr lang="en-GB" dirty="0" err="1"/>
              <a:t>učitele</a:t>
            </a:r>
            <a:r>
              <a:rPr lang="en-GB" dirty="0"/>
              <a:t> </a:t>
            </a:r>
            <a:r>
              <a:rPr lang="en-GB" dirty="0" err="1"/>
              <a:t>používat</a:t>
            </a:r>
            <a:r>
              <a:rPr lang="en-GB" dirty="0"/>
              <a:t> </a:t>
            </a:r>
            <a:r>
              <a:rPr lang="en-GB" dirty="0" err="1"/>
              <a:t>teorii</a:t>
            </a:r>
            <a:r>
              <a:rPr lang="en-GB" dirty="0"/>
              <a:t>. </a:t>
            </a:r>
            <a:r>
              <a:rPr lang="en-GB" dirty="0" err="1"/>
              <a:t>Mluvím</a:t>
            </a:r>
            <a:r>
              <a:rPr lang="en-GB" dirty="0"/>
              <a:t> s </a:t>
            </a:r>
            <a:r>
              <a:rPr lang="en-GB" dirty="0" err="1"/>
              <a:t>nimi</a:t>
            </a:r>
            <a:r>
              <a:rPr lang="en-GB" dirty="0"/>
              <a:t> </a:t>
            </a:r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Foucaulta</a:t>
            </a:r>
            <a:r>
              <a:rPr lang="en-GB" dirty="0"/>
              <a:t> a </a:t>
            </a:r>
            <a:r>
              <a:rPr lang="en-GB" dirty="0" err="1"/>
              <a:t>Bourdieua</a:t>
            </a:r>
            <a:r>
              <a:rPr lang="en-GB" dirty="0"/>
              <a:t>. </a:t>
            </a:r>
            <a:r>
              <a:rPr lang="cs-CZ" dirty="0"/>
              <a:t>N</a:t>
            </a:r>
            <a:r>
              <a:rPr lang="en-GB" dirty="0" err="1"/>
              <a:t>ehodlám</a:t>
            </a:r>
            <a:r>
              <a:rPr lang="en-GB" dirty="0"/>
              <a:t> s </a:t>
            </a:r>
            <a:r>
              <a:rPr lang="en-GB" dirty="0" err="1"/>
              <a:t>nimi</a:t>
            </a:r>
            <a:r>
              <a:rPr lang="en-GB" dirty="0"/>
              <a:t> </a:t>
            </a:r>
            <a:r>
              <a:rPr lang="en-GB" dirty="0" err="1"/>
              <a:t>jednat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by to </a:t>
            </a:r>
            <a:r>
              <a:rPr lang="en-GB" dirty="0" err="1"/>
              <a:t>nemohli</a:t>
            </a:r>
            <a:r>
              <a:rPr lang="en-GB" dirty="0"/>
              <a:t> </a:t>
            </a:r>
            <a:r>
              <a:rPr lang="en-GB" dirty="0" err="1"/>
              <a:t>pochopit</a:t>
            </a:r>
            <a:r>
              <a:rPr lang="en-GB" dirty="0"/>
              <a:t> a za- </a:t>
            </a:r>
            <a:r>
              <a:rPr lang="en-GB" dirty="0" err="1"/>
              <a:t>pojit</a:t>
            </a:r>
            <a:r>
              <a:rPr lang="en-GB" dirty="0"/>
              <a:t> se. </a:t>
            </a:r>
            <a:r>
              <a:rPr lang="en-GB" dirty="0" err="1"/>
              <a:t>Takže</a:t>
            </a:r>
            <a:r>
              <a:rPr lang="en-GB" dirty="0"/>
              <a:t> </a:t>
            </a:r>
            <a:r>
              <a:rPr lang="en-GB" dirty="0" err="1"/>
              <a:t>když</a:t>
            </a:r>
            <a:r>
              <a:rPr lang="en-GB" dirty="0"/>
              <a:t> </a:t>
            </a:r>
            <a:r>
              <a:rPr lang="en-GB" dirty="0" err="1"/>
              <a:t>mě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</a:t>
            </a:r>
            <a:r>
              <a:rPr lang="en-GB" dirty="0" err="1"/>
              <a:t>zvou</a:t>
            </a:r>
            <a:r>
              <a:rPr lang="en-GB" dirty="0"/>
              <a:t>, </a:t>
            </a:r>
            <a:r>
              <a:rPr lang="en-GB" dirty="0" err="1"/>
              <a:t>říkám</a:t>
            </a:r>
            <a:r>
              <a:rPr lang="en-GB" dirty="0"/>
              <a:t> – </a:t>
            </a:r>
            <a:r>
              <a:rPr lang="en-GB" dirty="0" err="1"/>
              <a:t>ano</a:t>
            </a:r>
            <a:r>
              <a:rPr lang="en-GB" dirty="0"/>
              <a:t>,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rád</a:t>
            </a:r>
            <a:r>
              <a:rPr lang="en-GB" dirty="0"/>
              <a:t> </a:t>
            </a:r>
            <a:r>
              <a:rPr lang="en-GB" dirty="0" err="1"/>
              <a:t>přijdu</a:t>
            </a:r>
            <a:r>
              <a:rPr lang="en-GB" dirty="0"/>
              <a:t>, ale </a:t>
            </a:r>
            <a:r>
              <a:rPr lang="en-GB" dirty="0" err="1"/>
              <a:t>nebudu</a:t>
            </a:r>
            <a:r>
              <a:rPr lang="en-GB" dirty="0"/>
              <a:t> </a:t>
            </a:r>
            <a:r>
              <a:rPr lang="en-GB" dirty="0" err="1"/>
              <a:t>mluvit</a:t>
            </a:r>
            <a:r>
              <a:rPr lang="en-GB" dirty="0"/>
              <a:t> </a:t>
            </a:r>
            <a:r>
              <a:rPr lang="en-GB" dirty="0" err="1"/>
              <a:t>jinak</a:t>
            </a:r>
            <a:r>
              <a:rPr lang="en-GB" dirty="0"/>
              <a:t>,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bych</a:t>
            </a:r>
            <a:r>
              <a:rPr lang="en-GB" dirty="0"/>
              <a:t> </a:t>
            </a:r>
            <a:r>
              <a:rPr lang="en-GB" dirty="0" err="1"/>
              <a:t>mluvil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skupině</a:t>
            </a:r>
            <a:r>
              <a:rPr lang="en-GB" dirty="0"/>
              <a:t> </a:t>
            </a:r>
            <a:r>
              <a:rPr lang="en-GB" dirty="0" err="1"/>
              <a:t>studentů</a:t>
            </a:r>
            <a:r>
              <a:rPr lang="en-GB" dirty="0"/>
              <a:t> </a:t>
            </a:r>
            <a:r>
              <a:rPr lang="en-GB" dirty="0" err="1"/>
              <a:t>doktorského</a:t>
            </a:r>
            <a:r>
              <a:rPr lang="en-GB" dirty="0"/>
              <a:t> </a:t>
            </a:r>
            <a:r>
              <a:rPr lang="en-GB" dirty="0" err="1"/>
              <a:t>studia</a:t>
            </a:r>
            <a:r>
              <a:rPr lang="en-GB" dirty="0"/>
              <a:t>. </a:t>
            </a:r>
            <a:r>
              <a:rPr lang="en-GB" dirty="0" err="1"/>
              <a:t>Mož</a:t>
            </a:r>
            <a:r>
              <a:rPr lang="en-GB" dirty="0"/>
              <a:t>- </a:t>
            </a:r>
            <a:r>
              <a:rPr lang="en-GB" dirty="0" err="1"/>
              <a:t>ná</a:t>
            </a:r>
            <a:r>
              <a:rPr lang="en-GB" dirty="0"/>
              <a:t> se to </a:t>
            </a:r>
            <a:r>
              <a:rPr lang="en-GB" dirty="0" err="1"/>
              <a:t>budu</a:t>
            </a:r>
            <a:r>
              <a:rPr lang="en-GB" dirty="0"/>
              <a:t> </a:t>
            </a:r>
            <a:r>
              <a:rPr lang="en-GB" dirty="0" err="1"/>
              <a:t>snažit</a:t>
            </a:r>
            <a:r>
              <a:rPr lang="en-GB" dirty="0"/>
              <a:t> </a:t>
            </a:r>
            <a:r>
              <a:rPr lang="en-GB" dirty="0" err="1"/>
              <a:t>vysvětlit</a:t>
            </a:r>
            <a:r>
              <a:rPr lang="en-GB" dirty="0"/>
              <a:t> </a:t>
            </a:r>
            <a:r>
              <a:rPr lang="en-GB" dirty="0" err="1"/>
              <a:t>různými</a:t>
            </a:r>
            <a:r>
              <a:rPr lang="en-GB" dirty="0"/>
              <a:t> </a:t>
            </a:r>
            <a:r>
              <a:rPr lang="en-GB" dirty="0" err="1"/>
              <a:t>způsoby</a:t>
            </a:r>
            <a:r>
              <a:rPr lang="en-GB" dirty="0"/>
              <a:t> a </a:t>
            </a:r>
            <a:r>
              <a:rPr lang="en-GB" dirty="0" err="1"/>
              <a:t>dávat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názorné</a:t>
            </a:r>
            <a:r>
              <a:rPr lang="en-GB" dirty="0"/>
              <a:t> </a:t>
            </a:r>
            <a:r>
              <a:rPr lang="en-GB" dirty="0" err="1"/>
              <a:t>příklady</a:t>
            </a:r>
            <a:r>
              <a:rPr lang="en-GB" dirty="0"/>
              <a:t>, ale </a:t>
            </a:r>
            <a:r>
              <a:rPr lang="en-GB" dirty="0" err="1"/>
              <a:t>nebudu</a:t>
            </a:r>
            <a:r>
              <a:rPr lang="en-GB" dirty="0"/>
              <a:t> </a:t>
            </a:r>
            <a:r>
              <a:rPr lang="en-GB" dirty="0" err="1"/>
              <a:t>mluvit</a:t>
            </a:r>
            <a:r>
              <a:rPr lang="en-GB" dirty="0"/>
              <a:t> </a:t>
            </a:r>
            <a:r>
              <a:rPr lang="en-GB" dirty="0" err="1"/>
              <a:t>jinak</a:t>
            </a:r>
            <a:r>
              <a:rPr lang="en-GB" dirty="0"/>
              <a:t>.</a:t>
            </a:r>
            <a:endParaRPr lang="cs-CZ" dirty="0"/>
          </a:p>
          <a:p>
            <a:r>
              <a:rPr lang="it-IT" sz="1900" dirty="0"/>
              <a:t>Pol, Milan and Roman Švaříček. 2011. “Pokus O Teorii Nepořádku: Rozhovor Se Stephenem J. Ballem.” </a:t>
            </a:r>
            <a:r>
              <a:rPr lang="it-IT" sz="1900" i="1" dirty="0"/>
              <a:t>Studia Paedagogica</a:t>
            </a:r>
            <a:r>
              <a:rPr lang="it-IT" sz="1900" dirty="0"/>
              <a:t> 16(2):1–13. Retrieved (http://www.phil.muni.cz/journals/index.php/studia-paedagogica/article/view/236).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811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46AFE-05BA-4755-8510-DF9BE542B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AE9414-30D3-4D76-AE85-09CF4F75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4984267"/>
          </a:xfrm>
        </p:spPr>
        <p:txBody>
          <a:bodyPr>
            <a:normAutofit lnSpcReduction="10000"/>
          </a:bodyPr>
          <a:lstStyle/>
          <a:p>
            <a:pPr fontAlgn="ctr"/>
            <a:r>
              <a:rPr lang="cs-CZ" dirty="0"/>
              <a:t>neoliberalismus je </a:t>
            </a:r>
            <a:r>
              <a:rPr lang="cs-CZ" b="1" dirty="0"/>
              <a:t>ideologie</a:t>
            </a:r>
            <a:r>
              <a:rPr lang="cs-CZ" dirty="0"/>
              <a:t> fungující v </a:t>
            </a:r>
            <a:r>
              <a:rPr lang="cs-CZ" b="1" dirty="0"/>
              <a:t>komplexním</a:t>
            </a:r>
            <a:r>
              <a:rPr lang="cs-CZ" dirty="0"/>
              <a:t> sociokulturním, ideologickém a mocenském rámci</a:t>
            </a:r>
          </a:p>
          <a:p>
            <a:pPr fontAlgn="ctr"/>
            <a:r>
              <a:rPr lang="cs-CZ" dirty="0"/>
              <a:t>změny ve vzdělávání nejsou pouze nevyhnutelné reakce na požadavky „současné společnosti“ – tyto </a:t>
            </a:r>
            <a:r>
              <a:rPr lang="cs-CZ" b="1" dirty="0"/>
              <a:t>požadavky nikdy nejsou samozřejmé a přirozené</a:t>
            </a:r>
          </a:p>
          <a:p>
            <a:pPr fontAlgn="ctr"/>
            <a:r>
              <a:rPr lang="cs-CZ" dirty="0"/>
              <a:t>pouze jsou politickými reprezentacemi takto kladené</a:t>
            </a:r>
          </a:p>
          <a:p>
            <a:pPr fontAlgn="ctr"/>
            <a:r>
              <a:rPr lang="cs-CZ" dirty="0"/>
              <a:t>změna společnosti není neutrální, přirozená a neodvratná změna</a:t>
            </a:r>
          </a:p>
          <a:p>
            <a:pPr fontAlgn="ctr"/>
            <a:r>
              <a:rPr lang="cs-CZ" dirty="0"/>
              <a:t>neoliberalismus je ideologie, která </a:t>
            </a:r>
            <a:r>
              <a:rPr lang="cs-CZ" b="1" dirty="0"/>
              <a:t>redukuje možnost kritického uvažování</a:t>
            </a:r>
          </a:p>
          <a:p>
            <a:pPr fontAlgn="ctr"/>
            <a:r>
              <a:rPr lang="cs-CZ" dirty="0"/>
              <a:t>pedagogika nemůže být jen reaktivní vědou pro proklamované společenské imperativy</a:t>
            </a:r>
          </a:p>
          <a:p>
            <a:pPr fontAlgn="ctr"/>
            <a:r>
              <a:rPr lang="cs-CZ" dirty="0"/>
              <a:t>musí být </a:t>
            </a:r>
            <a:r>
              <a:rPr lang="cs-CZ" b="1" dirty="0"/>
              <a:t>aktivní, sebevědomou a autonomní </a:t>
            </a:r>
            <a:r>
              <a:rPr lang="cs-CZ" dirty="0"/>
              <a:t>vědou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251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CBDEDDA-9DF9-4598-A090-3FB0A20B6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50" y="88844"/>
            <a:ext cx="10755299" cy="6680311"/>
          </a:xfrm>
        </p:spPr>
      </p:pic>
    </p:spTree>
    <p:extLst>
      <p:ext uri="{BB962C8B-B14F-4D97-AF65-F5344CB8AC3E}">
        <p14:creationId xmlns:p14="http://schemas.microsoft.com/office/powerpoint/2010/main" val="1914009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773AB-06E1-4522-A37E-F3328B89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kritiky neoliberalismu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85F44C-F7DC-4CB1-A2FB-69FF58E75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471646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Reformní:</a:t>
            </a:r>
          </a:p>
          <a:p>
            <a:r>
              <a:rPr lang="cs-CZ" dirty="0"/>
              <a:t>Kritika neoliberalismu je OK, pouze se musí opravit některé koncepty</a:t>
            </a:r>
          </a:p>
          <a:p>
            <a:r>
              <a:rPr lang="cs-CZ" dirty="0"/>
              <a:t>Apple 2017 - nejde o jednoho hegemonního aktéra, ale o alianci jinak divergentních skupin: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fractions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capitalists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are </a:t>
            </a:r>
            <a:r>
              <a:rPr lang="cs-CZ" dirty="0" err="1"/>
              <a:t>committed</a:t>
            </a:r>
            <a:r>
              <a:rPr lang="cs-CZ" dirty="0"/>
              <a:t> to </a:t>
            </a:r>
            <a:r>
              <a:rPr lang="cs-CZ" dirty="0" err="1"/>
              <a:t>neoliberal</a:t>
            </a:r>
            <a:r>
              <a:rPr lang="cs-CZ" dirty="0"/>
              <a:t> </a:t>
            </a:r>
            <a:r>
              <a:rPr lang="cs-CZ" dirty="0" err="1"/>
              <a:t>marketized</a:t>
            </a:r>
            <a:r>
              <a:rPr lang="cs-CZ" dirty="0"/>
              <a:t> </a:t>
            </a:r>
            <a:r>
              <a:rPr lang="cs-CZ" dirty="0" err="1"/>
              <a:t>solutions</a:t>
            </a:r>
            <a:r>
              <a:rPr lang="cs-CZ" dirty="0"/>
              <a:t> to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neoconservatives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a “return” to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standards</a:t>
            </a:r>
            <a:r>
              <a:rPr lang="cs-CZ" dirty="0"/>
              <a:t> and a “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.”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authoritarian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religious</a:t>
            </a:r>
            <a:r>
              <a:rPr lang="cs-CZ" dirty="0"/>
              <a:t> </a:t>
            </a:r>
            <a:r>
              <a:rPr lang="cs-CZ" dirty="0" err="1"/>
              <a:t>conservatives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Professional and </a:t>
            </a:r>
            <a:r>
              <a:rPr lang="cs-CZ" dirty="0" err="1"/>
              <a:t>managerial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class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54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0DCC-CACE-42CB-AA5D-4F1B5F8BD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Radikální kritika kritiky neoliberalismu: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269C21-D808-4D43-AA8F-9091C2B6C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0"/>
            <a:ext cx="10515600" cy="483076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Neoliberalismus nemůže být teorie všeho</a:t>
            </a:r>
          </a:p>
          <a:p>
            <a:pPr lvl="0"/>
            <a:r>
              <a:rPr lang="cs-CZ" dirty="0"/>
              <a:t>3. vlna – nejde za vším hledat mocenské zájmy, hegemonii, neustále všechny demaskovat, a emancipovat</a:t>
            </a:r>
          </a:p>
          <a:p>
            <a:pPr lvl="0"/>
            <a:r>
              <a:rPr lang="cs-CZ" dirty="0"/>
              <a:t>Ty samotné paradoxy, a systémy zdůvodňování, které k nim vedou musí být výzkumnou otázkou – ne pouze jako chyby hloupých úředníků nebo zlé úmysly ďábelských politiků</a:t>
            </a:r>
          </a:p>
          <a:p>
            <a:pPr lvl="0"/>
            <a:r>
              <a:rPr lang="cs-CZ" dirty="0"/>
              <a:t>Musí se zkoumat a historizovat systémy „racionálního“ zdůvodňování, které vedou ke kontradikcím ve vzdělávání</a:t>
            </a:r>
          </a:p>
          <a:p>
            <a:pPr lvl="0"/>
            <a:r>
              <a:rPr lang="cs-CZ" dirty="0" err="1"/>
              <a:t>Boltanski</a:t>
            </a:r>
            <a:r>
              <a:rPr lang="cs-CZ" dirty="0"/>
              <a:t>, </a:t>
            </a:r>
            <a:r>
              <a:rPr lang="cs-CZ" dirty="0" err="1"/>
              <a:t>Popkewitz</a:t>
            </a:r>
            <a:r>
              <a:rPr lang="cs-CZ" dirty="0"/>
              <a:t>, </a:t>
            </a:r>
            <a:r>
              <a:rPr lang="cs-CZ" dirty="0" err="1"/>
              <a:t>Ball</a:t>
            </a:r>
            <a:r>
              <a:rPr lang="cs-CZ" dirty="0"/>
              <a:t>,…příště…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64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ECF32-29C3-4B6C-86D3-22157487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může za neoliberalismus?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108F7F-4BD2-4E5B-996C-55C656955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 err="1"/>
              <a:t>Lyotard</a:t>
            </a:r>
            <a:r>
              <a:rPr lang="cs-CZ" dirty="0"/>
              <a:t> – ekonomický diskurz</a:t>
            </a:r>
          </a:p>
          <a:p>
            <a:r>
              <a:rPr lang="cs-CZ" dirty="0"/>
              <a:t>Balon – postmodernisté</a:t>
            </a:r>
          </a:p>
          <a:p>
            <a:r>
              <a:rPr lang="cs-CZ" dirty="0"/>
              <a:t>Apple – strategická Pravicová aliance různorodých skupin (New </a:t>
            </a:r>
            <a:r>
              <a:rPr lang="cs-CZ" dirty="0" err="1"/>
              <a:t>Right</a:t>
            </a:r>
            <a:r>
              <a:rPr lang="cs-CZ" dirty="0"/>
              <a:t>)</a:t>
            </a:r>
          </a:p>
          <a:p>
            <a:r>
              <a:rPr lang="cs-CZ" dirty="0"/>
              <a:t>Co je neoliberalismus:</a:t>
            </a:r>
          </a:p>
          <a:p>
            <a:pPr lvl="1"/>
            <a:r>
              <a:rPr lang="cs-CZ" dirty="0"/>
              <a:t>Nová ideologie</a:t>
            </a:r>
          </a:p>
          <a:p>
            <a:pPr lvl="1"/>
            <a:r>
              <a:rPr lang="cs-CZ" dirty="0"/>
              <a:t>Nové náboženství (Apple)</a:t>
            </a:r>
          </a:p>
          <a:p>
            <a:pPr lvl="1"/>
            <a:r>
              <a:rPr lang="cs-CZ" dirty="0"/>
              <a:t>Nový způsob vládnutí (</a:t>
            </a:r>
            <a:r>
              <a:rPr lang="cs-CZ" dirty="0" err="1"/>
              <a:t>Kaščák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Nový způsob myšlení a kultury</a:t>
            </a:r>
          </a:p>
          <a:p>
            <a:pPr lvl="1"/>
            <a:r>
              <a:rPr lang="cs-CZ" dirty="0"/>
              <a:t>Je to hegemonní, </a:t>
            </a:r>
            <a:r>
              <a:rPr lang="cs-CZ" dirty="0" err="1"/>
              <a:t>pervazivní</a:t>
            </a:r>
            <a:r>
              <a:rPr lang="cs-CZ" dirty="0"/>
              <a:t>, všeprostupující, všudy přítomný nový životní způsob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84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BE961-A4AF-4367-88D8-7C17AF96E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r>
              <a:rPr lang="cs-CZ" dirty="0"/>
              <a:t>„Stavební kameny neoliberalismu“ (</a:t>
            </a:r>
            <a:r>
              <a:rPr lang="cs-CZ" dirty="0" err="1"/>
              <a:t>Kaščák</a:t>
            </a:r>
            <a:r>
              <a:rPr lang="cs-CZ" dirty="0"/>
              <a:t> 2011):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B1DD77-87AD-4171-841E-DEECC0CF8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21275"/>
          </a:xfrm>
        </p:spPr>
        <p:txBody>
          <a:bodyPr>
            <a:normAutofit fontScale="70000" lnSpcReduction="20000"/>
          </a:bodyPr>
          <a:lstStyle/>
          <a:p>
            <a:pPr fontAlgn="ctr"/>
            <a:r>
              <a:rPr lang="cs-CZ" b="1" dirty="0"/>
              <a:t>Individuum</a:t>
            </a:r>
            <a:r>
              <a:rPr lang="cs-CZ" dirty="0"/>
              <a:t> jako ekonomicky se o sebe starající subjekt</a:t>
            </a:r>
          </a:p>
          <a:p>
            <a:pPr fontAlgn="ctr"/>
            <a:r>
              <a:rPr lang="cs-CZ" dirty="0"/>
              <a:t>Ekonomika </a:t>
            </a:r>
            <a:r>
              <a:rPr lang="cs-CZ" b="1" dirty="0"/>
              <a:t>volného trhu</a:t>
            </a:r>
            <a:r>
              <a:rPr lang="cs-CZ" dirty="0"/>
              <a:t>, volného obchodu</a:t>
            </a:r>
          </a:p>
          <a:p>
            <a:pPr fontAlgn="ctr"/>
            <a:r>
              <a:rPr lang="cs-CZ" dirty="0"/>
              <a:t>Konkurence – </a:t>
            </a:r>
            <a:r>
              <a:rPr lang="cs-CZ" b="1" dirty="0"/>
              <a:t>soutěž</a:t>
            </a:r>
            <a:r>
              <a:rPr lang="cs-CZ" dirty="0"/>
              <a:t> – pozitivní vnímání nerovností</a:t>
            </a:r>
          </a:p>
          <a:p>
            <a:pPr fontAlgn="ctr"/>
            <a:r>
              <a:rPr lang="cs-CZ" dirty="0"/>
              <a:t>Redukce lidských vztahů na </a:t>
            </a:r>
            <a:r>
              <a:rPr lang="cs-CZ" b="1" dirty="0"/>
              <a:t>smluvní vztahy</a:t>
            </a:r>
          </a:p>
          <a:p>
            <a:pPr fontAlgn="ctr"/>
            <a:r>
              <a:rPr lang="cs-CZ" dirty="0"/>
              <a:t>Nedůvěra ve veřejnou sféru</a:t>
            </a:r>
          </a:p>
          <a:p>
            <a:pPr fontAlgn="ctr"/>
            <a:r>
              <a:rPr lang="cs-CZ" dirty="0"/>
              <a:t>Nedůvěry v kolektivní akci, sdružování</a:t>
            </a:r>
          </a:p>
          <a:p>
            <a:pPr fontAlgn="ctr"/>
            <a:r>
              <a:rPr lang="cs-CZ" b="1" dirty="0"/>
              <a:t>Hyper-individualismus</a:t>
            </a:r>
          </a:p>
          <a:p>
            <a:pPr fontAlgn="ctr"/>
            <a:r>
              <a:rPr lang="cs-CZ" dirty="0"/>
              <a:t>Rozložení sociálního a politického na </a:t>
            </a:r>
            <a:r>
              <a:rPr lang="cs-CZ" b="1" dirty="0"/>
              <a:t>ekonomické</a:t>
            </a:r>
            <a:r>
              <a:rPr lang="cs-CZ" dirty="0"/>
              <a:t> a </a:t>
            </a:r>
            <a:r>
              <a:rPr lang="cs-CZ" b="1" dirty="0"/>
              <a:t>manažerské</a:t>
            </a:r>
          </a:p>
          <a:p>
            <a:pPr fontAlgn="ctr"/>
            <a:r>
              <a:rPr lang="cs-CZ" dirty="0"/>
              <a:t>Snaha po objektivizaci prostřednictvím měření kvality – </a:t>
            </a:r>
            <a:r>
              <a:rPr lang="cs-CZ" b="1" dirty="0" err="1"/>
              <a:t>Repozitivizace</a:t>
            </a:r>
            <a:endParaRPr lang="cs-CZ" b="1" dirty="0"/>
          </a:p>
          <a:p>
            <a:pPr fontAlgn="ctr"/>
            <a:r>
              <a:rPr lang="cs-CZ" b="1" dirty="0"/>
              <a:t>Redukce, rekonfigurace </a:t>
            </a:r>
            <a:r>
              <a:rPr lang="cs-CZ" dirty="0"/>
              <a:t>nejen sociální správy, ale také:</a:t>
            </a:r>
          </a:p>
          <a:p>
            <a:pPr lvl="1" fontAlgn="ctr"/>
            <a:r>
              <a:rPr lang="cs-CZ" dirty="0"/>
              <a:t>mezilidských vztahů</a:t>
            </a:r>
          </a:p>
          <a:p>
            <a:pPr lvl="1" fontAlgn="ctr"/>
            <a:r>
              <a:rPr lang="cs-CZ" dirty="0"/>
              <a:t>lidských identit</a:t>
            </a:r>
          </a:p>
          <a:p>
            <a:pPr lvl="1" fontAlgn="ctr"/>
            <a:r>
              <a:rPr lang="cs-CZ" dirty="0"/>
              <a:t>životních orientací</a:t>
            </a:r>
          </a:p>
          <a:p>
            <a:pPr fontAlgn="ctr"/>
            <a:r>
              <a:rPr lang="cs-CZ" dirty="0"/>
              <a:t>Všechny sféry sociální života se transformují</a:t>
            </a:r>
          </a:p>
          <a:p>
            <a:pPr lvl="1" fontAlgn="ctr"/>
            <a:r>
              <a:rPr lang="cs-CZ" dirty="0"/>
              <a:t>Pomocí (potencováním) </a:t>
            </a:r>
            <a:r>
              <a:rPr lang="cs-CZ" b="1" dirty="0"/>
              <a:t>technik kontroly, evaluace a </a:t>
            </a:r>
            <a:r>
              <a:rPr lang="cs-CZ" b="1" dirty="0" err="1"/>
              <a:t>manažmentu</a:t>
            </a:r>
            <a:endParaRPr lang="cs-CZ" b="1" dirty="0"/>
          </a:p>
          <a:p>
            <a:pPr lvl="1" fontAlgn="ctr"/>
            <a:r>
              <a:rPr lang="cs-CZ" dirty="0"/>
              <a:t>Nejen ve vzdělávání, i v dalších sférách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291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C86B84-BF22-48DB-BBDE-761809E7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475"/>
          </a:xfrm>
        </p:spPr>
        <p:txBody>
          <a:bodyPr/>
          <a:lstStyle/>
          <a:p>
            <a:r>
              <a:rPr lang="cs-CZ" dirty="0"/>
              <a:t>1. Celoživotní učení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76C83-659C-4B8C-AEE5-BFE67E8FE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4932363"/>
          </a:xfrm>
        </p:spPr>
        <p:txBody>
          <a:bodyPr>
            <a:normAutofit fontScale="85000" lnSpcReduction="20000"/>
          </a:bodyPr>
          <a:lstStyle/>
          <a:p>
            <a:pPr lvl="0" fontAlgn="ctr"/>
            <a:r>
              <a:rPr lang="cs-CZ" dirty="0"/>
              <a:t>Radikálně nové pojetí - odvozené ne již pouze z pedagogických a humanistických ideálů ale z:</a:t>
            </a:r>
          </a:p>
          <a:p>
            <a:pPr lvl="1" fontAlgn="ctr"/>
            <a:r>
              <a:rPr lang="cs-CZ" dirty="0"/>
              <a:t>Širších ideologických, politických a ekonomických souvislostí</a:t>
            </a:r>
          </a:p>
          <a:p>
            <a:pPr lvl="1" fontAlgn="ctr"/>
            <a:r>
              <a:rPr lang="cs-CZ" dirty="0"/>
              <a:t>Vymezení logikou neoliberalismu, ne humanismu</a:t>
            </a:r>
          </a:p>
          <a:p>
            <a:pPr lvl="1" fontAlgn="ctr"/>
            <a:r>
              <a:rPr lang="cs-CZ" dirty="0"/>
              <a:t>Stává se součástí nové technologie sociální správy – jako její nástroj</a:t>
            </a:r>
          </a:p>
          <a:p>
            <a:pPr lvl="2" fontAlgn="ctr"/>
            <a:r>
              <a:rPr lang="cs-CZ" dirty="0" err="1"/>
              <a:t>Utilitarizace</a:t>
            </a:r>
            <a:r>
              <a:rPr lang="cs-CZ" dirty="0"/>
              <a:t> individuálních zdrojů</a:t>
            </a:r>
          </a:p>
          <a:p>
            <a:pPr lvl="0" fontAlgn="ctr"/>
            <a:r>
              <a:rPr lang="cs-CZ" b="1" dirty="0"/>
              <a:t>Ruptura v konceptu CŽV</a:t>
            </a:r>
            <a:r>
              <a:rPr lang="cs-CZ" dirty="0"/>
              <a:t>:</a:t>
            </a:r>
          </a:p>
          <a:p>
            <a:pPr lvl="1" fontAlgn="ctr"/>
            <a:r>
              <a:rPr lang="cs-CZ" dirty="0"/>
              <a:t>1. 60, 70 léta, UNESCO, OECD – </a:t>
            </a:r>
            <a:r>
              <a:rPr lang="cs-CZ" b="1" dirty="0"/>
              <a:t>kulturní individuální růst </a:t>
            </a:r>
            <a:r>
              <a:rPr lang="cs-CZ" dirty="0"/>
              <a:t>individua, „</a:t>
            </a:r>
            <a:r>
              <a:rPr lang="cs-CZ" dirty="0" err="1"/>
              <a:t>recurent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“</a:t>
            </a:r>
          </a:p>
          <a:p>
            <a:pPr lvl="1" fontAlgn="ctr"/>
            <a:r>
              <a:rPr lang="cs-CZ" dirty="0"/>
              <a:t>2. 80, 90 léta, OECD – invazivnější pojetí CŽV – cíle CŽV jsou v širokém rámci ekonomické produkce v poznatkové společnosti</a:t>
            </a:r>
          </a:p>
          <a:p>
            <a:pPr lvl="2" fontAlgn="ctr"/>
            <a:r>
              <a:rPr lang="cs-CZ" dirty="0"/>
              <a:t>Nový pedagogický diskurz</a:t>
            </a:r>
          </a:p>
          <a:p>
            <a:pPr lvl="2" fontAlgn="ctr"/>
            <a:r>
              <a:rPr lang="cs-CZ" dirty="0"/>
              <a:t>Rozvoj vzdělávacích reforem</a:t>
            </a:r>
          </a:p>
          <a:p>
            <a:pPr lvl="2" fontAlgn="ctr"/>
            <a:r>
              <a:rPr lang="cs-CZ" dirty="0"/>
              <a:t>Lidský kapitál</a:t>
            </a:r>
          </a:p>
          <a:p>
            <a:pPr lvl="1" fontAlgn="ctr"/>
            <a:r>
              <a:rPr lang="cs-CZ" dirty="0"/>
              <a:t>Posun důrazu ze Vzdělávání na Učení</a:t>
            </a:r>
          </a:p>
          <a:p>
            <a:pPr lvl="1" fontAlgn="ctr"/>
            <a:r>
              <a:rPr lang="cs-CZ" dirty="0"/>
              <a:t>CŽV nemá imanentní emancipační význam, je </a:t>
            </a:r>
            <a:r>
              <a:rPr lang="cs-CZ" b="1" dirty="0"/>
              <a:t>součástí obchodního diskurzu</a:t>
            </a:r>
            <a:r>
              <a:rPr lang="cs-CZ" dirty="0"/>
              <a:t>, člověk má být </a:t>
            </a:r>
            <a:r>
              <a:rPr lang="cs-CZ" b="1" dirty="0"/>
              <a:t>podnikatelem sebe samého</a:t>
            </a:r>
            <a:r>
              <a:rPr lang="cs-CZ" dirty="0"/>
              <a:t>, být schopný hrát ekonomickou hru, má být zodpovědný za „</a:t>
            </a:r>
            <a:r>
              <a:rPr lang="cs-CZ" dirty="0" err="1"/>
              <a:t>updating</a:t>
            </a:r>
            <a:r>
              <a:rPr lang="cs-CZ" dirty="0"/>
              <a:t> svých </a:t>
            </a:r>
            <a:r>
              <a:rPr lang="cs-CZ" dirty="0" err="1"/>
              <a:t>skills</a:t>
            </a:r>
            <a:r>
              <a:rPr lang="cs-CZ" dirty="0"/>
              <a:t>“</a:t>
            </a:r>
          </a:p>
          <a:p>
            <a:pPr lvl="1" fontAlgn="ctr"/>
            <a:r>
              <a:rPr lang="cs-CZ" dirty="0"/>
              <a:t>CŽV je nový druh moci, součástí mechanismu kontroly</a:t>
            </a:r>
          </a:p>
        </p:txBody>
      </p:sp>
    </p:spTree>
    <p:extLst>
      <p:ext uri="{BB962C8B-B14F-4D97-AF65-F5344CB8AC3E}">
        <p14:creationId xmlns:p14="http://schemas.microsoft.com/office/powerpoint/2010/main" val="348196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A6D93-136A-4C7E-9DC8-1D06AE65D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1. Celoživotní učení jako princip celého systému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0EE8E9-F497-468C-A9BA-A578B69FE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fontAlgn="ctr"/>
            <a:r>
              <a:rPr lang="cs-CZ" dirty="0"/>
              <a:t>Tento koncept transformuje celý sektor vzdělávání (subjekty, prostředí, příležitosti, jednání)</a:t>
            </a:r>
          </a:p>
          <a:p>
            <a:pPr lvl="0" fontAlgn="ctr"/>
            <a:r>
              <a:rPr lang="cs-CZ" dirty="0"/>
              <a:t>To se odráží i ve </a:t>
            </a:r>
            <a:r>
              <a:rPr lang="cs-CZ" b="1" dirty="0"/>
              <a:t>struktuře školských systémů</a:t>
            </a:r>
            <a:endParaRPr lang="cs-CZ" dirty="0"/>
          </a:p>
          <a:p>
            <a:pPr lvl="1" fontAlgn="ctr"/>
            <a:r>
              <a:rPr lang="cs-CZ" dirty="0" err="1"/>
              <a:t>Flexibilizace</a:t>
            </a:r>
            <a:r>
              <a:rPr lang="cs-CZ" dirty="0"/>
              <a:t> vzdělávacích nabídek</a:t>
            </a:r>
          </a:p>
          <a:p>
            <a:pPr lvl="1" fontAlgn="ctr"/>
            <a:r>
              <a:rPr lang="cs-CZ" dirty="0" err="1"/>
              <a:t>Edubussiness</a:t>
            </a:r>
            <a:endParaRPr lang="cs-CZ" dirty="0"/>
          </a:p>
          <a:p>
            <a:pPr lvl="1" fontAlgn="ctr"/>
            <a:r>
              <a:rPr lang="cs-CZ" dirty="0"/>
              <a:t>Sebeprezentace</a:t>
            </a:r>
          </a:p>
          <a:p>
            <a:pPr lvl="2" fontAlgn="ctr"/>
            <a:r>
              <a:rPr lang="cs-CZ" dirty="0"/>
              <a:t>Prokazování způsobilosti zodpovědně formalizovat své učení</a:t>
            </a:r>
          </a:p>
          <a:p>
            <a:pPr lvl="2" fontAlgn="ctr"/>
            <a:r>
              <a:rPr lang="cs-CZ" dirty="0"/>
              <a:t>Dokumentace – portfolia, životopisy, </a:t>
            </a:r>
            <a:r>
              <a:rPr lang="cs-CZ" dirty="0" err="1"/>
              <a:t>webstránky</a:t>
            </a:r>
            <a:r>
              <a:rPr lang="cs-CZ" dirty="0"/>
              <a:t>…- praktiky </a:t>
            </a:r>
            <a:r>
              <a:rPr lang="cs-CZ" dirty="0" err="1"/>
              <a:t>subjektifikace</a:t>
            </a:r>
            <a:endParaRPr lang="cs-CZ" dirty="0"/>
          </a:p>
          <a:p>
            <a:pPr lvl="1" fontAlgn="ctr"/>
            <a:r>
              <a:rPr lang="cs-CZ" dirty="0"/>
              <a:t>Ostatní úrovně vzdělávání </a:t>
            </a:r>
            <a:r>
              <a:rPr lang="cs-CZ" b="1" dirty="0"/>
              <a:t>adaptovaly své cíle, aby se staly přípravou na CŽV</a:t>
            </a:r>
            <a:r>
              <a:rPr lang="cs-CZ" dirty="0"/>
              <a:t>, na vytváření subjektů schopných obstát v poznatkové ekonomice, ekonomicky motivované klíčové kompetence…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13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EFDBA-6359-4A4A-9EBB-35A235437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cs-CZ" dirty="0"/>
              <a:t>2. Předškolní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E54448-E7BB-4D35-BAFE-4985ADB9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700"/>
            <a:ext cx="10515600" cy="5021263"/>
          </a:xfrm>
        </p:spPr>
        <p:txBody>
          <a:bodyPr numCol="1">
            <a:normAutofit lnSpcReduction="10000"/>
          </a:bodyPr>
          <a:lstStyle/>
          <a:p>
            <a:pPr lvl="0" fontAlgn="ctr"/>
            <a:r>
              <a:rPr lang="cs-CZ" sz="2400" b="1" dirty="0"/>
              <a:t>Absurdní stav </a:t>
            </a:r>
            <a:r>
              <a:rPr lang="cs-CZ" sz="2400" dirty="0"/>
              <a:t>- Sektor tradičně obsazený mateřským a ochranářskými identifikacemi - Prosazování tržních modelů, větší svobody volby</a:t>
            </a:r>
          </a:p>
          <a:p>
            <a:pPr lvl="0" fontAlgn="ctr"/>
            <a:r>
              <a:rPr lang="cs-CZ" sz="2400" dirty="0"/>
              <a:t>Redefinuje i subjekty vzdělávání – poskytuje </a:t>
            </a:r>
            <a:r>
              <a:rPr lang="cs-CZ" sz="2400" b="1" dirty="0"/>
              <a:t>nové </a:t>
            </a:r>
            <a:r>
              <a:rPr lang="cs-CZ" sz="2400" b="1" dirty="0" err="1"/>
              <a:t>subjektifikační</a:t>
            </a:r>
            <a:r>
              <a:rPr lang="cs-CZ" sz="2400" b="1" dirty="0"/>
              <a:t> strategie</a:t>
            </a:r>
          </a:p>
          <a:p>
            <a:pPr lvl="0" fontAlgn="ctr"/>
            <a:r>
              <a:rPr lang="cs-CZ" sz="2400" b="1" dirty="0"/>
              <a:t>Univerzální dítě </a:t>
            </a:r>
            <a:r>
              <a:rPr lang="cs-CZ" sz="2400" dirty="0"/>
              <a:t>(psychologické a tělesné zákonitosti vývoje) nahrazováno </a:t>
            </a:r>
            <a:r>
              <a:rPr lang="cs-CZ" sz="2400" b="1" dirty="0"/>
              <a:t>způsobilým dítětem</a:t>
            </a:r>
          </a:p>
          <a:p>
            <a:pPr lvl="1" fontAlgn="ctr"/>
            <a:r>
              <a:rPr lang="cs-CZ" sz="2000" dirty="0"/>
              <a:t>Budování kapacity flexibilně reagovat na požadavky měnícího se vnějšího světa</a:t>
            </a:r>
          </a:p>
          <a:p>
            <a:pPr lvl="1" fontAlgn="ctr"/>
            <a:r>
              <a:rPr lang="cs-CZ" sz="2000" dirty="0"/>
              <a:t>Propojuje se s diskurzem praktického vědění</a:t>
            </a:r>
          </a:p>
          <a:p>
            <a:pPr lvl="1" fontAlgn="ctr"/>
            <a:r>
              <a:rPr lang="cs-CZ" sz="2000" dirty="0"/>
              <a:t>Výkonové charakteristiky</a:t>
            </a:r>
          </a:p>
          <a:p>
            <a:pPr lvl="1" fontAlgn="ctr"/>
            <a:r>
              <a:rPr lang="cs-CZ" sz="2000" dirty="0"/>
              <a:t>Objektivizace, pozorování, měření, standardy, tabulky, diagnostika, dokumentace</a:t>
            </a:r>
          </a:p>
          <a:p>
            <a:pPr lvl="1" fontAlgn="ctr"/>
            <a:r>
              <a:rPr lang="cs-CZ" sz="2000" b="1" dirty="0"/>
              <a:t>Starostlivost jako vidění a zaznamenávání</a:t>
            </a:r>
          </a:p>
          <a:p>
            <a:pPr lvl="0" fontAlgn="ctr"/>
            <a:r>
              <a:rPr lang="cs-CZ" sz="2400" dirty="0"/>
              <a:t>Zachovává se pedocentrismus, ale to humanistické vymizelo</a:t>
            </a:r>
          </a:p>
          <a:p>
            <a:pPr lvl="1" fontAlgn="ctr"/>
            <a:r>
              <a:rPr lang="cs-CZ" sz="2000" dirty="0"/>
              <a:t>Tlak na objektivizaci a racionalizaci</a:t>
            </a:r>
          </a:p>
          <a:p>
            <a:pPr lvl="1" fontAlgn="ctr"/>
            <a:r>
              <a:rPr lang="cs-CZ" sz="2000" dirty="0"/>
              <a:t>Od 2002 – předškolní vzdělávání je </a:t>
            </a:r>
            <a:r>
              <a:rPr lang="cs-CZ" sz="2000" b="1" dirty="0"/>
              <a:t>prostředkem vědomostní ekonomiky - </a:t>
            </a:r>
            <a:r>
              <a:rPr lang="cs-CZ" sz="2000" dirty="0"/>
              <a:t>Nové neoliberální reformy</a:t>
            </a:r>
          </a:p>
        </p:txBody>
      </p:sp>
    </p:spTree>
    <p:extLst>
      <p:ext uri="{BB962C8B-B14F-4D97-AF65-F5344CB8AC3E}">
        <p14:creationId xmlns:p14="http://schemas.microsoft.com/office/powerpoint/2010/main" val="261142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5A403-BA96-4CA7-BB33-B45BA4474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651"/>
          </a:xfrm>
        </p:spPr>
        <p:txBody>
          <a:bodyPr/>
          <a:lstStyle/>
          <a:p>
            <a:r>
              <a:rPr lang="cs-CZ" dirty="0"/>
              <a:t>2. Předškolní vzdělávání - problémy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F21942-3078-4FD7-918E-26A177F76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776"/>
            <a:ext cx="10515600" cy="4812187"/>
          </a:xfrm>
        </p:spPr>
        <p:txBody>
          <a:bodyPr>
            <a:normAutofit lnSpcReduction="10000"/>
          </a:bodyPr>
          <a:lstStyle/>
          <a:p>
            <a:pPr lvl="0" fontAlgn="ctr"/>
            <a:r>
              <a:rPr lang="cs-CZ" sz="2000" b="1" dirty="0"/>
              <a:t>Adaptační a identifikační problémy</a:t>
            </a:r>
          </a:p>
          <a:p>
            <a:pPr lvl="1" fontAlgn="ctr"/>
            <a:r>
              <a:rPr lang="cs-CZ" sz="1800" dirty="0"/>
              <a:t>Změna komunikace mezi učiteli a rodiči – manažerský formalismus</a:t>
            </a:r>
          </a:p>
          <a:p>
            <a:pPr lvl="1" fontAlgn="ctr"/>
            <a:r>
              <a:rPr lang="cs-CZ" sz="1800" dirty="0"/>
              <a:t>Vedlo to ke zvýšení počtu dětí ve třídě</a:t>
            </a:r>
          </a:p>
          <a:p>
            <a:pPr lvl="1" fontAlgn="ctr"/>
            <a:r>
              <a:rPr lang="cs-CZ" sz="1800" dirty="0"/>
              <a:t>Čekací listiny, marketingové strategie</a:t>
            </a:r>
          </a:p>
          <a:p>
            <a:pPr lvl="1" fontAlgn="ctr"/>
            <a:r>
              <a:rPr lang="cs-CZ" sz="1800" dirty="0"/>
              <a:t>Tržní kontrakty ne rodičovská participace</a:t>
            </a:r>
          </a:p>
          <a:p>
            <a:pPr lvl="1" fontAlgn="ctr"/>
            <a:r>
              <a:rPr lang="cs-CZ" sz="1800" dirty="0"/>
              <a:t>Poukazy – </a:t>
            </a:r>
            <a:r>
              <a:rPr lang="cs-CZ" sz="1800" dirty="0" err="1"/>
              <a:t>vouchers</a:t>
            </a:r>
            <a:r>
              <a:rPr lang="cs-CZ" sz="1800" dirty="0"/>
              <a:t> – </a:t>
            </a:r>
            <a:r>
              <a:rPr lang="cs-CZ" sz="1800" b="1" dirty="0"/>
              <a:t>Tichá sociální exkluze</a:t>
            </a:r>
          </a:p>
          <a:p>
            <a:pPr lvl="0" fontAlgn="ctr"/>
            <a:r>
              <a:rPr lang="cs-CZ" sz="2000" dirty="0"/>
              <a:t>Celé to racionalizuje partikulární způsob uvažování jako novou pravdu</a:t>
            </a:r>
          </a:p>
          <a:p>
            <a:pPr lvl="1" fontAlgn="ctr"/>
            <a:r>
              <a:rPr lang="cs-CZ" sz="1800" dirty="0"/>
              <a:t>Redefinice normativního způsobu myšlení</a:t>
            </a:r>
          </a:p>
          <a:p>
            <a:pPr lvl="1" fontAlgn="ctr"/>
            <a:r>
              <a:rPr lang="cs-CZ" sz="1800" dirty="0"/>
              <a:t>Jde o to „dobře nakoupit“ na vzdělávacím trhu – ne být vzdělaný</a:t>
            </a:r>
          </a:p>
          <a:p>
            <a:pPr lvl="0" fontAlgn="ctr"/>
            <a:r>
              <a:rPr lang="cs-CZ" sz="2000" b="1" dirty="0"/>
              <a:t>Nefunguje to:</a:t>
            </a:r>
          </a:p>
          <a:p>
            <a:pPr lvl="1" fontAlgn="ctr"/>
            <a:r>
              <a:rPr lang="cs-CZ" sz="1800" dirty="0"/>
              <a:t>Monopolizace soukromých poskytovatelů vzdělávání</a:t>
            </a:r>
          </a:p>
          <a:p>
            <a:pPr lvl="1" fontAlgn="ctr"/>
            <a:r>
              <a:rPr lang="cs-CZ" sz="1800" dirty="0"/>
              <a:t>Vyšší kvalita v zařízeních, které nebyly orientovány na zisk</a:t>
            </a:r>
          </a:p>
          <a:p>
            <a:pPr lvl="1" fontAlgn="ctr"/>
            <a:r>
              <a:rPr lang="cs-CZ" sz="1800" dirty="0"/>
              <a:t>Pouhé proklamace kvality</a:t>
            </a:r>
          </a:p>
          <a:p>
            <a:pPr lvl="1" fontAlgn="ctr"/>
            <a:r>
              <a:rPr lang="cs-CZ" sz="1800" dirty="0"/>
              <a:t>Neochota výměny zkušeností (</a:t>
            </a:r>
            <a:r>
              <a:rPr lang="cs-CZ" sz="1800" dirty="0" err="1"/>
              <a:t>know</a:t>
            </a:r>
            <a:r>
              <a:rPr lang="cs-CZ" sz="1800" dirty="0"/>
              <a:t> </a:t>
            </a:r>
            <a:r>
              <a:rPr lang="cs-CZ" sz="1800" dirty="0" err="1"/>
              <a:t>how</a:t>
            </a:r>
            <a:r>
              <a:rPr lang="cs-CZ" sz="1800" dirty="0"/>
              <a:t> je drahé)</a:t>
            </a:r>
          </a:p>
          <a:p>
            <a:pPr lvl="1" fontAlgn="ctr"/>
            <a:r>
              <a:rPr lang="cs-CZ" sz="1800" dirty="0"/>
              <a:t>Nedochází k inovacím</a:t>
            </a:r>
          </a:p>
        </p:txBody>
      </p:sp>
    </p:spTree>
    <p:extLst>
      <p:ext uri="{BB962C8B-B14F-4D97-AF65-F5344CB8AC3E}">
        <p14:creationId xmlns:p14="http://schemas.microsoft.com/office/powerpoint/2010/main" val="1077270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88F68-0090-40D5-BAFB-7AAC03B9B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/>
          </a:bodyPr>
          <a:lstStyle/>
          <a:p>
            <a:r>
              <a:rPr lang="cs-CZ" dirty="0"/>
              <a:t>3. PISA, testování </a:t>
            </a:r>
            <a:r>
              <a:rPr lang="en-GB" sz="1600" dirty="0">
                <a:hlinkClick r:id="rId2"/>
              </a:rPr>
              <a:t>http://www.oecd.org/pisa/aboutpisa/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9AB95E-6251-4BD7-B39C-D936249F5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 numCol="2">
            <a:normAutofit fontScale="62500" lnSpcReduction="20000"/>
          </a:bodyPr>
          <a:lstStyle/>
          <a:p>
            <a:pPr lvl="0" fontAlgn="ctr"/>
            <a:r>
              <a:rPr lang="cs-CZ" sz="3400" dirty="0"/>
              <a:t>Mikroskopické i globální strategie</a:t>
            </a:r>
          </a:p>
          <a:p>
            <a:pPr lvl="1" fontAlgn="ctr"/>
            <a:r>
              <a:rPr lang="cs-CZ" sz="2600" dirty="0"/>
              <a:t>Globální – vzdělávací reformy</a:t>
            </a:r>
          </a:p>
          <a:p>
            <a:pPr lvl="1" fontAlgn="ctr"/>
            <a:r>
              <a:rPr lang="cs-CZ" sz="2600" dirty="0"/>
              <a:t>Orientačním pilířem současných vzdělávacích reforem a změn vzdělávacích politik jsou… </a:t>
            </a:r>
          </a:p>
          <a:p>
            <a:pPr fontAlgn="ctr"/>
            <a:r>
              <a:rPr lang="cs-CZ" sz="3400" b="1" dirty="0"/>
              <a:t>Nové nástroje vyhodnocování vzdělávání</a:t>
            </a:r>
          </a:p>
          <a:p>
            <a:pPr lvl="1" fontAlgn="ctr"/>
            <a:r>
              <a:rPr lang="cs-CZ" sz="2600" dirty="0"/>
              <a:t>Regulují školské systémy, definují problémy i řešení, operace s nimi jsou další </a:t>
            </a:r>
            <a:r>
              <a:rPr lang="cs-CZ" sz="2600" dirty="0" err="1"/>
              <a:t>governmentální</a:t>
            </a:r>
            <a:r>
              <a:rPr lang="cs-CZ" sz="2600" dirty="0"/>
              <a:t> strategie</a:t>
            </a:r>
          </a:p>
          <a:p>
            <a:pPr lvl="1" fontAlgn="ctr"/>
            <a:r>
              <a:rPr lang="cs-CZ" sz="2600" dirty="0"/>
              <a:t>PISA – </a:t>
            </a:r>
            <a:r>
              <a:rPr lang="cs-CZ" sz="2600" dirty="0" err="1"/>
              <a:t>Programme</a:t>
            </a:r>
            <a:r>
              <a:rPr lang="cs-CZ" sz="2600" dirty="0"/>
              <a:t> </a:t>
            </a:r>
            <a:r>
              <a:rPr lang="cs-CZ" sz="2600" dirty="0" err="1"/>
              <a:t>for</a:t>
            </a:r>
            <a:r>
              <a:rPr lang="cs-CZ" sz="2600" dirty="0"/>
              <a:t> International Student </a:t>
            </a:r>
            <a:r>
              <a:rPr lang="cs-CZ" sz="2600" dirty="0" err="1"/>
              <a:t>Assessment</a:t>
            </a:r>
            <a:endParaRPr lang="cs-CZ" sz="2600" dirty="0"/>
          </a:p>
          <a:p>
            <a:pPr fontAlgn="ctr"/>
            <a:r>
              <a:rPr lang="cs-CZ" sz="3400" dirty="0"/>
              <a:t>PISA a </a:t>
            </a:r>
            <a:r>
              <a:rPr lang="cs-CZ" sz="3400" b="1" dirty="0"/>
              <a:t>Mechanizmy a účinky</a:t>
            </a:r>
            <a:r>
              <a:rPr lang="cs-CZ" sz="3400" dirty="0"/>
              <a:t> jdou daleko za oficiální cíle tohoto projektu</a:t>
            </a:r>
          </a:p>
          <a:p>
            <a:pPr lvl="1" fontAlgn="ctr"/>
            <a:r>
              <a:rPr lang="cs-CZ" sz="2600" dirty="0"/>
              <a:t>Skryté kurikulum PISA </a:t>
            </a:r>
          </a:p>
          <a:p>
            <a:pPr lvl="1" fontAlgn="ctr"/>
            <a:r>
              <a:rPr lang="cs-CZ" sz="2600" dirty="0"/>
              <a:t>Podporuje se </a:t>
            </a:r>
            <a:r>
              <a:rPr lang="cs-CZ" sz="2600" dirty="0" err="1"/>
              <a:t>testing</a:t>
            </a:r>
            <a:r>
              <a:rPr lang="cs-CZ" sz="2600" dirty="0"/>
              <a:t> market</a:t>
            </a:r>
          </a:p>
          <a:p>
            <a:pPr lvl="1" fontAlgn="ctr"/>
            <a:r>
              <a:rPr lang="cs-CZ" sz="2600" dirty="0"/>
              <a:t>Školní život pokrývá selektivně, metodologické problémy</a:t>
            </a:r>
          </a:p>
          <a:p>
            <a:pPr lvl="1" fontAlgn="ctr"/>
            <a:r>
              <a:rPr lang="cs-CZ" sz="2600" dirty="0"/>
              <a:t>Uzlový bod v </a:t>
            </a:r>
            <a:r>
              <a:rPr lang="cs-CZ" sz="2600" dirty="0" err="1"/>
              <a:t>disciplinační</a:t>
            </a:r>
            <a:r>
              <a:rPr lang="cs-CZ" sz="2600" dirty="0"/>
              <a:t> síti</a:t>
            </a:r>
          </a:p>
          <a:p>
            <a:pPr lvl="1" fontAlgn="ctr"/>
            <a:r>
              <a:rPr lang="cs-CZ" sz="2600" dirty="0"/>
              <a:t>Testování, </a:t>
            </a:r>
            <a:r>
              <a:rPr lang="cs-CZ" sz="2600" dirty="0" err="1"/>
              <a:t>ranking</a:t>
            </a:r>
            <a:r>
              <a:rPr lang="cs-CZ" sz="2600" dirty="0"/>
              <a:t>, kontrola – implicitní regulace rozhodování</a:t>
            </a:r>
          </a:p>
          <a:p>
            <a:pPr lvl="1" fontAlgn="ctr"/>
            <a:r>
              <a:rPr lang="cs-CZ" sz="2600" dirty="0"/>
              <a:t>Hlavní cíl je zvýšení kompetitivní mentality a benefit pro společná obchod</a:t>
            </a:r>
          </a:p>
          <a:p>
            <a:pPr lvl="1" fontAlgn="ctr"/>
            <a:r>
              <a:rPr lang="cs-CZ" sz="2600" dirty="0"/>
              <a:t>Homogenizace participujících zemí – </a:t>
            </a:r>
            <a:r>
              <a:rPr lang="cs-CZ" sz="2600" dirty="0" err="1"/>
              <a:t>sebepřizpůsobení</a:t>
            </a:r>
            <a:r>
              <a:rPr lang="cs-CZ" sz="2600" dirty="0"/>
              <a:t>, sebekontrola</a:t>
            </a:r>
          </a:p>
          <a:p>
            <a:pPr lvl="1" fontAlgn="ctr"/>
            <a:r>
              <a:rPr lang="cs-CZ" sz="2600" dirty="0"/>
              <a:t>Komparuje, ale poskytuje vysvětlení rozdílů mezi zeměmi – vysvětlení jsou na zemích samotných</a:t>
            </a:r>
          </a:p>
          <a:p>
            <a:pPr lvl="1" fontAlgn="ctr"/>
            <a:r>
              <a:rPr lang="cs-CZ" sz="2600" dirty="0"/>
              <a:t>Omezuje, diktuje možnosti, limituje možnou agendu vzdělávacích politik</a:t>
            </a:r>
          </a:p>
          <a:p>
            <a:pPr lvl="1" fontAlgn="ctr"/>
            <a:r>
              <a:rPr lang="cs-CZ" sz="2600" dirty="0"/>
              <a:t>Edukační manažerismus, </a:t>
            </a:r>
            <a:r>
              <a:rPr lang="cs-CZ" sz="2600" dirty="0" err="1"/>
              <a:t>procedurologie</a:t>
            </a:r>
            <a:endParaRPr lang="cs-CZ" sz="2600" dirty="0"/>
          </a:p>
          <a:p>
            <a:pPr lvl="1" fontAlgn="ctr"/>
            <a:r>
              <a:rPr lang="cs-CZ" sz="2600" dirty="0"/>
              <a:t>PISA není objektivní, vědecký, ideologicky nezatížený nástroj hodnocení</a:t>
            </a:r>
          </a:p>
          <a:p>
            <a:pPr lvl="1" fontAlgn="ctr"/>
            <a:r>
              <a:rPr lang="cs-CZ" sz="2600" dirty="0"/>
              <a:t>Zakládá vlastní standardy normality</a:t>
            </a:r>
          </a:p>
          <a:p>
            <a:pPr lvl="0" fontAlgn="ctr"/>
            <a:r>
              <a:rPr lang="cs-CZ" sz="3400" dirty="0"/>
              <a:t>Výkonový monitoring</a:t>
            </a:r>
          </a:p>
          <a:p>
            <a:pPr lvl="1" fontAlgn="ctr"/>
            <a:r>
              <a:rPr lang="cs-CZ" sz="2600" dirty="0"/>
              <a:t>Nutí orientovat se na zástupné cíle, na sekundární aktivity</a:t>
            </a:r>
          </a:p>
          <a:p>
            <a:pPr lvl="1" fontAlgn="ctr"/>
            <a:r>
              <a:rPr lang="cs-CZ" sz="2600" dirty="0"/>
              <a:t>Prokázat schopnost hrát poznatkovou hru</a:t>
            </a:r>
          </a:p>
          <a:p>
            <a:pPr lvl="1" fontAlgn="ctr"/>
            <a:r>
              <a:rPr lang="cs-CZ" sz="2600" dirty="0"/>
              <a:t>Cíle je dobrý chod národních poznatkových fabrik</a:t>
            </a:r>
          </a:p>
          <a:p>
            <a:pPr lvl="1" fontAlgn="ctr"/>
            <a:r>
              <a:rPr lang="cs-CZ" sz="2600" dirty="0"/>
              <a:t>Kulturní zatížení otázek – položek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27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035A1-5CF9-4C9F-8EC9-C1CF86F3E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9449"/>
          </a:xfrm>
        </p:spPr>
        <p:txBody>
          <a:bodyPr>
            <a:noAutofit/>
          </a:bodyPr>
          <a:lstStyle/>
          <a:p>
            <a:pPr algn="ctr"/>
            <a:r>
              <a:rPr lang="cs-CZ" sz="3600" dirty="0"/>
              <a:t>Tisková zpráva MŠMT: Úprava RVP ZV bude platit od září 2013. </a:t>
            </a:r>
            <a:endParaRPr lang="en-GB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F183E4-942D-4161-B738-09B58689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1165"/>
            <a:ext cx="10515600" cy="3645797"/>
          </a:xfrm>
        </p:spPr>
        <p:txBody>
          <a:bodyPr/>
          <a:lstStyle/>
          <a:p>
            <a:r>
              <a:rPr lang="cs-CZ" dirty="0"/>
              <a:t>„K obsahovým změnám v RVP ZV, které vzešly z mezirezortních jednání, dochází po sedmi letech od jeho vzniku. Mezi hlavní změny, ke kterým od 1. září 2013 dojde, bude úprava vzdělávacího oboru Matematika a její aplikace. Vzhledem k požadavkům, které jsou kladeny na žáky 1. stupně základní školy při mezinárodních výzkumech TIMSS a PISA, bylo učivo o zlomcích a desetinných číslech přesunuto z 2. na 1. stupeň ZŠ.“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7671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19781</TotalTime>
  <Words>985</Words>
  <Application>Microsoft Office PowerPoint</Application>
  <PresentationFormat>Širokoúhlá obrazovka</PresentationFormat>
  <Paragraphs>167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Současné problémy sociologie vzdělávání</vt:lpstr>
      <vt:lpstr>Kdo může za neoliberalismus?</vt:lpstr>
      <vt:lpstr>„Stavební kameny neoliberalismu“ (Kaščák 2011):</vt:lpstr>
      <vt:lpstr>1. Celoživotní učení</vt:lpstr>
      <vt:lpstr>1. Celoživotní učení jako princip celého systému</vt:lpstr>
      <vt:lpstr>2. Předškolní vzdělávání</vt:lpstr>
      <vt:lpstr>2. Předškolní vzdělávání - problémy</vt:lpstr>
      <vt:lpstr>3. PISA, testování http://www.oecd.org/pisa/aboutpisa/</vt:lpstr>
      <vt:lpstr>Tisková zpráva MŠMT: Úprava RVP ZV bude platit od září 2013. </vt:lpstr>
      <vt:lpstr>4. Vysoké školství</vt:lpstr>
      <vt:lpstr>5. Učitelská příprava</vt:lpstr>
      <vt:lpstr>Pol, Švaříček. 2011. “Pokus o teorii nepořádku: Rozhovor se Stephenem J. Ballem.”</vt:lpstr>
      <vt:lpstr>závěr </vt:lpstr>
      <vt:lpstr>Prezentace aplikace PowerPoint</vt:lpstr>
      <vt:lpstr>Kritika kritiky neoliberalismu</vt:lpstr>
      <vt:lpstr>Radikální kritika kritiky neoliberalismu: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300</cp:revision>
  <dcterms:created xsi:type="dcterms:W3CDTF">2018-09-15T08:21:15Z</dcterms:created>
  <dcterms:modified xsi:type="dcterms:W3CDTF">2019-10-26T11:49:10Z</dcterms:modified>
</cp:coreProperties>
</file>