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7" r:id="rId6"/>
    <p:sldId id="271" r:id="rId7"/>
    <p:sldId id="260" r:id="rId8"/>
    <p:sldId id="273" r:id="rId9"/>
    <p:sldId id="269" r:id="rId10"/>
    <p:sldId id="272" r:id="rId11"/>
    <p:sldId id="261" r:id="rId12"/>
    <p:sldId id="279" r:id="rId13"/>
    <p:sldId id="280" r:id="rId14"/>
    <p:sldId id="281" r:id="rId15"/>
    <p:sldId id="284" r:id="rId16"/>
    <p:sldId id="283" r:id="rId17"/>
    <p:sldId id="282" r:id="rId18"/>
    <p:sldId id="274" r:id="rId19"/>
    <p:sldId id="276" r:id="rId20"/>
    <p:sldId id="277" r:id="rId21"/>
    <p:sldId id="268" r:id="rId22"/>
    <p:sldId id="270" r:id="rId23"/>
    <p:sldId id="275" r:id="rId24"/>
    <p:sldId id="262" r:id="rId25"/>
    <p:sldId id="263" r:id="rId26"/>
    <p:sldId id="264" r:id="rId27"/>
    <p:sldId id="265" r:id="rId28"/>
  </p:sldIdLst>
  <p:sldSz cx="9144000" cy="6858000" type="screen4x3"/>
  <p:notesSz cx="6858000" cy="9144000"/>
  <p:custDataLst>
    <p:tags r:id="rId3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600" y="10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29377-4841-42B8-B05E-8274E2D3D5EC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D365F-AD30-4FC1-87E8-3C0C6B31B3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947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B68ECE-C6B4-4A73-99CE-EFD2857FFD18}" type="slidenum">
              <a:rPr kumimoji="0" lang="cs-CZ" altLang="cs-CZ" smtClean="0"/>
              <a:pPr>
                <a:spcBef>
                  <a:spcPct val="0"/>
                </a:spcBef>
              </a:pPr>
              <a:t>12</a:t>
            </a:fld>
            <a:endParaRPr kumimoji="0"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1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F5FE-08EE-4224-AFAE-44B9E78A02C1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3C58B-EC10-416C-A494-D41C654BB7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Francis Bacon</a:t>
            </a:r>
            <a:r>
              <a:rPr lang="cs-CZ"/>
              <a:t/>
            </a:r>
            <a:br>
              <a:rPr lang="cs-CZ"/>
            </a:br>
            <a:r>
              <a:rPr lang="cs-CZ"/>
              <a:t>a nová metoda vědeckého poznání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Prométheovský přístup k přírodě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 </a:t>
            </a:r>
            <a:r>
              <a:rPr lang="cs-CZ" dirty="0" err="1"/>
              <a:t>Baconovy</a:t>
            </a:r>
            <a:r>
              <a:rPr lang="cs-CZ" dirty="0"/>
              <a:t> reformy věd?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„Cílem mé vědy není totiž vynalézat argumenty, nýbrž rozličná umění, nikoli věci, jež souhlasí s principy samy, ne nějaké pravděpodobné vztahy a uspořádání, nýbrž přímo  vyobrazení  a  popis  děl.  Z odlišného  záměru  vyplývá  ovšem  také  odlišný  výsledek. V prvním případě jde o to, přemoci protivníka v učené hádce a zahnat ho do úzkých, v druhém případě  se  však  pomocí  díla  překonává  sama  příroda.“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(F. Bacon, </a:t>
            </a:r>
            <a:r>
              <a:rPr lang="cs-CZ" i="1" dirty="0"/>
              <a:t>Nové  organon</a:t>
            </a:r>
            <a:r>
              <a:rPr lang="cs-CZ" dirty="0"/>
              <a:t>.  2.  vyd. Praha : Svoboda, 1990. Str. 55)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124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Odhalování přírody jako soudní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„Spíše se projeví tajemství přírody, tísní-li je umění, než když si jde svou cestou.“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cs-CZ" sz="2400" dirty="0"/>
              <a:t>(F. Bacon, </a:t>
            </a:r>
            <a:r>
              <a:rPr lang="cs-CZ" sz="2400" i="1" dirty="0"/>
              <a:t>Nové Organon</a:t>
            </a:r>
            <a:r>
              <a:rPr lang="cs-CZ" sz="2400" dirty="0"/>
              <a:t>, I, §  98, Praha 1990, s. 137)</a:t>
            </a:r>
          </a:p>
          <a:p>
            <a:pPr>
              <a:buNone/>
            </a:pPr>
            <a:r>
              <a:rPr lang="cs-CZ" dirty="0"/>
              <a:t>	</a:t>
            </a:r>
            <a:endParaRPr lang="cs-CZ" sz="2400" dirty="0"/>
          </a:p>
          <a:p>
            <a:r>
              <a:rPr lang="cs-CZ" dirty="0"/>
              <a:t>„Nechť jen lidské pokolení opět nabude svého práva nad přírodou, jež mu náleží jakožto Boží dar.“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cs-CZ" sz="2200" dirty="0"/>
              <a:t>(F. Bacon, </a:t>
            </a:r>
            <a:r>
              <a:rPr lang="cs-CZ" sz="2200" i="1" dirty="0"/>
              <a:t>Nové Organon</a:t>
            </a:r>
            <a:r>
              <a:rPr lang="cs-CZ" sz="2200" dirty="0"/>
              <a:t>, I, §  129, Praha 1990, s. 163)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AE86C6-6FE8-4F72-96B4-BBD2FF4FDB21}" type="slidenum">
              <a:rPr lang="cs-CZ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en-US" sz="1200">
              <a:latin typeface="Garamond" panose="02020404030301010803" pitchFamily="18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3600" dirty="0">
                <a:solidFill>
                  <a:schemeClr val="tx1"/>
                </a:solidFill>
                <a:latin typeface="Arial" charset="0"/>
              </a:rPr>
              <a:t>„Natáhnout přírodu na skřipec“ (</a:t>
            </a:r>
            <a:r>
              <a:rPr lang="cs-CZ" sz="3600" strike="sngStrike" dirty="0" err="1">
                <a:solidFill>
                  <a:schemeClr val="tx1"/>
                </a:solidFill>
                <a:latin typeface="Arial" charset="0"/>
              </a:rPr>
              <a:t>Bacon</a:t>
            </a:r>
            <a:r>
              <a:rPr lang="cs-CZ" sz="3600" dirty="0">
                <a:solidFill>
                  <a:schemeClr val="tx1"/>
                </a:solidFill>
                <a:latin typeface="Arial" charset="0"/>
              </a:rPr>
              <a:t>)</a:t>
            </a:r>
            <a:br>
              <a:rPr lang="cs-CZ" sz="3600" dirty="0">
                <a:solidFill>
                  <a:schemeClr val="tx1"/>
                </a:solidFill>
                <a:latin typeface="Arial" charset="0"/>
              </a:rPr>
            </a:br>
            <a:endParaRPr lang="cs-CZ" sz="3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  <a:ln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1800" dirty="0"/>
              <a:t>„</a:t>
            </a:r>
            <a:r>
              <a:rPr lang="cs-CZ" sz="2200" dirty="0"/>
              <a:t>Velice příznačně zní výrok jednoho z duchovních spolutvůrců karteziánského obratu, F. Bacona: 'Napněme přírodu, tu špinavou děvku, na skřipec a vyrvěme jí všechna její tajemství</a:t>
            </a:r>
            <a:r>
              <a:rPr lang="en-US" sz="2200" dirty="0"/>
              <a:t>’</a:t>
            </a:r>
            <a:r>
              <a:rPr lang="cs-CZ" sz="2200" dirty="0"/>
              <a:t>!“ (S. Komárek, „Paranoia všedního dne“, in: </a:t>
            </a:r>
            <a:r>
              <a:rPr lang="cs-CZ" sz="2200" i="1" dirty="0"/>
              <a:t>Vesmír</a:t>
            </a:r>
            <a:r>
              <a:rPr lang="cs-CZ" sz="2200" dirty="0"/>
              <a:t> 4/92, s. 227, </a:t>
            </a:r>
            <a:r>
              <a:rPr lang="cs-CZ" sz="2200" i="1" dirty="0" err="1"/>
              <a:t>Sci-Phi</a:t>
            </a:r>
            <a:r>
              <a:rPr lang="cs-CZ" sz="2200" dirty="0"/>
              <a:t>, 4/92, s.30-32, </a:t>
            </a:r>
            <a:r>
              <a:rPr lang="cs-CZ" sz="2200" i="1" dirty="0"/>
              <a:t>Tvar</a:t>
            </a:r>
            <a:r>
              <a:rPr lang="cs-CZ" sz="2200" dirty="0"/>
              <a:t> 49-50/93, s.16)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22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200" dirty="0"/>
              <a:t>„The art of enquiry into nature itself, or putting it on the rack“</a:t>
            </a:r>
            <a:r>
              <a:rPr lang="cs-CZ" sz="2200" dirty="0"/>
              <a:t> (</a:t>
            </a:r>
            <a:r>
              <a:rPr lang="en-US" sz="2200" strike="sngStrike" dirty="0"/>
              <a:t>Bacon</a:t>
            </a:r>
            <a:r>
              <a:rPr lang="cs-CZ" sz="2200" dirty="0"/>
              <a:t>)</a:t>
            </a:r>
            <a:endParaRPr lang="cs-CZ" sz="2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400" dirty="0"/>
              <a:t>Bacon tuto formulaci nikdy nepoužil!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400" dirty="0"/>
              <a:t>Leibniz</a:t>
            </a:r>
            <a:r>
              <a:rPr lang="en-US" sz="2400" dirty="0"/>
              <a:t> </a:t>
            </a:r>
            <a:r>
              <a:rPr lang="cs-CZ" sz="2400" dirty="0"/>
              <a:t>: </a:t>
            </a:r>
            <a:r>
              <a:rPr lang="en-US" sz="2400" dirty="0"/>
              <a:t>"the art of inquiry into nature itself and of putting it on the rack - the art of experimenting which Lord Bacon began so a</a:t>
            </a:r>
            <a:r>
              <a:rPr lang="cs-CZ" sz="2400" dirty="0" err="1"/>
              <a:t>pt</a:t>
            </a:r>
            <a:r>
              <a:rPr lang="cs-CZ" sz="2400" dirty="0"/>
              <a:t> to </a:t>
            </a:r>
            <a:r>
              <a:rPr lang="cs-CZ" sz="2400" dirty="0" err="1"/>
              <a:t>aply</a:t>
            </a:r>
            <a:r>
              <a:rPr lang="cs-CZ" sz="2400" dirty="0"/>
              <a:t>!“ (GP VII, 51)</a:t>
            </a:r>
            <a:endParaRPr lang="cs-CZ" sz="2200" b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200" dirty="0"/>
              <a:t>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45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6051550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1800" dirty="0"/>
              <a:t>„Francis Bacon –příroda je děvka, kterou je potřeba natáhnout na skřipec a vytlouct z ní všechna tajemství“ (BP nejmenovaného autora)</a:t>
            </a:r>
          </a:p>
          <a:p>
            <a:r>
              <a:rPr lang="cs-CZ" altLang="cs-CZ" sz="1800" dirty="0"/>
              <a:t>„Viz známé rčení Francise Bacona, teoretika novověké vědy, empirika a sensualisty, žijícího v 17. století, době, kdy vznikaly základy dnešní vědy: „Napněme přírodu, tu špinavou děvku, na skřipec a vyrvěme ji její tajemství.“ (BP nejmenovaného autora)</a:t>
            </a:r>
          </a:p>
          <a:p>
            <a:r>
              <a:rPr lang="cs-CZ" altLang="cs-CZ" sz="1800" dirty="0"/>
              <a:t>„Jde  o  humanitní  obor,  a  proto  není  možné  se zkoumanými objekty dělat to, co navrhoval Francis Bacon činit s přírodou, totiž natahovat je na skřipec.“ (I. O. Štampach, </a:t>
            </a:r>
            <a:r>
              <a:rPr lang="cs-CZ" altLang="cs-CZ" sz="1800" i="1" dirty="0"/>
              <a:t>Přehled religionistiky</a:t>
            </a:r>
            <a:r>
              <a:rPr lang="cs-CZ" altLang="cs-CZ" sz="1800" dirty="0"/>
              <a:t>, Praha: Portál 2008, str. 14)</a:t>
            </a:r>
          </a:p>
          <a:p>
            <a:r>
              <a:rPr lang="cs-CZ" altLang="cs-CZ" sz="1800" dirty="0"/>
              <a:t>„Napněme přírodu, tu špinavou děvku, na skřipec a vyrvěme jí její tajemství,“ pronesl kdysi Francis Bacon, teoretik novověké vědy, empirik a sensualista žijící v 17. století.“ (O. Nezbeda, </a:t>
            </a:r>
            <a:r>
              <a:rPr lang="cs-CZ" altLang="cs-CZ" sz="1800" i="1" dirty="0"/>
              <a:t>Do posledního brouka, </a:t>
            </a:r>
            <a:r>
              <a:rPr lang="cs-CZ" altLang="cs-CZ" sz="1800" dirty="0"/>
              <a:t>Respekt, 28. 4. 2011). </a:t>
            </a:r>
          </a:p>
          <a:p>
            <a:r>
              <a:rPr lang="cs-CZ" altLang="cs-CZ" sz="1800" dirty="0"/>
              <a:t>„Už v 17. století psal Francis Bacon o ”maskulinním zrození nového věku” a navrhoval ”napnout tu děvku přírodu na skřipec a vyrvat jí všechna její tajemství”. Je tento ”mužský přístup k přírodě” ten jediný vědecký?“ (Z. Neubauer, T. </a:t>
            </a:r>
            <a:r>
              <a:rPr lang="cs-CZ" altLang="cs-CZ" sz="1800" dirty="0" err="1"/>
              <a:t>Škrdlant</a:t>
            </a:r>
            <a:r>
              <a:rPr lang="cs-CZ" altLang="cs-CZ" sz="1800" dirty="0"/>
              <a:t>, </a:t>
            </a:r>
            <a:r>
              <a:rPr lang="cs-CZ" altLang="cs-CZ" sz="1800" i="1" dirty="0"/>
              <a:t>Skrytá pravda země</a:t>
            </a:r>
            <a:r>
              <a:rPr lang="cs-CZ" altLang="cs-CZ" sz="1800" dirty="0"/>
              <a:t>, Praha: Mladá fronta, 2004, s. 54).</a:t>
            </a:r>
          </a:p>
          <a:p>
            <a:r>
              <a:rPr lang="cs-CZ" altLang="cs-CZ" sz="1800" dirty="0"/>
              <a:t>„Bacon navrhoval „honit přírodu se psy po jejích stezkách“ a „natáhnout ji na skřipec, dokud nevydá svá tajemství“, (</a:t>
            </a:r>
            <a:r>
              <a:rPr lang="cs-CZ" altLang="cs-CZ" sz="1800" i="1" dirty="0"/>
              <a:t>Etika v přístupu k výrobním faktorům</a:t>
            </a:r>
            <a:r>
              <a:rPr lang="cs-CZ" altLang="cs-CZ" sz="1800" dirty="0"/>
              <a:t>, in: </a:t>
            </a:r>
            <a:r>
              <a:rPr lang="cs-CZ" altLang="cs-CZ" sz="1800" dirty="0" err="1"/>
              <a:t>Šmajs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Binka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Rolný</a:t>
            </a:r>
            <a:r>
              <a:rPr lang="cs-CZ" altLang="cs-CZ" sz="1800" dirty="0"/>
              <a:t>, </a:t>
            </a:r>
            <a:r>
              <a:rPr lang="cs-CZ" altLang="cs-CZ" sz="1800" i="1" dirty="0"/>
              <a:t>Etika, ekonomika, příroda</a:t>
            </a:r>
            <a:r>
              <a:rPr lang="cs-CZ" altLang="cs-CZ" sz="1800" dirty="0"/>
              <a:t>). </a:t>
            </a:r>
          </a:p>
          <a:p>
            <a:r>
              <a:rPr lang="cs-CZ" altLang="cs-CZ" sz="1800" dirty="0"/>
              <a:t>„Francis Bacon (1561- 1626) píše: „Napněme přírodu, tu špinavou děvku, na skřipec a vyrvěme ji její tajemství.“ S. </a:t>
            </a:r>
            <a:r>
              <a:rPr lang="en-GB" sz="1800" dirty="0" err="1"/>
              <a:t>Komárek</a:t>
            </a:r>
            <a:r>
              <a:rPr lang="en-GB" sz="1800" dirty="0"/>
              <a:t>:  </a:t>
            </a:r>
            <a:r>
              <a:rPr lang="en-GB" sz="1800" i="1" dirty="0" err="1"/>
              <a:t>Dějiny</a:t>
            </a:r>
            <a:r>
              <a:rPr lang="en-GB" sz="1800" i="1" dirty="0"/>
              <a:t>  </a:t>
            </a:r>
            <a:r>
              <a:rPr lang="en-GB" sz="1800" i="1" dirty="0" err="1"/>
              <a:t>biologického</a:t>
            </a:r>
            <a:r>
              <a:rPr lang="en-GB" sz="1800" i="1" dirty="0"/>
              <a:t>  </a:t>
            </a:r>
            <a:r>
              <a:rPr lang="en-GB" sz="1800" i="1" dirty="0" err="1"/>
              <a:t>myšlení</a:t>
            </a:r>
            <a:r>
              <a:rPr lang="en-GB" sz="1800" dirty="0"/>
              <a:t>. Praha: </a:t>
            </a:r>
            <a:r>
              <a:rPr lang="en-GB" sz="1800" dirty="0" err="1"/>
              <a:t>Vesmír</a:t>
            </a:r>
            <a:r>
              <a:rPr lang="en-GB" sz="1800" dirty="0"/>
              <a:t>,  1997, s. 50; </a:t>
            </a:r>
            <a:r>
              <a:rPr lang="cs-CZ" sz="1800" dirty="0"/>
              <a:t>S. </a:t>
            </a:r>
            <a:r>
              <a:rPr lang="en-GB" sz="1800" dirty="0"/>
              <a:t> </a:t>
            </a:r>
            <a:r>
              <a:rPr lang="en-GB" sz="1800" dirty="0" err="1"/>
              <a:t>Komárek</a:t>
            </a:r>
            <a:r>
              <a:rPr lang="en-GB" sz="1800" dirty="0"/>
              <a:t>, </a:t>
            </a:r>
            <a:r>
              <a:rPr lang="en-GB" sz="1800" i="1" dirty="0" err="1"/>
              <a:t>Obraz</a:t>
            </a:r>
            <a:r>
              <a:rPr lang="en-GB" sz="1800" i="1" dirty="0"/>
              <a:t> </a:t>
            </a:r>
            <a:r>
              <a:rPr lang="en-GB" sz="1800" i="1" dirty="0" err="1"/>
              <a:t>člověka</a:t>
            </a:r>
            <a:r>
              <a:rPr lang="en-GB" sz="1800" i="1" dirty="0"/>
              <a:t> a </a:t>
            </a:r>
            <a:r>
              <a:rPr lang="en-GB" sz="1800" i="1" dirty="0" err="1"/>
              <a:t>přírody</a:t>
            </a:r>
            <a:r>
              <a:rPr lang="en-GB" sz="1800" i="1" dirty="0"/>
              <a:t> v </a:t>
            </a:r>
            <a:r>
              <a:rPr lang="en-GB" sz="1800" i="1" dirty="0" err="1"/>
              <a:t>zrcadle</a:t>
            </a:r>
            <a:r>
              <a:rPr lang="en-GB" sz="1800" i="1" dirty="0"/>
              <a:t> </a:t>
            </a:r>
            <a:r>
              <a:rPr lang="en-GB" sz="1800" i="1" dirty="0" err="1"/>
              <a:t>biologie</a:t>
            </a:r>
            <a:r>
              <a:rPr lang="en-GB" sz="1800" dirty="0"/>
              <a:t>. Praha: Academia, 2008, s. 62.</a:t>
            </a:r>
            <a:r>
              <a:rPr lang="cs-CZ" sz="1800" dirty="0"/>
              <a:t>); viz též S. </a:t>
            </a:r>
            <a:r>
              <a:rPr lang="cs-CZ" sz="1800"/>
              <a:t>Komárek,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Příroda a kultura: Svět jevů a svět interpretací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Praha: Academia, 2008, str. 205. </a:t>
            </a:r>
            <a:endParaRPr lang="cs-CZ" sz="1800" dirty="0"/>
          </a:p>
          <a:p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4096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4C8994A-E9FC-49EC-B7B8-232EAA0049C3}" type="slidenum">
              <a:rPr lang="cs-CZ" altLang="en-US" smtClean="0">
                <a:latin typeface="Garamond" panose="02020404030301010803" pitchFamily="18" charset="0"/>
              </a:rPr>
              <a:pPr/>
              <a:t>13</a:t>
            </a:fld>
            <a:endParaRPr lang="cs-CZ" altLang="en-US"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730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/>
              <a:t>Uvedení záležitosti s mučením na pravou míru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Zdroj omylu: </a:t>
            </a:r>
            <a:r>
              <a:rPr lang="en-US" altLang="cs-CZ" sz="3200" dirty="0"/>
              <a:t>Carolyn Merchant, </a:t>
            </a:r>
            <a:r>
              <a:rPr lang="cs-CZ" altLang="cs-CZ" sz="3200" i="1" dirty="0"/>
              <a:t>The </a:t>
            </a:r>
            <a:r>
              <a:rPr lang="cs-CZ" altLang="cs-CZ" sz="3200" i="1" dirty="0" err="1"/>
              <a:t>Death</a:t>
            </a:r>
            <a:r>
              <a:rPr lang="cs-CZ" altLang="cs-CZ" sz="3200" i="1" dirty="0"/>
              <a:t> of </a:t>
            </a:r>
            <a:r>
              <a:rPr lang="cs-CZ" altLang="cs-CZ" sz="3200" i="1" dirty="0" err="1"/>
              <a:t>Nature</a:t>
            </a:r>
            <a:r>
              <a:rPr lang="cs-CZ" altLang="cs-CZ" sz="3200" dirty="0"/>
              <a:t>: </a:t>
            </a:r>
            <a:r>
              <a:rPr lang="en-US" altLang="cs-CZ" sz="3200" i="1" dirty="0"/>
              <a:t>Women, Ecology, and the Scientific Revolution</a:t>
            </a:r>
            <a:r>
              <a:rPr lang="cs-CZ" altLang="cs-CZ" sz="3200" dirty="0"/>
              <a:t> (1980)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Viz Peter </a:t>
            </a:r>
            <a:r>
              <a:rPr lang="cs-CZ" altLang="cs-CZ" sz="3200" dirty="0" err="1"/>
              <a:t>Pesic</a:t>
            </a:r>
            <a:r>
              <a:rPr lang="cs-CZ" altLang="cs-CZ" sz="32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  </a:t>
            </a:r>
            <a:r>
              <a:rPr lang="cs-CZ" altLang="cs-CZ" sz="3200" dirty="0" smtClean="0"/>
              <a:t>„</a:t>
            </a:r>
            <a:r>
              <a:rPr lang="cs-CZ" altLang="cs-CZ" sz="3200" dirty="0" err="1" smtClean="0"/>
              <a:t>Nature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>on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Rack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Leibniz's</a:t>
            </a:r>
            <a:r>
              <a:rPr lang="cs-CZ" altLang="cs-CZ" sz="3200" dirty="0"/>
              <a:t> </a:t>
            </a:r>
            <a:r>
              <a:rPr lang="cs-CZ" altLang="cs-CZ" sz="3200" dirty="0" err="1"/>
              <a:t>Attitude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towards</a:t>
            </a:r>
            <a:r>
              <a:rPr lang="cs-CZ" altLang="cs-CZ" sz="3200" dirty="0"/>
              <a:t> </a:t>
            </a:r>
            <a:r>
              <a:rPr lang="cs-CZ" altLang="cs-CZ" sz="3200" dirty="0" err="1"/>
              <a:t>Judicial</a:t>
            </a:r>
            <a:r>
              <a:rPr lang="cs-CZ" altLang="cs-CZ" sz="3200" dirty="0"/>
              <a:t> „</a:t>
            </a:r>
            <a:r>
              <a:rPr lang="cs-CZ" altLang="cs-CZ" sz="3200" dirty="0" err="1"/>
              <a:t>Torture</a:t>
            </a:r>
            <a:r>
              <a:rPr lang="cs-CZ" altLang="cs-CZ" sz="3200" dirty="0"/>
              <a:t> and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'</a:t>
            </a:r>
            <a:r>
              <a:rPr lang="cs-CZ" altLang="cs-CZ" sz="3200" dirty="0" err="1"/>
              <a:t>Torture</a:t>
            </a:r>
            <a:r>
              <a:rPr lang="cs-CZ" altLang="cs-CZ" sz="3200" dirty="0"/>
              <a:t>' of </a:t>
            </a:r>
            <a:r>
              <a:rPr lang="cs-CZ" altLang="cs-CZ" sz="3200" dirty="0" err="1" smtClean="0"/>
              <a:t>Nature</a:t>
            </a:r>
            <a:r>
              <a:rPr lang="cs-CZ" altLang="cs-CZ" sz="3200" dirty="0" smtClean="0"/>
              <a:t>“, </a:t>
            </a:r>
            <a:r>
              <a:rPr lang="cs-CZ" altLang="cs-CZ" sz="3200" i="1" dirty="0"/>
              <a:t>Studia </a:t>
            </a:r>
            <a:r>
              <a:rPr lang="cs-CZ" altLang="cs-CZ" sz="3200" i="1" dirty="0" err="1"/>
              <a:t>Leibnitiana</a:t>
            </a:r>
            <a:r>
              <a:rPr lang="cs-CZ" altLang="cs-CZ" sz="3200" dirty="0"/>
              <a:t>, Band </a:t>
            </a:r>
            <a:r>
              <a:rPr lang="cs-CZ" altLang="cs-CZ" sz="3200" dirty="0" smtClean="0"/>
              <a:t>XXXIX/2</a:t>
            </a:r>
            <a:r>
              <a:rPr lang="cs-CZ" altLang="cs-CZ" sz="3200" dirty="0"/>
              <a:t>, (1997)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700" dirty="0"/>
              <a:t>			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	„Wrestling </a:t>
            </a:r>
            <a:r>
              <a:rPr lang="cs-CZ" altLang="cs-CZ" sz="3200" dirty="0" err="1"/>
              <a:t>with</a:t>
            </a:r>
            <a:r>
              <a:rPr lang="cs-CZ" altLang="cs-CZ" sz="3200" dirty="0"/>
              <a:t> Proteus, Francis Bacon and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'</a:t>
            </a:r>
            <a:r>
              <a:rPr lang="cs-CZ" altLang="cs-CZ" sz="3200" dirty="0" err="1"/>
              <a:t>Torture</a:t>
            </a:r>
            <a:r>
              <a:rPr lang="cs-CZ" altLang="cs-CZ" sz="3200" dirty="0"/>
              <a:t>' of </a:t>
            </a:r>
            <a:r>
              <a:rPr lang="cs-CZ" altLang="cs-CZ" sz="3200" dirty="0" err="1"/>
              <a:t>Nature</a:t>
            </a:r>
            <a:r>
              <a:rPr lang="cs-CZ" altLang="cs-CZ" sz="3200" dirty="0"/>
              <a:t>", </a:t>
            </a:r>
            <a:r>
              <a:rPr lang="cs-CZ" altLang="cs-CZ" sz="3200" i="1" dirty="0"/>
              <a:t>Isis</a:t>
            </a:r>
            <a:r>
              <a:rPr lang="cs-CZ" altLang="cs-CZ" sz="3200" dirty="0"/>
              <a:t> (1999)</a:t>
            </a:r>
          </a:p>
          <a:p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4198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544A9B-3BFC-4359-84F2-2F3C7F914107}" type="slidenum">
              <a:rPr lang="cs-CZ" altLang="en-US" smtClean="0">
                <a:latin typeface="Garamond" panose="02020404030301010803" pitchFamily="18" charset="0"/>
              </a:rPr>
              <a:pPr/>
              <a:t>14</a:t>
            </a:fld>
            <a:endParaRPr lang="cs-CZ" altLang="en-US">
              <a:latin typeface="Garamond" panose="020204040303010108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925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u="sng" dirty="0"/>
              <a:t>Experiment </a:t>
            </a:r>
            <a:r>
              <a:rPr lang="cs-CZ" u="sng" dirty="0" err="1"/>
              <a:t>crucis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dovoluje rozhodnout, zda lze </a:t>
            </a:r>
            <a:r>
              <a:rPr lang="cs-CZ" dirty="0" smtClean="0"/>
              <a:t>přijmout, či </a:t>
            </a:r>
            <a:r>
              <a:rPr lang="cs-CZ" dirty="0"/>
              <a:t>zda je nutno zavrhnout novou </a:t>
            </a:r>
            <a:r>
              <a:rPr lang="cs-CZ" dirty="0" smtClean="0"/>
              <a:t>hypotézu.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2470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Newtonovy pokusy s hranolem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43869"/>
            <a:ext cx="7620000" cy="423862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9682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Foucaultovo kyvadlo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61055"/>
            <a:ext cx="8229600" cy="4204252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56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Důraz na prakticky zacílené poznávání přírody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Poznání není samoúčelné (kontemplace harmonického řádu přírody), ale pragmatické:</a:t>
            </a:r>
          </a:p>
          <a:p>
            <a:endParaRPr lang="cs-CZ" dirty="0"/>
          </a:p>
          <a:p>
            <a:r>
              <a:rPr lang="cs-CZ" dirty="0"/>
              <a:t>„…nad přírodou lze zvítězit leda tak, že ji posloucháme. Ono dvojí úsilí, totiž úsilí o lidské vědění a o lidskou moc, tu v pravdě splývá vjedno…“ (</a:t>
            </a:r>
            <a:r>
              <a:rPr lang="cs-CZ" i="1" dirty="0"/>
              <a:t>Tamtéž</a:t>
            </a:r>
            <a:r>
              <a:rPr lang="cs-CZ" dirty="0"/>
              <a:t>, s. 66)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65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Podmanění přírody jejím experimentálním vyšetřováním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 „Spíše se projeví tajemství přírody, tísní-li je umění, než když si jde svou cestou.“</a:t>
            </a:r>
          </a:p>
          <a:p>
            <a:pPr marL="457200" lvl="1" indent="0">
              <a:buNone/>
            </a:pPr>
            <a:r>
              <a:rPr lang="cs-CZ" dirty="0"/>
              <a:t>(F. Bacon, Nové Organon, I, §  98, přel. M. Zůna, Praha 1990, s. 137)</a:t>
            </a:r>
          </a:p>
          <a:p>
            <a:r>
              <a:rPr lang="cs-CZ" dirty="0"/>
              <a:t>v původním textu ani v českém překladu se nepíše o tom, že by bylo třeba „tísnit přírodu „na mučidlech“, případně ji „natahovat na skřipec“, jak se někdy píše v sekundární literatuře. Dle mého názoru jde o dezinterpretaci.</a:t>
            </a:r>
          </a:p>
          <a:p>
            <a:r>
              <a:rPr lang="cs-CZ" dirty="0"/>
              <a:t>„</a:t>
            </a:r>
            <a:r>
              <a:rPr lang="cs-CZ" dirty="0" err="1"/>
              <a:t>Experimentum</a:t>
            </a:r>
            <a:r>
              <a:rPr lang="cs-CZ" dirty="0"/>
              <a:t> </a:t>
            </a:r>
            <a:r>
              <a:rPr lang="cs-CZ" dirty="0" err="1"/>
              <a:t>crucis</a:t>
            </a:r>
            <a:r>
              <a:rPr lang="cs-CZ" dirty="0"/>
              <a:t>“: experiment umožňující rozhodnou, zda je nová hypotéza věrná zkušenosti, a lze ji chápat jako nadřazenou dosavadním domněnkám či teoriím.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94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/>
              <a:t>Francis Bacon (1561-1626)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revoluční přepracování metody, jak postupovat ve vědách</a:t>
            </a:r>
          </a:p>
          <a:p>
            <a:endParaRPr lang="cs-CZ" dirty="0"/>
          </a:p>
          <a:p>
            <a:r>
              <a:rPr lang="cs-CZ" dirty="0"/>
              <a:t>pragmatický rozměr vědeckého poznání: </a:t>
            </a:r>
          </a:p>
          <a:p>
            <a:pPr marL="0" indent="0">
              <a:buNone/>
            </a:pPr>
            <a:r>
              <a:rPr lang="cs-CZ" dirty="0"/>
              <a:t>	Ovládnutí přírody je hlavním cílem vědy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 vědy se lze nadít skutečné spásy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„Nechť jen lidské pokolení opět nabude svého práva nad přírodou, jež mu náleží jakožto Boží dar“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sz="2500" dirty="0"/>
              <a:t>(F. Bacon, Nové Organon, I, §  129, Praha 1990, s. 163)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0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Prométheovský vs. orfický přístup k tajemstvím přírody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Prométheus: příroda, která se člověku vzpírá a která střeží svá tajemství. Za pomoci techniky lze dokázat svou převahu nad přírodou, uplatnit nad ní svou moc a právo ji ovládnout. </a:t>
            </a:r>
          </a:p>
          <a:p>
            <a:r>
              <a:rPr lang="cs-CZ" dirty="0"/>
              <a:t>Orfeus: člověk se pokládá za přirozenou součást přírody jako řádu, lidské umění je chápáno jako pokračování aktivity přírody, člověk nemusí svádět s přírodou boj o nadvládu. </a:t>
            </a:r>
          </a:p>
          <a:p>
            <a:endParaRPr lang="cs-CZ" dirty="0"/>
          </a:p>
          <a:p>
            <a:r>
              <a:rPr lang="cs-CZ" dirty="0"/>
              <a:t>Viz. </a:t>
            </a:r>
            <a:r>
              <a:rPr lang="cs-CZ" dirty="0" err="1"/>
              <a:t>Hadot</a:t>
            </a:r>
            <a:r>
              <a:rPr lang="cs-CZ" dirty="0"/>
              <a:t>, P. </a:t>
            </a:r>
            <a:r>
              <a:rPr lang="cs-CZ" i="1" dirty="0"/>
              <a:t>Závoj </a:t>
            </a:r>
            <a:r>
              <a:rPr lang="cs-CZ" i="1" dirty="0" err="1"/>
              <a:t>Isidin</a:t>
            </a:r>
            <a:r>
              <a:rPr lang="cs-CZ" i="1" dirty="0"/>
              <a:t>. Esej o dějinách ideje přírody</a:t>
            </a:r>
            <a:r>
              <a:rPr lang="cs-CZ" dirty="0"/>
              <a:t>, Praha, Vyšehrad 2010.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Orfeovský</a:t>
            </a:r>
            <a:r>
              <a:rPr lang="cs-CZ" dirty="0"/>
              <a:t>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„Ohnivý žár uchvátil duši mou, </a:t>
            </a:r>
          </a:p>
          <a:p>
            <a:pPr marL="0" indent="0">
              <a:buNone/>
            </a:pPr>
            <a:r>
              <a:rPr lang="cs-CZ" dirty="0"/>
              <a:t>s Orfeem kráčet dál chci cestou necestou</a:t>
            </a:r>
          </a:p>
          <a:p>
            <a:pPr marL="0" indent="0">
              <a:buNone/>
            </a:pPr>
            <a:r>
              <a:rPr lang="cs-CZ" dirty="0"/>
              <a:t>prohlédat tajemná Nebesa s Přírodou.“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 err="1"/>
              <a:t>Pierre</a:t>
            </a:r>
            <a:r>
              <a:rPr lang="cs-CZ" sz="2400" dirty="0"/>
              <a:t> </a:t>
            </a:r>
            <a:r>
              <a:rPr lang="cs-CZ" sz="2400" dirty="0" err="1"/>
              <a:t>Ronsard</a:t>
            </a:r>
            <a:r>
              <a:rPr lang="cs-CZ" sz="2400" dirty="0"/>
              <a:t>, </a:t>
            </a:r>
            <a:r>
              <a:rPr lang="cs-CZ" sz="2400" i="1" dirty="0" err="1"/>
              <a:t>Hymnes</a:t>
            </a:r>
            <a:r>
              <a:rPr lang="cs-CZ" sz="2400" i="1" dirty="0"/>
              <a:t> </a:t>
            </a:r>
            <a:r>
              <a:rPr lang="fr-FR" sz="2400" i="1" dirty="0"/>
              <a:t>à l’Eternité, </a:t>
            </a:r>
            <a:r>
              <a:rPr lang="fr-FR" sz="2400" dirty="0"/>
              <a:t>in Ronsard, Oeuvres complètes, sv</a:t>
            </a:r>
            <a:r>
              <a:rPr lang="cs-CZ" sz="2400" dirty="0"/>
              <a:t>.</a:t>
            </a:r>
            <a:r>
              <a:rPr lang="fr-FR" sz="2400" dirty="0"/>
              <a:t> VIII, </a:t>
            </a:r>
            <a:r>
              <a:rPr lang="fr-FR" sz="2400" i="1" dirty="0"/>
              <a:t>Les Hymnes </a:t>
            </a:r>
            <a:r>
              <a:rPr lang="fr-FR" sz="2400" dirty="0"/>
              <a:t>(1555-1556) ; p</a:t>
            </a:r>
            <a:r>
              <a:rPr lang="cs-CZ" sz="2400" dirty="0" err="1"/>
              <a:t>řel</a:t>
            </a:r>
            <a:r>
              <a:rPr lang="cs-CZ" sz="2400" dirty="0"/>
              <a:t>. T. Vondrovic. 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4499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Dvojí přístup k přírodě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Zatímco prométheovský přístup má své inspirační zdroje v odvaze, bezbřehé touze po poznání, vůli k moci a praktické vynalézavosti; přístup orfický hledá inspiraci jinde – v úctě před tajemstvím a v nezaujatém pozorování. </a:t>
            </a:r>
          </a:p>
          <a:p>
            <a:r>
              <a:rPr lang="cs-CZ" dirty="0"/>
              <a:t>V novověku se tento dvojí možný přístup k poznávání přírody odráží v tzv. knihách emblémů, viz: </a:t>
            </a:r>
          </a:p>
          <a:p>
            <a:r>
              <a:rPr lang="cs-CZ" sz="2400" dirty="0"/>
              <a:t>Carlo </a:t>
            </a:r>
            <a:r>
              <a:rPr lang="cs-CZ" sz="2400" dirty="0" err="1"/>
              <a:t>Ginzburg</a:t>
            </a:r>
            <a:r>
              <a:rPr lang="cs-CZ" sz="2400" dirty="0"/>
              <a:t>, „</a:t>
            </a:r>
            <a:r>
              <a:rPr lang="cs-CZ" sz="2400" dirty="0" err="1"/>
              <a:t>High</a:t>
            </a:r>
            <a:r>
              <a:rPr lang="cs-CZ" sz="2400" dirty="0"/>
              <a:t> and </a:t>
            </a:r>
            <a:r>
              <a:rPr lang="cs-CZ" sz="2400" dirty="0" err="1"/>
              <a:t>Low</a:t>
            </a:r>
            <a:r>
              <a:rPr lang="cs-CZ" sz="2400" dirty="0"/>
              <a:t>: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Theme</a:t>
            </a:r>
            <a:r>
              <a:rPr lang="cs-CZ" sz="2400" dirty="0"/>
              <a:t> of </a:t>
            </a:r>
            <a:r>
              <a:rPr lang="cs-CZ" sz="2400" dirty="0" err="1"/>
              <a:t>Forbidden</a:t>
            </a:r>
            <a:r>
              <a:rPr lang="cs-CZ" sz="2400" dirty="0"/>
              <a:t> </a:t>
            </a:r>
            <a:r>
              <a:rPr lang="cs-CZ" sz="2400" dirty="0" err="1"/>
              <a:t>Knowledge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Sixteenths</a:t>
            </a:r>
            <a:r>
              <a:rPr lang="cs-CZ" sz="2400" dirty="0"/>
              <a:t> and </a:t>
            </a:r>
            <a:r>
              <a:rPr lang="cs-CZ" sz="2400" dirty="0" err="1"/>
              <a:t>Seventeenth</a:t>
            </a:r>
            <a:r>
              <a:rPr lang="cs-CZ" sz="2400" dirty="0"/>
              <a:t> </a:t>
            </a:r>
            <a:r>
              <a:rPr lang="cs-CZ" sz="2400" dirty="0" err="1"/>
              <a:t>Centuries</a:t>
            </a:r>
            <a:r>
              <a:rPr lang="cs-CZ" sz="2400" dirty="0"/>
              <a:t>“</a:t>
            </a:r>
            <a:r>
              <a:rPr lang="cs-CZ" sz="2400" i="1" dirty="0"/>
              <a:t>, </a:t>
            </a:r>
            <a:r>
              <a:rPr lang="cs-CZ" sz="2400" dirty="0"/>
              <a:t>in: </a:t>
            </a:r>
            <a:r>
              <a:rPr lang="cs-CZ" sz="2400" i="1" dirty="0"/>
              <a:t> Past and </a:t>
            </a:r>
            <a:r>
              <a:rPr lang="cs-CZ" sz="2400" i="1" dirty="0" err="1"/>
              <a:t>Present</a:t>
            </a:r>
            <a:r>
              <a:rPr lang="cs-CZ" sz="2400" dirty="0"/>
              <a:t>, 73 (1976), s. 28-41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0382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/>
              <a:t>Prométheovský přístup: </a:t>
            </a:r>
            <a:br>
              <a:rPr lang="cs-CZ"/>
            </a:br>
            <a:r>
              <a:rPr lang="cs-CZ"/>
              <a:t>Dum audes ardua vinces</a:t>
            </a:r>
          </a:p>
        </p:txBody>
      </p:sp>
      <p:pic>
        <p:nvPicPr>
          <p:cNvPr id="4" name="Zástupný symbol pro obsah 3" descr="leeuwenhoe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556792"/>
            <a:ext cx="5278819" cy="4104456"/>
          </a:xfrm>
        </p:spPr>
      </p:pic>
      <p:sp>
        <p:nvSpPr>
          <p:cNvPr id="5" name="TextovéPole 4"/>
          <p:cNvSpPr txBox="1"/>
          <p:nvPr/>
        </p:nvSpPr>
        <p:spPr>
          <a:xfrm>
            <a:off x="0" y="5949280"/>
            <a:ext cx="8532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/>
              <a:t>Antoni van Leeuwenhoek (1632- 1723), </a:t>
            </a:r>
            <a:r>
              <a:rPr lang="cs-CZ" i="1"/>
              <a:t>Epistolae ad societatem regiam anglicam</a:t>
            </a:r>
            <a:r>
              <a:rPr lang="cs-CZ"/>
              <a:t>, </a:t>
            </a:r>
          </a:p>
          <a:p>
            <a:pPr algn="ctr"/>
            <a:r>
              <a:rPr lang="cs-CZ"/>
              <a:t>Leiden, 1719, frontispis</a:t>
            </a:r>
          </a:p>
          <a:p>
            <a:endParaRPr lang="cs-CZ"/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/>
              <a:t>Prométheovský přístup: Sapere aude!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44008" y="2636912"/>
            <a:ext cx="40427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dirty="0" err="1"/>
              <a:t>Florentius</a:t>
            </a:r>
            <a:r>
              <a:rPr lang="cs-CZ" dirty="0"/>
              <a:t> </a:t>
            </a:r>
            <a:r>
              <a:rPr lang="cs-CZ" dirty="0" err="1"/>
              <a:t>Schoonhovius</a:t>
            </a:r>
            <a:r>
              <a:rPr lang="cs-CZ" dirty="0"/>
              <a:t>, </a:t>
            </a:r>
            <a:r>
              <a:rPr lang="cs-CZ" i="1" dirty="0" err="1"/>
              <a:t>Emblemata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	Gouda, 1618, nečíslovaná strana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4320480" cy="555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Meze či kritika prométheovského přístupu: </a:t>
            </a:r>
            <a:br>
              <a:rPr lang="cs-CZ" sz="3000" dirty="0"/>
            </a:br>
            <a:r>
              <a:rPr lang="cs-CZ" sz="3000" dirty="0" smtClean="0"/>
              <a:t>„</a:t>
            </a:r>
            <a:r>
              <a:rPr lang="cs-CZ" sz="3000" dirty="0" err="1" smtClean="0"/>
              <a:t>Altum</a:t>
            </a:r>
            <a:r>
              <a:rPr lang="cs-CZ" sz="3000" dirty="0" smtClean="0"/>
              <a:t> </a:t>
            </a:r>
            <a:r>
              <a:rPr lang="cs-CZ" sz="3000" dirty="0" err="1"/>
              <a:t>sapere</a:t>
            </a:r>
            <a:r>
              <a:rPr lang="cs-CZ" sz="3000" dirty="0"/>
              <a:t> </a:t>
            </a:r>
            <a:r>
              <a:rPr lang="cs-CZ" sz="3000" dirty="0" err="1" smtClean="0"/>
              <a:t>periculusum</a:t>
            </a:r>
            <a:r>
              <a:rPr lang="cs-CZ" sz="3000" dirty="0" smtClean="0"/>
              <a:t>“</a:t>
            </a:r>
            <a:endParaRPr lang="cs-CZ" sz="3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556792"/>
            <a:ext cx="4885973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652120" y="3068960"/>
            <a:ext cx="3024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/>
              <a:t>Florentius</a:t>
            </a:r>
            <a:r>
              <a:rPr lang="cs-CZ" sz="3000" dirty="0"/>
              <a:t> </a:t>
            </a:r>
            <a:r>
              <a:rPr lang="cs-CZ" sz="3000" dirty="0" err="1"/>
              <a:t>Schoonhovius</a:t>
            </a:r>
            <a:r>
              <a:rPr lang="cs-CZ" sz="3000" dirty="0"/>
              <a:t>, </a:t>
            </a:r>
            <a:r>
              <a:rPr lang="cs-CZ" sz="3000" i="1" dirty="0" err="1"/>
              <a:t>Emblemata</a:t>
            </a:r>
            <a:r>
              <a:rPr lang="cs-CZ" sz="3000" i="1" dirty="0"/>
              <a:t> </a:t>
            </a:r>
          </a:p>
          <a:p>
            <a:r>
              <a:rPr lang="cs-CZ" sz="3000" dirty="0"/>
              <a:t>Gouda,  1618,</a:t>
            </a:r>
          </a:p>
          <a:p>
            <a:r>
              <a:rPr lang="cs-CZ" sz="3000" dirty="0"/>
              <a:t>str. 9.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/>
              <a:t>Meze či kritika prométheovského přístupu: </a:t>
            </a:r>
            <a:br>
              <a:rPr lang="cs-CZ" sz="3000"/>
            </a:br>
            <a:r>
              <a:rPr lang="cs-CZ" sz="3000"/>
              <a:t>Nebezpečí číhající na zvědavce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37651"/>
            <a:ext cx="5328592" cy="525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652120" y="3501008"/>
            <a:ext cx="30243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Andrea </a:t>
            </a:r>
            <a:r>
              <a:rPr lang="cs-CZ" sz="3200" dirty="0" err="1"/>
              <a:t>Alciati</a:t>
            </a:r>
            <a:r>
              <a:rPr lang="cs-CZ" sz="3200" dirty="0"/>
              <a:t>,</a:t>
            </a:r>
          </a:p>
          <a:p>
            <a:r>
              <a:rPr lang="cs-CZ" sz="3200" i="1" dirty="0" err="1"/>
              <a:t>Emblemata</a:t>
            </a:r>
            <a:r>
              <a:rPr lang="cs-CZ" sz="3200" dirty="0"/>
              <a:t> Frankfurt a. </a:t>
            </a:r>
            <a:r>
              <a:rPr lang="cs-CZ" sz="3200" dirty="0" err="1"/>
              <a:t>Main</a:t>
            </a:r>
            <a:r>
              <a:rPr lang="cs-CZ" sz="3200" dirty="0"/>
              <a:t>,  1567,</a:t>
            </a:r>
          </a:p>
          <a:p>
            <a:r>
              <a:rPr lang="cs-CZ" sz="3200" dirty="0"/>
              <a:t>str.  106</a:t>
            </a:r>
            <a:r>
              <a:rPr lang="cs-CZ" sz="3000" dirty="0"/>
              <a:t>.</a:t>
            </a:r>
            <a:endParaRPr lang="cs-CZ" sz="3000" i="1" dirty="0"/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/>
              <a:t>Velká obnova věd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err="1"/>
              <a:t>Baconovo</a:t>
            </a:r>
            <a:r>
              <a:rPr lang="cs-CZ" u="sng" dirty="0"/>
              <a:t> </a:t>
            </a:r>
            <a:r>
              <a:rPr lang="cs-CZ" i="1" u="sng" dirty="0"/>
              <a:t>Nové Organon</a:t>
            </a:r>
          </a:p>
          <a:p>
            <a:endParaRPr lang="cs-CZ" i="1" u="sng" dirty="0"/>
          </a:p>
          <a:p>
            <a:pPr>
              <a:buNone/>
            </a:pPr>
            <a:r>
              <a:rPr lang="cs-CZ" i="1" dirty="0"/>
              <a:t>vs. </a:t>
            </a:r>
          </a:p>
          <a:p>
            <a:endParaRPr lang="cs-CZ" i="1" u="sng" dirty="0"/>
          </a:p>
          <a:p>
            <a:r>
              <a:rPr lang="cs-CZ" i="1" u="sng" dirty="0"/>
              <a:t>(staré) Organon: </a:t>
            </a:r>
          </a:p>
          <a:p>
            <a:pPr>
              <a:buNone/>
            </a:pPr>
            <a:r>
              <a:rPr lang="cs-CZ" dirty="0"/>
              <a:t>	Aristoteles: </a:t>
            </a:r>
            <a:r>
              <a:rPr lang="cs-CZ" i="1" dirty="0"/>
              <a:t>Kategorie, O vyjadřování, První a druhé analytiky, O sofistických důkazech</a:t>
            </a:r>
            <a:r>
              <a:rPr lang="cs-CZ" dirty="0"/>
              <a:t>). </a:t>
            </a:r>
            <a:endParaRPr lang="cs-CZ" i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Aristoteles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Sylogismus</a:t>
            </a:r>
            <a:r>
              <a:rPr lang="cs-CZ" dirty="0"/>
              <a:t>: jak z různých premis vyplývá závěr. </a:t>
            </a:r>
          </a:p>
          <a:p>
            <a:r>
              <a:rPr lang="cs-CZ" i="1" dirty="0"/>
              <a:t>Princip sporu</a:t>
            </a:r>
            <a:r>
              <a:rPr lang="cs-CZ" dirty="0"/>
              <a:t>: věc nemůže mít a zároveň nemít určitou vlastnost. </a:t>
            </a:r>
          </a:p>
          <a:p>
            <a:r>
              <a:rPr lang="cs-CZ" i="1" dirty="0"/>
              <a:t>Zákon vyloučeného třetího</a:t>
            </a:r>
            <a:r>
              <a:rPr lang="cs-CZ" dirty="0"/>
              <a:t>: každá výpověď je buď pravdivá, nebo nepravdivá. Třetí možnost neexistuje. 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Nov</a:t>
            </a:r>
            <a:r>
              <a:rPr lang="cs-CZ"/>
              <a:t>á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a) negativní krok: zbavit se tzv. idolů, tj. falešného poznání </a:t>
            </a:r>
          </a:p>
          <a:p>
            <a:endParaRPr lang="cs-CZ"/>
          </a:p>
          <a:p>
            <a:endParaRPr lang="cs-CZ"/>
          </a:p>
          <a:p>
            <a:r>
              <a:rPr lang="cs-CZ"/>
              <a:t>b) positivní krok: náčrt vlastní, induktivní metody</a:t>
            </a:r>
          </a:p>
          <a:p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„idoly“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„idoly  a  nesprávné  pojmy,  které  se  již  zmocnily  lidského  rozumu  a  jsou v něm  hluboce  zakořeněny,  nejenže  zaujímají  mysli  lidí  natolik,  že  tam pravda těžko proniká, nýbrž i tehdy, když je jí zjednán a povolen přístup, objevují se opět při obnově věd a ztěžují tu práci, ledaže by se lidé, byvše už napřed varováni, proti nim pokud možno obrnili.“</a:t>
            </a:r>
          </a:p>
          <a:p>
            <a:pPr marL="0" indent="0">
              <a:buNone/>
            </a:pPr>
            <a:r>
              <a:rPr lang="cs-CZ" dirty="0"/>
              <a:t>(F. Bacon, </a:t>
            </a:r>
            <a:r>
              <a:rPr lang="cs-CZ" i="1" dirty="0"/>
              <a:t>Nové organon</a:t>
            </a:r>
            <a:r>
              <a:rPr lang="cs-CZ" dirty="0"/>
              <a:t>. 2. vyd. Praha : Svoboda, 1990. </a:t>
            </a:r>
            <a:r>
              <a:rPr lang="cs-CZ" dirty="0" err="1"/>
              <a:t>Aph</a:t>
            </a:r>
            <a:r>
              <a:rPr lang="cs-CZ" dirty="0"/>
              <a:t>. 38, str. 86)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68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Francis Bacon Destructor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IDOLA TRIBUS</a:t>
            </a:r>
            <a:r>
              <a:rPr lang="en-US" dirty="0"/>
              <a:t> </a:t>
            </a:r>
            <a:r>
              <a:rPr lang="cs-CZ" dirty="0"/>
              <a:t>- idoly rodu </a:t>
            </a:r>
            <a:endParaRPr lang="en-US" dirty="0"/>
          </a:p>
          <a:p>
            <a:pPr>
              <a:buNone/>
            </a:pPr>
            <a:r>
              <a:rPr lang="cs-CZ" sz="2600" dirty="0"/>
              <a:t>	(druhově specifické zdroje omylů)</a:t>
            </a:r>
            <a:endParaRPr lang="en-US" sz="2600" dirty="0"/>
          </a:p>
          <a:p>
            <a:r>
              <a:rPr lang="cs-CZ" dirty="0"/>
              <a:t>2. IDOLA SPECUS - idoly jeskyně </a:t>
            </a:r>
            <a:endParaRPr lang="en-US" dirty="0"/>
          </a:p>
          <a:p>
            <a:pPr>
              <a:buNone/>
            </a:pPr>
            <a:r>
              <a:rPr lang="cs-CZ" dirty="0"/>
              <a:t>	</a:t>
            </a:r>
            <a:r>
              <a:rPr lang="cs-CZ" sz="2600" dirty="0"/>
              <a:t>(zdroje omylů spočívajících v individuálních postojích)</a:t>
            </a:r>
          </a:p>
          <a:p>
            <a:r>
              <a:rPr lang="cs-CZ" dirty="0"/>
              <a:t>3. IDOLA FORI - idoly tržiště</a:t>
            </a:r>
          </a:p>
          <a:p>
            <a:pPr marL="354013" indent="0">
              <a:buNone/>
            </a:pPr>
            <a:r>
              <a:rPr lang="cs-CZ" sz="2600" dirty="0"/>
              <a:t>(zdroje omylů podmíněné konformismem myšlení)</a:t>
            </a:r>
            <a:endParaRPr lang="en-US" sz="2600" dirty="0"/>
          </a:p>
          <a:p>
            <a:r>
              <a:rPr lang="cs-CZ" dirty="0"/>
              <a:t>4. IDOLA THEATRI -</a:t>
            </a:r>
            <a:r>
              <a:rPr lang="en-US" dirty="0"/>
              <a:t> </a:t>
            </a:r>
            <a:r>
              <a:rPr lang="en-US" dirty="0" err="1"/>
              <a:t>idoly</a:t>
            </a:r>
            <a:r>
              <a:rPr lang="en-US" dirty="0"/>
              <a:t> </a:t>
            </a:r>
            <a:r>
              <a:rPr lang="en-US" dirty="0" err="1"/>
              <a:t>divadla</a:t>
            </a:r>
            <a:endParaRPr lang="cs-CZ" dirty="0"/>
          </a:p>
          <a:p>
            <a:pPr marL="354013" indent="0">
              <a:buNone/>
            </a:pPr>
            <a:r>
              <a:rPr lang="cs-CZ" sz="2600" dirty="0"/>
              <a:t>(zdroje omylů podmíněné světonázorovými systémy)</a:t>
            </a:r>
          </a:p>
          <a:p>
            <a:pPr marL="354013" indent="0">
              <a:buNone/>
            </a:pPr>
            <a:endParaRPr lang="cs-CZ" sz="2600" dirty="0"/>
          </a:p>
          <a:p>
            <a:pPr marL="354013" indent="0">
              <a:buNone/>
            </a:pPr>
            <a:r>
              <a:rPr lang="cs-CZ" sz="2600" dirty="0"/>
              <a:t>(srov. </a:t>
            </a:r>
            <a:r>
              <a:rPr lang="cs-CZ" sz="2600" i="1" dirty="0"/>
              <a:t>Nové Organon</a:t>
            </a:r>
            <a:r>
              <a:rPr lang="cs-CZ" sz="2600" dirty="0"/>
              <a:t>, I, 39 a I, 163)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Objektivita </a:t>
            </a:r>
            <a:r>
              <a:rPr lang="cs-CZ" i="1" dirty="0" err="1"/>
              <a:t>avant</a:t>
            </a:r>
            <a:r>
              <a:rPr lang="cs-CZ" i="1" dirty="0"/>
              <a:t> la </a:t>
            </a:r>
            <a:r>
              <a:rPr lang="cs-CZ" i="1" dirty="0" err="1"/>
              <a:t>lettre</a:t>
            </a:r>
            <a:r>
              <a:rPr lang="cs-CZ" i="1" dirty="0"/>
              <a:t> 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„Idoly rodu mají svůj základ v samé lidské přirozenosti a  v samém lidském rodu či pokolení. Tvrzení, že lidské smysly jsou měrou všech věcí, je vlastně nesprávné. Právě naopak, jak všechny smyslové vjemy, tak i to, co je v mysli, je ve vztahu k člověku, a nikoli k vesmíru. Lidský rozum je jako nerovné zrcadlo [</a:t>
            </a:r>
            <a:r>
              <a:rPr lang="cs-CZ" i="1" dirty="0"/>
              <a:t>a </a:t>
            </a:r>
            <a:r>
              <a:rPr lang="cs-CZ" i="1" dirty="0" err="1"/>
              <a:t>false</a:t>
            </a:r>
            <a:r>
              <a:rPr lang="cs-CZ" i="1" dirty="0"/>
              <a:t> </a:t>
            </a:r>
            <a:r>
              <a:rPr lang="cs-CZ" i="1" dirty="0" err="1"/>
              <a:t>mirror</a:t>
            </a:r>
            <a:r>
              <a:rPr lang="cs-CZ" dirty="0"/>
              <a:t>], jež přijímajíc paprsky věci, směšuje svoji přirozenost s přirozeností věcí, a tím ji pokřivuje a porušuje. “</a:t>
            </a:r>
          </a:p>
          <a:p>
            <a:pPr marL="0" indent="0">
              <a:buNone/>
            </a:pPr>
            <a:r>
              <a:rPr lang="cs-CZ" dirty="0"/>
              <a:t>		(</a:t>
            </a:r>
            <a:r>
              <a:rPr lang="cs-CZ" i="1" dirty="0"/>
              <a:t>Nové Organon, </a:t>
            </a:r>
            <a:r>
              <a:rPr lang="cs-CZ" dirty="0" err="1"/>
              <a:t>Aformismus</a:t>
            </a:r>
            <a:r>
              <a:rPr lang="cs-CZ" dirty="0"/>
              <a:t> XLI, s. 87.)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82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Francis Bacon Constructor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Metoda indukce: postup od zkušenosti od empiricky daného ke všeobecnému </a:t>
            </a:r>
          </a:p>
          <a:p>
            <a:pPr>
              <a:buNone/>
            </a:pPr>
            <a:r>
              <a:rPr lang="cs-CZ" dirty="0"/>
              <a:t>	(v konečném důsledku až k přírodnímu zákonu, který je tím nejobecnějším)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Problém: vyvodit obecný zákon z omezeného počtu pozorovaných případů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Tabulková metoda: příčina jevu se projeví díky použití tabulky neboli tzv. trojího seznamu, kam se třídí pozorovaná fakta. </a:t>
            </a:r>
          </a:p>
          <a:p>
            <a:pPr>
              <a:buNone/>
            </a:pPr>
            <a:endParaRPr lang="cs-CZ" sz="1000" dirty="0"/>
          </a:p>
          <a:p>
            <a:pPr>
              <a:buNone/>
            </a:pPr>
            <a:r>
              <a:rPr lang="cs-CZ" dirty="0"/>
              <a:t>1) seznam přítomnosti zachycuje okolnosti, kdy k jevu dochází</a:t>
            </a:r>
          </a:p>
          <a:p>
            <a:pPr>
              <a:buNone/>
            </a:pPr>
            <a:r>
              <a:rPr lang="cs-CZ" dirty="0"/>
              <a:t>2) seznam nepřítomnosti: kdy jev chybí?</a:t>
            </a:r>
          </a:p>
          <a:p>
            <a:pPr>
              <a:buNone/>
            </a:pPr>
            <a:r>
              <a:rPr lang="cs-CZ" dirty="0"/>
              <a:t>3) seznam stupňů, zachycující variace pozorovaného jevu. </a:t>
            </a:r>
          </a:p>
          <a:p>
            <a:pPr>
              <a:buNone/>
            </a:pPr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05 - Francis Bacon - prométheovský přístup k přírodě new[2023102316403672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4446</TotalTime>
  <Words>1901</Words>
  <Application>Microsoft Office PowerPoint</Application>
  <PresentationFormat>Předvádění na obrazovce (4:3)</PresentationFormat>
  <Paragraphs>137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Garamond</vt:lpstr>
      <vt:lpstr>Times New Roman</vt:lpstr>
      <vt:lpstr>Wingdings</vt:lpstr>
      <vt:lpstr>Motiv sady Office</vt:lpstr>
      <vt:lpstr>Francis Bacon a nová metoda vědeckého poznání</vt:lpstr>
      <vt:lpstr>Francis Bacon (1561-1626)</vt:lpstr>
      <vt:lpstr>Velká obnova věd</vt:lpstr>
      <vt:lpstr>Aristoteles</vt:lpstr>
      <vt:lpstr>Nová metoda</vt:lpstr>
      <vt:lpstr>Co jsou to „idoly“</vt:lpstr>
      <vt:lpstr>Francis Bacon Destructor</vt:lpstr>
      <vt:lpstr>Objektivita avant la lettre ?</vt:lpstr>
      <vt:lpstr>Francis Bacon Constructor</vt:lpstr>
      <vt:lpstr>Co je cílem Baconovy reformy věd?</vt:lpstr>
      <vt:lpstr>Odhalování přírody jako soudní proces</vt:lpstr>
      <vt:lpstr>„Natáhnout přírodu na skřipec“ (Bacon) </vt:lpstr>
      <vt:lpstr>Prezentace aplikace PowerPoint</vt:lpstr>
      <vt:lpstr>Uvedení záležitosti s mučením na pravou míru</vt:lpstr>
      <vt:lpstr>Experiment crucis</vt:lpstr>
      <vt:lpstr>Newtonovy pokusy s hranolem</vt:lpstr>
      <vt:lpstr>Foucaultovo kyvadlo</vt:lpstr>
      <vt:lpstr>Důraz na prakticky zacílené poznávání přírody</vt:lpstr>
      <vt:lpstr>Podmanění přírody jejím experimentálním vyšetřováním</vt:lpstr>
      <vt:lpstr>Od vědy se lze nadít skutečné spásy</vt:lpstr>
      <vt:lpstr>Prométheovský vs. orfický přístup k tajemstvím přírody</vt:lpstr>
      <vt:lpstr>Orfeovský přístup</vt:lpstr>
      <vt:lpstr>Dvojí přístup k přírodě </vt:lpstr>
      <vt:lpstr>Prométheovský přístup:  Dum audes ardua vinces</vt:lpstr>
      <vt:lpstr>Prométheovský přístup: Sapere aude!</vt:lpstr>
      <vt:lpstr>Meze či kritika prométheovského přístupu:  „Altum sapere periculusum“</vt:lpstr>
      <vt:lpstr>Meze či kritika prométheovského přístupu:  Nebezpečí číhající na zvědavce</vt:lpstr>
    </vt:vector>
  </TitlesOfParts>
  <Company>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Ondřej Švec</dc:creator>
  <cp:lastModifiedBy>Ondrej Svec</cp:lastModifiedBy>
  <cp:revision>41</cp:revision>
  <dcterms:created xsi:type="dcterms:W3CDTF">2013-11-11T15:18:53Z</dcterms:created>
  <dcterms:modified xsi:type="dcterms:W3CDTF">2023-10-23T15:16:05Z</dcterms:modified>
</cp:coreProperties>
</file>