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61" r:id="rId5"/>
    <p:sldId id="259" r:id="rId6"/>
    <p:sldId id="262" r:id="rId7"/>
    <p:sldId id="260" r:id="rId8"/>
    <p:sldId id="263" r:id="rId9"/>
    <p:sldId id="264" r:id="rId10"/>
    <p:sldId id="265" r:id="rId11"/>
    <p:sldId id="266" r:id="rId12"/>
    <p:sldId id="267" r:id="rId13"/>
    <p:sldId id="268" r:id="rId14"/>
    <p:sldId id="269" r:id="rId15"/>
    <p:sldId id="270" r:id="rId16"/>
    <p:sldId id="271" r:id="rId17"/>
    <p:sldId id="272" r:id="rId18"/>
    <p:sldId id="274"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p:restoredTop sz="94719"/>
  </p:normalViewPr>
  <p:slideViewPr>
    <p:cSldViewPr snapToGrid="0">
      <p:cViewPr varScale="1">
        <p:scale>
          <a:sx n="148" d="100"/>
          <a:sy n="148" d="100"/>
        </p:scale>
        <p:origin x="10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62E10-54A0-964E-B121-A08DBE5436C1}" type="datetimeFigureOut">
              <a:rPr lang="cs-CZ" smtClean="0"/>
              <a:t>25.03.2025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03DD4-A7D4-6B4A-8339-060C2DA2ED77}" type="slidenum">
              <a:rPr lang="cs-CZ" smtClean="0"/>
              <a:t>‹#›</a:t>
            </a:fld>
            <a:endParaRPr lang="cs-CZ"/>
          </a:p>
        </p:txBody>
      </p:sp>
    </p:spTree>
    <p:extLst>
      <p:ext uri="{BB962C8B-B14F-4D97-AF65-F5344CB8AC3E}">
        <p14:creationId xmlns:p14="http://schemas.microsoft.com/office/powerpoint/2010/main" val="51608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Source: By </a:t>
            </a:r>
            <a:r>
              <a:rPr lang="cs-CZ" dirty="0" err="1"/>
              <a:t>Perfect_competition_in_the_short_run.jpeg</a:t>
            </a:r>
            <a:r>
              <a:rPr lang="cs-CZ" dirty="0"/>
              <a:t>: </a:t>
            </a:r>
            <a:r>
              <a:rPr lang="cs-CZ" dirty="0" err="1"/>
              <a:t>Original</a:t>
            </a:r>
            <a:r>
              <a:rPr lang="cs-CZ" dirty="0"/>
              <a:t> </a:t>
            </a:r>
            <a:r>
              <a:rPr lang="cs-CZ" dirty="0" err="1"/>
              <a:t>uploader</a:t>
            </a:r>
            <a:r>
              <a:rPr lang="cs-CZ" dirty="0"/>
              <a:t> </a:t>
            </a:r>
            <a:r>
              <a:rPr lang="cs-CZ" dirty="0" err="1"/>
              <a:t>was</a:t>
            </a:r>
            <a:r>
              <a:rPr lang="cs-CZ" dirty="0"/>
              <a:t> </a:t>
            </a:r>
            <a:r>
              <a:rPr lang="cs-CZ" dirty="0" err="1"/>
              <a:t>Sheitan</a:t>
            </a:r>
            <a:r>
              <a:rPr lang="cs-CZ" dirty="0"/>
              <a:t> </a:t>
            </a:r>
            <a:r>
              <a:rPr lang="cs-CZ" dirty="0" err="1"/>
              <a:t>at</a:t>
            </a:r>
            <a:r>
              <a:rPr lang="cs-CZ" dirty="0"/>
              <a:t> en.</a:t>
            </a:r>
            <a:r>
              <a:rPr lang="cs-CZ" dirty="0" err="1"/>
              <a:t>wikipediaCostcurve</a:t>
            </a:r>
            <a:r>
              <a:rPr lang="cs-CZ" dirty="0"/>
              <a:t>_-_</a:t>
            </a:r>
            <a:r>
              <a:rPr lang="cs-CZ" dirty="0" err="1"/>
              <a:t>Combined.svg</a:t>
            </a:r>
            <a:r>
              <a:rPr lang="cs-CZ" dirty="0"/>
              <a:t>: *</a:t>
            </a:r>
            <a:r>
              <a:rPr lang="cs-CZ" dirty="0" err="1"/>
              <a:t>Costcurve</a:t>
            </a:r>
            <a:r>
              <a:rPr lang="cs-CZ" dirty="0"/>
              <a:t>_-_</a:t>
            </a:r>
            <a:r>
              <a:rPr lang="cs-CZ" dirty="0" err="1"/>
              <a:t>Combined.jpeg</a:t>
            </a:r>
            <a:r>
              <a:rPr lang="cs-CZ" dirty="0"/>
              <a:t>: </a:t>
            </a:r>
            <a:r>
              <a:rPr lang="cs-CZ" dirty="0" err="1"/>
              <a:t>Original</a:t>
            </a:r>
            <a:r>
              <a:rPr lang="cs-CZ" dirty="0"/>
              <a:t> </a:t>
            </a:r>
            <a:r>
              <a:rPr lang="cs-CZ" dirty="0" err="1"/>
              <a:t>uploader</a:t>
            </a:r>
            <a:r>
              <a:rPr lang="cs-CZ" dirty="0"/>
              <a:t> </a:t>
            </a:r>
            <a:r>
              <a:rPr lang="cs-CZ" dirty="0" err="1"/>
              <a:t>was</a:t>
            </a:r>
            <a:r>
              <a:rPr lang="cs-CZ" dirty="0"/>
              <a:t> </a:t>
            </a:r>
            <a:r>
              <a:rPr lang="cs-CZ" dirty="0" err="1"/>
              <a:t>Trampled</a:t>
            </a:r>
            <a:r>
              <a:rPr lang="cs-CZ" dirty="0"/>
              <a:t> </a:t>
            </a:r>
            <a:r>
              <a:rPr lang="cs-CZ" dirty="0" err="1"/>
              <a:t>at</a:t>
            </a:r>
            <a:r>
              <a:rPr lang="cs-CZ" dirty="0"/>
              <a:t> </a:t>
            </a:r>
            <a:r>
              <a:rPr lang="cs-CZ" dirty="0" err="1"/>
              <a:t>en.wikipediaderivative</a:t>
            </a:r>
            <a:r>
              <a:rPr lang="cs-CZ" dirty="0"/>
              <a:t> </a:t>
            </a:r>
            <a:r>
              <a:rPr lang="cs-CZ" dirty="0" err="1"/>
              <a:t>work</a:t>
            </a:r>
            <a:r>
              <a:rPr lang="cs-CZ" dirty="0"/>
              <a:t>: Jarry1250 (talk) - Perfect_competition_in_the_short_run.jpegCostcurve_-_Combined.svg, CC BY-SA 3.0, https://</a:t>
            </a:r>
            <a:r>
              <a:rPr lang="cs-CZ" dirty="0" err="1"/>
              <a:t>commons.wikimedia.org</a:t>
            </a:r>
            <a:r>
              <a:rPr lang="cs-CZ" dirty="0"/>
              <a:t>/</a:t>
            </a:r>
            <a:r>
              <a:rPr lang="cs-CZ" dirty="0" err="1"/>
              <a:t>w</a:t>
            </a:r>
            <a:r>
              <a:rPr lang="cs-CZ" dirty="0"/>
              <a:t>/</a:t>
            </a:r>
            <a:r>
              <a:rPr lang="cs-CZ" dirty="0" err="1"/>
              <a:t>index.php?curid</a:t>
            </a:r>
            <a:r>
              <a:rPr lang="cs-CZ" dirty="0"/>
              <a:t>=12480562</a:t>
            </a:r>
          </a:p>
          <a:p>
            <a:r>
              <a:rPr lang="cs-CZ" dirty="0"/>
              <a:t>By </a:t>
            </a:r>
            <a:r>
              <a:rPr lang="cs-CZ" dirty="0" err="1"/>
              <a:t>Costcurve</a:t>
            </a:r>
            <a:r>
              <a:rPr lang="cs-CZ" dirty="0"/>
              <a:t>_-_</a:t>
            </a:r>
            <a:r>
              <a:rPr lang="cs-CZ" dirty="0" err="1"/>
              <a:t>Combined.png</a:t>
            </a:r>
            <a:r>
              <a:rPr lang="cs-CZ" dirty="0"/>
              <a:t>: </a:t>
            </a:r>
            <a:r>
              <a:rPr lang="cs-CZ" dirty="0" err="1"/>
              <a:t>The</a:t>
            </a:r>
            <a:r>
              <a:rPr lang="cs-CZ" dirty="0"/>
              <a:t> </a:t>
            </a:r>
            <a:r>
              <a:rPr lang="cs-CZ" dirty="0" err="1"/>
              <a:t>original</a:t>
            </a:r>
            <a:r>
              <a:rPr lang="cs-CZ" dirty="0"/>
              <a:t> </a:t>
            </a:r>
            <a:r>
              <a:rPr lang="cs-CZ" dirty="0" err="1"/>
              <a:t>uploader</a:t>
            </a:r>
            <a:r>
              <a:rPr lang="cs-CZ" dirty="0"/>
              <a:t> </a:t>
            </a:r>
            <a:r>
              <a:rPr lang="cs-CZ" dirty="0" err="1"/>
              <a:t>was</a:t>
            </a:r>
            <a:r>
              <a:rPr lang="cs-CZ" dirty="0"/>
              <a:t> </a:t>
            </a:r>
            <a:r>
              <a:rPr lang="cs-CZ" dirty="0" err="1"/>
              <a:t>Trampled</a:t>
            </a:r>
            <a:r>
              <a:rPr lang="cs-CZ" dirty="0"/>
              <a:t> </a:t>
            </a:r>
            <a:r>
              <a:rPr lang="cs-CZ" dirty="0" err="1"/>
              <a:t>at</a:t>
            </a:r>
            <a:r>
              <a:rPr lang="cs-CZ" dirty="0"/>
              <a:t> </a:t>
            </a:r>
            <a:r>
              <a:rPr lang="cs-CZ" dirty="0" err="1"/>
              <a:t>English</a:t>
            </a:r>
            <a:r>
              <a:rPr lang="cs-CZ" dirty="0"/>
              <a:t> </a:t>
            </a:r>
            <a:r>
              <a:rPr lang="cs-CZ" dirty="0" err="1"/>
              <a:t>Wikipedia.Economics_Perfect_competition.png</a:t>
            </a:r>
            <a:r>
              <a:rPr lang="cs-CZ" dirty="0"/>
              <a:t>: </a:t>
            </a:r>
            <a:r>
              <a:rPr lang="cs-CZ" dirty="0" err="1"/>
              <a:t>User:Bluemoose</a:t>
            </a:r>
            <a:r>
              <a:rPr lang="cs-CZ" dirty="0"/>
              <a:t> in </a:t>
            </a:r>
            <a:r>
              <a:rPr lang="cs-CZ" dirty="0" err="1"/>
              <a:t>English</a:t>
            </a:r>
            <a:r>
              <a:rPr lang="cs-CZ" dirty="0"/>
              <a:t> </a:t>
            </a:r>
            <a:r>
              <a:rPr lang="cs-CZ" dirty="0" err="1"/>
              <a:t>Wikipediaderivative</a:t>
            </a:r>
            <a:r>
              <a:rPr lang="cs-CZ" dirty="0"/>
              <a:t> </a:t>
            </a:r>
            <a:r>
              <a:rPr lang="cs-CZ" dirty="0" err="1"/>
              <a:t>work</a:t>
            </a:r>
            <a:r>
              <a:rPr lang="cs-CZ" dirty="0"/>
              <a:t>: Jarry1250 (talk) - </a:t>
            </a:r>
            <a:r>
              <a:rPr lang="cs-CZ" dirty="0" err="1"/>
              <a:t>Costcurve</a:t>
            </a:r>
            <a:r>
              <a:rPr lang="cs-CZ" dirty="0"/>
              <a:t>_-_</a:t>
            </a:r>
            <a:r>
              <a:rPr lang="cs-CZ" dirty="0" err="1"/>
              <a:t>Combined.pngEconomics_Perfect_competition.png</a:t>
            </a:r>
            <a:r>
              <a:rPr lang="cs-CZ" dirty="0"/>
              <a:t>, CC BY-SA 3.0, https://</a:t>
            </a:r>
            <a:r>
              <a:rPr lang="cs-CZ" dirty="0" err="1"/>
              <a:t>commons.wikimedia.org</a:t>
            </a:r>
            <a:r>
              <a:rPr lang="cs-CZ" dirty="0"/>
              <a:t>/</a:t>
            </a:r>
            <a:r>
              <a:rPr lang="cs-CZ" dirty="0" err="1"/>
              <a:t>w</a:t>
            </a:r>
            <a:r>
              <a:rPr lang="cs-CZ" dirty="0"/>
              <a:t>/</a:t>
            </a:r>
            <a:r>
              <a:rPr lang="cs-CZ" dirty="0" err="1"/>
              <a:t>index.php?curid</a:t>
            </a:r>
            <a:r>
              <a:rPr lang="cs-CZ" dirty="0"/>
              <a:t>=11703560</a:t>
            </a:r>
          </a:p>
        </p:txBody>
      </p:sp>
      <p:sp>
        <p:nvSpPr>
          <p:cNvPr id="4" name="Zástupný symbol pro číslo snímku 3"/>
          <p:cNvSpPr>
            <a:spLocks noGrp="1"/>
          </p:cNvSpPr>
          <p:nvPr>
            <p:ph type="sldNum" sz="quarter" idx="5"/>
          </p:nvPr>
        </p:nvSpPr>
        <p:spPr/>
        <p:txBody>
          <a:bodyPr/>
          <a:lstStyle/>
          <a:p>
            <a:fld id="{74303DD4-A7D4-6B4A-8339-060C2DA2ED77}" type="slidenum">
              <a:rPr lang="cs-CZ" smtClean="0"/>
              <a:t>4</a:t>
            </a:fld>
            <a:endParaRPr lang="cs-CZ"/>
          </a:p>
        </p:txBody>
      </p:sp>
    </p:spTree>
    <p:extLst>
      <p:ext uri="{BB962C8B-B14F-4D97-AF65-F5344CB8AC3E}">
        <p14:creationId xmlns:p14="http://schemas.microsoft.com/office/powerpoint/2010/main" val="396494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a:t>
            </a:r>
            <a:r>
              <a:rPr lang="cs-CZ" dirty="0" err="1"/>
              <a:t>www.economicshelp.org</a:t>
            </a:r>
            <a:r>
              <a:rPr lang="cs-CZ" dirty="0"/>
              <a:t>/blog/311/</a:t>
            </a:r>
            <a:r>
              <a:rPr lang="cs-CZ" dirty="0" err="1"/>
              <a:t>markets</a:t>
            </a:r>
            <a:r>
              <a:rPr lang="cs-CZ" dirty="0"/>
              <a:t>/</a:t>
            </a:r>
            <a:r>
              <a:rPr lang="cs-CZ" dirty="0" err="1"/>
              <a:t>monopolistic-competition</a:t>
            </a:r>
            <a:r>
              <a:rPr lang="cs-CZ" dirty="0"/>
              <a:t>/</a:t>
            </a:r>
          </a:p>
          <a:p>
            <a:endParaRPr lang="cs-CZ" dirty="0"/>
          </a:p>
        </p:txBody>
      </p:sp>
      <p:sp>
        <p:nvSpPr>
          <p:cNvPr id="4" name="Zástupný symbol pro číslo snímku 3"/>
          <p:cNvSpPr>
            <a:spLocks noGrp="1"/>
          </p:cNvSpPr>
          <p:nvPr>
            <p:ph type="sldNum" sz="quarter" idx="5"/>
          </p:nvPr>
        </p:nvSpPr>
        <p:spPr/>
        <p:txBody>
          <a:bodyPr/>
          <a:lstStyle/>
          <a:p>
            <a:fld id="{74303DD4-A7D4-6B4A-8339-060C2DA2ED77}" type="slidenum">
              <a:rPr lang="cs-CZ" smtClean="0"/>
              <a:t>8</a:t>
            </a:fld>
            <a:endParaRPr lang="cs-CZ"/>
          </a:p>
        </p:txBody>
      </p:sp>
    </p:spTree>
    <p:extLst>
      <p:ext uri="{BB962C8B-B14F-4D97-AF65-F5344CB8AC3E}">
        <p14:creationId xmlns:p14="http://schemas.microsoft.com/office/powerpoint/2010/main" val="664335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i="0" dirty="0">
              <a:solidFill>
                <a:srgbClr val="000000"/>
              </a:solidFill>
              <a:effectLst/>
              <a:latin typeface="Roboto" panose="020F0502020204030204" pitchFamily="34" charset="0"/>
            </a:endParaRPr>
          </a:p>
          <a:p>
            <a:r>
              <a:rPr lang="cs-CZ" b="0" i="0" dirty="0">
                <a:solidFill>
                  <a:srgbClr val="000000"/>
                </a:solidFill>
                <a:effectLst/>
                <a:latin typeface="Roboto" panose="020F0502020204030204" pitchFamily="34" charset="0"/>
              </a:rPr>
              <a:t>Jeden ze známých citátů </a:t>
            </a:r>
            <a:r>
              <a:rPr lang="cs-CZ" b="0" i="0" dirty="0">
                <a:solidFill>
                  <a:srgbClr val="000000"/>
                </a:solidFill>
                <a:effectLst/>
                <a:latin typeface="Roboto" panose="02000000000000000000" pitchFamily="2" charset="0"/>
              </a:rPr>
              <a:t>Benjamina Franklina říká, že „unce prevence vydá za libru léčení“. V hospodářské politice toto platí jakbysmet. Jednou z oblastí, která v tomto kontextu stojí u nás za povšimnutí, jsou ceny potravin a fungování (</a:t>
            </a:r>
            <a:r>
              <a:rPr lang="cs-CZ" b="0" i="0" dirty="0" err="1">
                <a:solidFill>
                  <a:srgbClr val="000000"/>
                </a:solidFill>
                <a:effectLst/>
                <a:latin typeface="Roboto" panose="02000000000000000000" pitchFamily="2" charset="0"/>
              </a:rPr>
              <a:t>agro</a:t>
            </a:r>
            <a:r>
              <a:rPr lang="cs-CZ" b="0" i="0" dirty="0">
                <a:solidFill>
                  <a:srgbClr val="000000"/>
                </a:solidFill>
                <a:effectLst/>
                <a:latin typeface="Roboto" panose="02000000000000000000" pitchFamily="2" charset="0"/>
              </a:rPr>
              <a:t>)potravinových trhů, které se dostaly pod drobnohled zejména v důsledku turbulencí v letech 2022 a 2023. Tyto lze dělit mnohými způsoby, nicméně pro účely tohoto příspěvku zvolme klasický vertikální řetězec, a sice ve formě prvovýrobci, zpracovatelé (v různých formách) a maloobchod. Jaká je na jednotlivých stupních konkurence? Nejdříve uveďme, že ÚOHS a další aktéři mají několik vodítek, podle nichž se mohou rozhodovat. Pokud nebudou uvažovat časté vytváření kartelů samo o sobě, pak se primárně jedná o měřítka koncentrace odvětví. Minimálně dvě z nich lze doporučit v podmínkách české ekonomiky: standardní </a:t>
            </a:r>
            <a:r>
              <a:rPr lang="cs-CZ" b="0" i="0" dirty="0" err="1">
                <a:solidFill>
                  <a:srgbClr val="000000"/>
                </a:solidFill>
                <a:effectLst/>
                <a:latin typeface="Roboto" panose="02000000000000000000" pitchFamily="2" charset="0"/>
              </a:rPr>
              <a:t>Hirschman-Herfindahlův</a:t>
            </a:r>
            <a:r>
              <a:rPr lang="cs-CZ" b="0" i="0" dirty="0">
                <a:solidFill>
                  <a:srgbClr val="000000"/>
                </a:solidFill>
                <a:effectLst/>
                <a:latin typeface="Roboto" panose="02000000000000000000" pitchFamily="2" charset="0"/>
              </a:rPr>
              <a:t> index (dále již jen HHI), který sčítá kvadráty tržních podílů jednotlivých firem. To tedy znamená, že čím méně je na trhu opravdu velkých hráčů, tím vyšší index bude. Příkladně: situace, v níž jedna firma ovládá 50 procent trhu a další jsou již rozdrobenější, je z pohledu takto pojaté koncentrace „horší“, než pokud tři firmy ovládají každá jednu čtvrtinu trhu. K tomuto indexu je vhodné u otevřených ekonomik doplnit ještě tzv. koncentrační poměr. Ten totiž zohledňuje to, kolik se na trh doveze produktů ze zahraničí (v případě maloobchodů tedy spíše kolik zahraničních supermarketů je navštěvováno námi v příhraničí) a kolik se z naší výroby do zahraničí vyveze. Jinými slovy, zajímá nás, kolik reálně je na trhu k dispozici celkové alternativní produkce. Oba ukazatele přirozeně trpí různými neduhy, a sice například tím, že nereflektují reálnou vlastnickou strukturu, používají někdy sporné definice trhu nebo že je samo o sobě metodologicky obtížné definovat tržní podíly, ale to nechme teď stranou. Podle dostupných výpočtů se nezdá, že bychom měli zásadní problém u prvovýrobců a zpracovatelů, jakkoli u zpracování potravin nedokážeme přesně kvantifikovat dopady u nás významné vertikální integrace, kde jeden vlastník pod sebou drží část produkce a celou řadu stupňů zpracování. Zároveň i sektorově v některých základních potravinách je výrobní koncentrace poměrně vysoká, což se týká především mléka, vajec, másla, kuřecího masa a mouky, kde jeden vlastník ovládá až 40 procent trhu skrze tři nebo čtyři výrobce. Je navíc obvyklé, že někteří velcí výrobci dostávají nezanedbatelné evropské a jiné dotace, případně se jim vytváří legislativa „na míru“ pod záminkou potravinové soběstačnosti a standardů kvality. Nicméně u maloobchodu je to již jiná písnička. Jakkoli sice HHI neukazuje na první pohled vysokou koncentraci, tak je to zejména proto, že se na jednotlivé řetězce nahlíží jako na oddělené subjekty. To ale není v našem případě úplně legitimní přístup. Konkrétně: skupina Schwarz (Lidl a Kaufland) ovládá celkově 32 procent trhu, skupina REWE (Billa a Penny) 19 procent, Albert 15 procent a Tesco 11 procent. Následuje Makro a Globus, oba s necelými sedmi procenty. Jinými slovy, dvě velké skupiny ovládají 51 procent trhu, čtyři velké skupiny o šesti řetězcích ovládají 76 procent trhu a celkem osm řetězců u nás má téměř 90 procent trhu. Je to hodně, nebo málo, Antone Pavloviči? Optikou HHI se dostaneme v případě osmi subjektů na nízké nebo maximálně nižší střední hodnoty indexu, pokud bychom ale uvažovali pouze subjekty čtyři, znamenalo by to posun již na střední až vyšší střední hodnoty. Každopádně ani v jednom případě se nejedná o hodnoty vysoké koncentrace podle doporučení indexu samotného, které by samy o sobě musely vést k „nápravným“ opatřením nebo zakazovaly jakékoli fúze či akvizice v odvětví. Dokonce i v rámci mezinárodního srovnání se nacházíme spíše ve středu pelotonu. Na druhou stranu se zde nebavíme o trhu s dětskými stavebnicemi, filmovými tituly nebo irskou whisky, ale o něčem, kde řada zejména nízkopříjmových spotřebitelů nemá příliš únikových cest. Proto i s ohledem na středně silnou koncentraci a řadu náznaků tichých dohod například u slevových akcí, cenových změn nebo sortimentu nabídky je základním úkolem ÚOHS a dalších dozorových orgánů vědět, kudy běží pomyslný zajíc, a dozorovat. Je zároveň pravda, že především u oligopolů je cenové a další sledování poměrně obvyklé, v teorii se zahrnuje do tzv. strategicky provázaného chování, kdy se subjekty rozhodují téměř vždy s ohledem na rozhodnutí konkurentů. A také nezapomínejme na to, že různé kampaně proti kvalitě „polských potravin“ mohou mít klidně za cíl méně intenzivní konkurenční prostředí. Ty totiž mohou útočit na lidské slabiny v tzv. klamu dostupnosti, kdy se spotřebitelé nesmyslně rozhodují podle velmi medializovaného, avšak v realitě málo častého jevu. Zároveň ale ani nikoho zbytečně nedémonizujme. Více konkurence je ve většině případů jistě k užitku, a u nás i s ohledem na často tapetovanou dvojí kvalitu potravin obzvlášť, nicméně ceny potravin budou nadále podléhat i dalším, a častokrát důležitějším, příčinám. Konkrétně vyšším cenám práce a jiných vstupů (například hnojiv, nájmům, kapitálu a dalších nákladových vstupů), nižší srovnávací základně z minulého roku, v němž právě potraviny spíše stagnovaly, a přirozeně i určitému efektu dohánění vyspělejších zemí, kde je průměrná potravinová hladina stále znatelně vyšší. Nezapomínejme ani na to, že se poptávka po potravinách zvyšuje i celosvětově s tím, jak demograficky a ekonomicky rostou rozvojové státy, a řada cen potravinových surovin je určována právě na globálních trzích, a nikoli u nás. Podstatné je, abychom měli nastavené takové prostředí, které jednak bude schopné absorbovat vnější cenové a nákladové šoky dostatečně flexibilně a také dlouhodobě zajistí, že nebudou vznikat úzká hrdla v tomto pro celou společnost poměrně důležitém sektoru. Role dozorových orgánů a hospodářské politiky je v tomto prostě nezastupitelná, včetně toho, aby ponechala prostor pro zahraniční konkurenci, která splňuje rovná a férová kvalitativní kritéria. Autor je hlavní ekonom MND, působí také na katedře manažerské ekonomie FPH VŠE a na Institutu ekonomických studií UK Jak se vyvíjí ceny potravin v České republice? (Ilustrace) Jan </a:t>
            </a:r>
            <a:r>
              <a:rPr lang="cs-CZ" b="0" i="0" dirty="0" err="1">
                <a:solidFill>
                  <a:srgbClr val="000000"/>
                </a:solidFill>
                <a:effectLst/>
                <a:latin typeface="Roboto" panose="02000000000000000000" pitchFamily="2" charset="0"/>
              </a:rPr>
              <a:t>Kubita</a:t>
            </a:r>
            <a:r>
              <a:rPr lang="cs-CZ" b="0" i="0" dirty="0">
                <a:solidFill>
                  <a:srgbClr val="000000"/>
                </a:solidFill>
                <a:effectLst/>
                <a:latin typeface="Roboto" panose="02000000000000000000" pitchFamily="2" charset="0"/>
              </a:rPr>
              <a:t>, </a:t>
            </a:r>
            <a:r>
              <a:rPr lang="cs-CZ" b="0" i="0" dirty="0" err="1">
                <a:solidFill>
                  <a:srgbClr val="000000"/>
                </a:solidFill>
                <a:effectLst/>
                <a:latin typeface="Roboto" panose="02000000000000000000" pitchFamily="2" charset="0"/>
              </a:rPr>
              <a:t>Copilot</a:t>
            </a:r>
            <a:r>
              <a:rPr lang="cs-CZ" b="0" i="0" dirty="0">
                <a:solidFill>
                  <a:srgbClr val="000000"/>
                </a:solidFill>
                <a:effectLst/>
                <a:latin typeface="Roboto" panose="02000000000000000000" pitchFamily="2" charset="0"/>
              </a:rPr>
              <a:t>/Designer</a:t>
            </a:r>
            <a:endParaRPr lang="cs-CZ" dirty="0"/>
          </a:p>
        </p:txBody>
      </p:sp>
      <p:sp>
        <p:nvSpPr>
          <p:cNvPr id="4" name="Zástupný symbol pro číslo snímku 3"/>
          <p:cNvSpPr>
            <a:spLocks noGrp="1"/>
          </p:cNvSpPr>
          <p:nvPr>
            <p:ph type="sldNum" sz="quarter" idx="5"/>
          </p:nvPr>
        </p:nvSpPr>
        <p:spPr/>
        <p:txBody>
          <a:bodyPr/>
          <a:lstStyle/>
          <a:p>
            <a:fld id="{74303DD4-A7D4-6B4A-8339-060C2DA2ED77}" type="slidenum">
              <a:rPr lang="cs-CZ" smtClean="0"/>
              <a:t>12</a:t>
            </a:fld>
            <a:endParaRPr lang="cs-CZ"/>
          </a:p>
        </p:txBody>
      </p:sp>
    </p:spTree>
    <p:extLst>
      <p:ext uri="{BB962C8B-B14F-4D97-AF65-F5344CB8AC3E}">
        <p14:creationId xmlns:p14="http://schemas.microsoft.com/office/powerpoint/2010/main" val="266919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7A8BF2-F7DA-55B1-986D-6A2BB57C440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AF9653C-7156-FB7F-330F-367D3D1F2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E1A4938-2BEC-2A1D-0350-A0489A77250C}"/>
              </a:ext>
            </a:extLst>
          </p:cNvPr>
          <p:cNvSpPr>
            <a:spLocks noGrp="1"/>
          </p:cNvSpPr>
          <p:nvPr>
            <p:ph type="dt" sz="half" idx="10"/>
          </p:nvPr>
        </p:nvSpPr>
        <p:spPr/>
        <p:txBody>
          <a:bodyPr/>
          <a:lstStyle/>
          <a:p>
            <a:fld id="{3D4C57FF-2EF4-5440-BBB0-63634F4C6949}" type="datetimeFigureOut">
              <a:rPr lang="cs-CZ" smtClean="0"/>
              <a:t>25.03.2025</a:t>
            </a:fld>
            <a:endParaRPr lang="cs-CZ"/>
          </a:p>
        </p:txBody>
      </p:sp>
      <p:sp>
        <p:nvSpPr>
          <p:cNvPr id="5" name="Zástupný symbol pro zápatí 4">
            <a:extLst>
              <a:ext uri="{FF2B5EF4-FFF2-40B4-BE49-F238E27FC236}">
                <a16:creationId xmlns:a16="http://schemas.microsoft.com/office/drawing/2014/main" id="{4710025B-A42D-297D-14CC-BD916010FE3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B597EC9-338B-4E11-1955-17D308790BA6}"/>
              </a:ext>
            </a:extLst>
          </p:cNvPr>
          <p:cNvSpPr>
            <a:spLocks noGrp="1"/>
          </p:cNvSpPr>
          <p:nvPr>
            <p:ph type="sldNum" sz="quarter" idx="12"/>
          </p:nvPr>
        </p:nvSpPr>
        <p:spPr/>
        <p:txBody>
          <a:bodyPr/>
          <a:lstStyle/>
          <a:p>
            <a:fld id="{768D5B6A-E5EB-B04D-9C50-3B6F01320E1F}" type="slidenum">
              <a:rPr lang="cs-CZ" smtClean="0"/>
              <a:t>‹#›</a:t>
            </a:fld>
            <a:endParaRPr lang="cs-CZ"/>
          </a:p>
        </p:txBody>
      </p:sp>
    </p:spTree>
    <p:extLst>
      <p:ext uri="{BB962C8B-B14F-4D97-AF65-F5344CB8AC3E}">
        <p14:creationId xmlns:p14="http://schemas.microsoft.com/office/powerpoint/2010/main" val="331694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099D52-45DB-A4AA-9CC7-F530EE96531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E1D7F22-7F39-0A83-9FBD-9ED808A047F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507E75F-2457-3835-835E-B4565A09F655}"/>
              </a:ext>
            </a:extLst>
          </p:cNvPr>
          <p:cNvSpPr>
            <a:spLocks noGrp="1"/>
          </p:cNvSpPr>
          <p:nvPr>
            <p:ph type="dt" sz="half" idx="10"/>
          </p:nvPr>
        </p:nvSpPr>
        <p:spPr/>
        <p:txBody>
          <a:bodyPr/>
          <a:lstStyle/>
          <a:p>
            <a:fld id="{3D4C57FF-2EF4-5440-BBB0-63634F4C6949}" type="datetimeFigureOut">
              <a:rPr lang="cs-CZ" smtClean="0"/>
              <a:t>25.03.2025</a:t>
            </a:fld>
            <a:endParaRPr lang="cs-CZ"/>
          </a:p>
        </p:txBody>
      </p:sp>
      <p:sp>
        <p:nvSpPr>
          <p:cNvPr id="5" name="Zástupný symbol pro zápatí 4">
            <a:extLst>
              <a:ext uri="{FF2B5EF4-FFF2-40B4-BE49-F238E27FC236}">
                <a16:creationId xmlns:a16="http://schemas.microsoft.com/office/drawing/2014/main" id="{992D94C1-CFDF-258C-6FE8-DDF8D271ACB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FFEE853-EC5D-5676-4F4C-00ACD72B7A5E}"/>
              </a:ext>
            </a:extLst>
          </p:cNvPr>
          <p:cNvSpPr>
            <a:spLocks noGrp="1"/>
          </p:cNvSpPr>
          <p:nvPr>
            <p:ph type="sldNum" sz="quarter" idx="12"/>
          </p:nvPr>
        </p:nvSpPr>
        <p:spPr/>
        <p:txBody>
          <a:bodyPr/>
          <a:lstStyle/>
          <a:p>
            <a:fld id="{768D5B6A-E5EB-B04D-9C50-3B6F01320E1F}" type="slidenum">
              <a:rPr lang="cs-CZ" smtClean="0"/>
              <a:t>‹#›</a:t>
            </a:fld>
            <a:endParaRPr lang="cs-CZ"/>
          </a:p>
        </p:txBody>
      </p:sp>
    </p:spTree>
    <p:extLst>
      <p:ext uri="{BB962C8B-B14F-4D97-AF65-F5344CB8AC3E}">
        <p14:creationId xmlns:p14="http://schemas.microsoft.com/office/powerpoint/2010/main" val="1565602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192A67E-40BC-6F3A-62EA-3BAD8824BC2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90085948-C6F8-3CD4-20B6-D859D1F544DC}"/>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D3B7703-8949-E45C-2871-4015C81093FD}"/>
              </a:ext>
            </a:extLst>
          </p:cNvPr>
          <p:cNvSpPr>
            <a:spLocks noGrp="1"/>
          </p:cNvSpPr>
          <p:nvPr>
            <p:ph type="dt" sz="half" idx="10"/>
          </p:nvPr>
        </p:nvSpPr>
        <p:spPr/>
        <p:txBody>
          <a:bodyPr/>
          <a:lstStyle/>
          <a:p>
            <a:fld id="{3D4C57FF-2EF4-5440-BBB0-63634F4C6949}" type="datetimeFigureOut">
              <a:rPr lang="cs-CZ" smtClean="0"/>
              <a:t>25.03.2025</a:t>
            </a:fld>
            <a:endParaRPr lang="cs-CZ"/>
          </a:p>
        </p:txBody>
      </p:sp>
      <p:sp>
        <p:nvSpPr>
          <p:cNvPr id="5" name="Zástupný symbol pro zápatí 4">
            <a:extLst>
              <a:ext uri="{FF2B5EF4-FFF2-40B4-BE49-F238E27FC236}">
                <a16:creationId xmlns:a16="http://schemas.microsoft.com/office/drawing/2014/main" id="{101E32FF-5D92-030C-74B5-95BA28563A1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A2CC97B-03F6-BA07-0111-83BA47F7A964}"/>
              </a:ext>
            </a:extLst>
          </p:cNvPr>
          <p:cNvSpPr>
            <a:spLocks noGrp="1"/>
          </p:cNvSpPr>
          <p:nvPr>
            <p:ph type="sldNum" sz="quarter" idx="12"/>
          </p:nvPr>
        </p:nvSpPr>
        <p:spPr/>
        <p:txBody>
          <a:bodyPr/>
          <a:lstStyle/>
          <a:p>
            <a:fld id="{768D5B6A-E5EB-B04D-9C50-3B6F01320E1F}" type="slidenum">
              <a:rPr lang="cs-CZ" smtClean="0"/>
              <a:t>‹#›</a:t>
            </a:fld>
            <a:endParaRPr lang="cs-CZ"/>
          </a:p>
        </p:txBody>
      </p:sp>
    </p:spTree>
    <p:extLst>
      <p:ext uri="{BB962C8B-B14F-4D97-AF65-F5344CB8AC3E}">
        <p14:creationId xmlns:p14="http://schemas.microsoft.com/office/powerpoint/2010/main" val="53575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5EB2C7-3D97-28B5-261A-261664E52F7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6DF95D2-F9BE-0C85-4140-C78018637EB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E26999F-5947-1ED3-4082-F4FE20016BB3}"/>
              </a:ext>
            </a:extLst>
          </p:cNvPr>
          <p:cNvSpPr>
            <a:spLocks noGrp="1"/>
          </p:cNvSpPr>
          <p:nvPr>
            <p:ph type="dt" sz="half" idx="10"/>
          </p:nvPr>
        </p:nvSpPr>
        <p:spPr/>
        <p:txBody>
          <a:bodyPr/>
          <a:lstStyle/>
          <a:p>
            <a:fld id="{3D4C57FF-2EF4-5440-BBB0-63634F4C6949}" type="datetimeFigureOut">
              <a:rPr lang="cs-CZ" smtClean="0"/>
              <a:t>25.03.2025</a:t>
            </a:fld>
            <a:endParaRPr lang="cs-CZ"/>
          </a:p>
        </p:txBody>
      </p:sp>
      <p:sp>
        <p:nvSpPr>
          <p:cNvPr id="5" name="Zástupný symbol pro zápatí 4">
            <a:extLst>
              <a:ext uri="{FF2B5EF4-FFF2-40B4-BE49-F238E27FC236}">
                <a16:creationId xmlns:a16="http://schemas.microsoft.com/office/drawing/2014/main" id="{6BBD8099-E200-8C4D-81BD-6753B46ABE3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22282E6-0B36-6418-1DF9-B4BB2CC8C2D6}"/>
              </a:ext>
            </a:extLst>
          </p:cNvPr>
          <p:cNvSpPr>
            <a:spLocks noGrp="1"/>
          </p:cNvSpPr>
          <p:nvPr>
            <p:ph type="sldNum" sz="quarter" idx="12"/>
          </p:nvPr>
        </p:nvSpPr>
        <p:spPr/>
        <p:txBody>
          <a:bodyPr/>
          <a:lstStyle/>
          <a:p>
            <a:fld id="{768D5B6A-E5EB-B04D-9C50-3B6F01320E1F}" type="slidenum">
              <a:rPr lang="cs-CZ" smtClean="0"/>
              <a:t>‹#›</a:t>
            </a:fld>
            <a:endParaRPr lang="cs-CZ"/>
          </a:p>
        </p:txBody>
      </p:sp>
    </p:spTree>
    <p:extLst>
      <p:ext uri="{BB962C8B-B14F-4D97-AF65-F5344CB8AC3E}">
        <p14:creationId xmlns:p14="http://schemas.microsoft.com/office/powerpoint/2010/main" val="209731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928379-A37B-0193-6370-0354E5AA3AA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9F57D9F6-482A-78CE-5457-31C68452583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F9276DE-13FF-6B1F-AA07-EA534DDF0F83}"/>
              </a:ext>
            </a:extLst>
          </p:cNvPr>
          <p:cNvSpPr>
            <a:spLocks noGrp="1"/>
          </p:cNvSpPr>
          <p:nvPr>
            <p:ph type="dt" sz="half" idx="10"/>
          </p:nvPr>
        </p:nvSpPr>
        <p:spPr/>
        <p:txBody>
          <a:bodyPr/>
          <a:lstStyle/>
          <a:p>
            <a:fld id="{3D4C57FF-2EF4-5440-BBB0-63634F4C6949}" type="datetimeFigureOut">
              <a:rPr lang="cs-CZ" smtClean="0"/>
              <a:t>25.03.2025</a:t>
            </a:fld>
            <a:endParaRPr lang="cs-CZ"/>
          </a:p>
        </p:txBody>
      </p:sp>
      <p:sp>
        <p:nvSpPr>
          <p:cNvPr id="5" name="Zástupný symbol pro zápatí 4">
            <a:extLst>
              <a:ext uri="{FF2B5EF4-FFF2-40B4-BE49-F238E27FC236}">
                <a16:creationId xmlns:a16="http://schemas.microsoft.com/office/drawing/2014/main" id="{D16B0675-C86D-6458-9C81-F8781FB4D4F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9B71700-2E53-730C-FEE0-BD9AACE6EFDC}"/>
              </a:ext>
            </a:extLst>
          </p:cNvPr>
          <p:cNvSpPr>
            <a:spLocks noGrp="1"/>
          </p:cNvSpPr>
          <p:nvPr>
            <p:ph type="sldNum" sz="quarter" idx="12"/>
          </p:nvPr>
        </p:nvSpPr>
        <p:spPr/>
        <p:txBody>
          <a:bodyPr/>
          <a:lstStyle/>
          <a:p>
            <a:fld id="{768D5B6A-E5EB-B04D-9C50-3B6F01320E1F}" type="slidenum">
              <a:rPr lang="cs-CZ" smtClean="0"/>
              <a:t>‹#›</a:t>
            </a:fld>
            <a:endParaRPr lang="cs-CZ"/>
          </a:p>
        </p:txBody>
      </p:sp>
    </p:spTree>
    <p:extLst>
      <p:ext uri="{BB962C8B-B14F-4D97-AF65-F5344CB8AC3E}">
        <p14:creationId xmlns:p14="http://schemas.microsoft.com/office/powerpoint/2010/main" val="207949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B8248C-5C6B-79E2-CCE3-2B147EE1A67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007A59E-3CA9-9C65-122E-E171E72CD52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BF405FB-1DC5-2E22-C2F8-93E1540C521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9EB599C-8E17-17FA-E7F3-4BF4DCA0A847}"/>
              </a:ext>
            </a:extLst>
          </p:cNvPr>
          <p:cNvSpPr>
            <a:spLocks noGrp="1"/>
          </p:cNvSpPr>
          <p:nvPr>
            <p:ph type="dt" sz="half" idx="10"/>
          </p:nvPr>
        </p:nvSpPr>
        <p:spPr/>
        <p:txBody>
          <a:bodyPr/>
          <a:lstStyle/>
          <a:p>
            <a:fld id="{3D4C57FF-2EF4-5440-BBB0-63634F4C6949}" type="datetimeFigureOut">
              <a:rPr lang="cs-CZ" smtClean="0"/>
              <a:t>25.03.2025</a:t>
            </a:fld>
            <a:endParaRPr lang="cs-CZ"/>
          </a:p>
        </p:txBody>
      </p:sp>
      <p:sp>
        <p:nvSpPr>
          <p:cNvPr id="6" name="Zástupný symbol pro zápatí 5">
            <a:extLst>
              <a:ext uri="{FF2B5EF4-FFF2-40B4-BE49-F238E27FC236}">
                <a16:creationId xmlns:a16="http://schemas.microsoft.com/office/drawing/2014/main" id="{E5E93D58-0236-BBE6-9851-67389FC2E75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A54A04D-8137-7326-33A5-255B930E7157}"/>
              </a:ext>
            </a:extLst>
          </p:cNvPr>
          <p:cNvSpPr>
            <a:spLocks noGrp="1"/>
          </p:cNvSpPr>
          <p:nvPr>
            <p:ph type="sldNum" sz="quarter" idx="12"/>
          </p:nvPr>
        </p:nvSpPr>
        <p:spPr/>
        <p:txBody>
          <a:bodyPr/>
          <a:lstStyle/>
          <a:p>
            <a:fld id="{768D5B6A-E5EB-B04D-9C50-3B6F01320E1F}" type="slidenum">
              <a:rPr lang="cs-CZ" smtClean="0"/>
              <a:t>‹#›</a:t>
            </a:fld>
            <a:endParaRPr lang="cs-CZ"/>
          </a:p>
        </p:txBody>
      </p:sp>
    </p:spTree>
    <p:extLst>
      <p:ext uri="{BB962C8B-B14F-4D97-AF65-F5344CB8AC3E}">
        <p14:creationId xmlns:p14="http://schemas.microsoft.com/office/powerpoint/2010/main" val="47351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693A8A-C95C-D6F2-C670-DACEE468968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86D585F-2E27-7286-AA01-4D71CCACB7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ED9C249-AB9F-D63F-79C8-98BDC15C3F3E}"/>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750ECA93-E381-7E97-3B19-FA9BBCC83F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12E192C-DD6E-9905-D2FA-10C850AB3706}"/>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E314128-6E72-858F-6A36-74E399B10EDB}"/>
              </a:ext>
            </a:extLst>
          </p:cNvPr>
          <p:cNvSpPr>
            <a:spLocks noGrp="1"/>
          </p:cNvSpPr>
          <p:nvPr>
            <p:ph type="dt" sz="half" idx="10"/>
          </p:nvPr>
        </p:nvSpPr>
        <p:spPr/>
        <p:txBody>
          <a:bodyPr/>
          <a:lstStyle/>
          <a:p>
            <a:fld id="{3D4C57FF-2EF4-5440-BBB0-63634F4C6949}" type="datetimeFigureOut">
              <a:rPr lang="cs-CZ" smtClean="0"/>
              <a:t>25.03.2025</a:t>
            </a:fld>
            <a:endParaRPr lang="cs-CZ"/>
          </a:p>
        </p:txBody>
      </p:sp>
      <p:sp>
        <p:nvSpPr>
          <p:cNvPr id="8" name="Zástupný symbol pro zápatí 7">
            <a:extLst>
              <a:ext uri="{FF2B5EF4-FFF2-40B4-BE49-F238E27FC236}">
                <a16:creationId xmlns:a16="http://schemas.microsoft.com/office/drawing/2014/main" id="{1DC0E4A5-4CC8-6759-BA7C-E9AAB5412484}"/>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F44F558-355E-54FA-E890-5C71197A4B10}"/>
              </a:ext>
            </a:extLst>
          </p:cNvPr>
          <p:cNvSpPr>
            <a:spLocks noGrp="1"/>
          </p:cNvSpPr>
          <p:nvPr>
            <p:ph type="sldNum" sz="quarter" idx="12"/>
          </p:nvPr>
        </p:nvSpPr>
        <p:spPr/>
        <p:txBody>
          <a:bodyPr/>
          <a:lstStyle/>
          <a:p>
            <a:fld id="{768D5B6A-E5EB-B04D-9C50-3B6F01320E1F}" type="slidenum">
              <a:rPr lang="cs-CZ" smtClean="0"/>
              <a:t>‹#›</a:t>
            </a:fld>
            <a:endParaRPr lang="cs-CZ"/>
          </a:p>
        </p:txBody>
      </p:sp>
    </p:spTree>
    <p:extLst>
      <p:ext uri="{BB962C8B-B14F-4D97-AF65-F5344CB8AC3E}">
        <p14:creationId xmlns:p14="http://schemas.microsoft.com/office/powerpoint/2010/main" val="206965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0678F7-E5BC-7E32-2E7F-A8D37B21FF4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54865AD-3242-DD07-0038-39604B709B90}"/>
              </a:ext>
            </a:extLst>
          </p:cNvPr>
          <p:cNvSpPr>
            <a:spLocks noGrp="1"/>
          </p:cNvSpPr>
          <p:nvPr>
            <p:ph type="dt" sz="half" idx="10"/>
          </p:nvPr>
        </p:nvSpPr>
        <p:spPr/>
        <p:txBody>
          <a:bodyPr/>
          <a:lstStyle/>
          <a:p>
            <a:fld id="{3D4C57FF-2EF4-5440-BBB0-63634F4C6949}" type="datetimeFigureOut">
              <a:rPr lang="cs-CZ" smtClean="0"/>
              <a:t>25.03.2025</a:t>
            </a:fld>
            <a:endParaRPr lang="cs-CZ"/>
          </a:p>
        </p:txBody>
      </p:sp>
      <p:sp>
        <p:nvSpPr>
          <p:cNvPr id="4" name="Zástupný symbol pro zápatí 3">
            <a:extLst>
              <a:ext uri="{FF2B5EF4-FFF2-40B4-BE49-F238E27FC236}">
                <a16:creationId xmlns:a16="http://schemas.microsoft.com/office/drawing/2014/main" id="{8B13B856-5BDE-C502-6611-9B9A411C170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140113E-5165-9858-0FC3-36E22435A30B}"/>
              </a:ext>
            </a:extLst>
          </p:cNvPr>
          <p:cNvSpPr>
            <a:spLocks noGrp="1"/>
          </p:cNvSpPr>
          <p:nvPr>
            <p:ph type="sldNum" sz="quarter" idx="12"/>
          </p:nvPr>
        </p:nvSpPr>
        <p:spPr/>
        <p:txBody>
          <a:bodyPr/>
          <a:lstStyle/>
          <a:p>
            <a:fld id="{768D5B6A-E5EB-B04D-9C50-3B6F01320E1F}" type="slidenum">
              <a:rPr lang="cs-CZ" smtClean="0"/>
              <a:t>‹#›</a:t>
            </a:fld>
            <a:endParaRPr lang="cs-CZ"/>
          </a:p>
        </p:txBody>
      </p:sp>
    </p:spTree>
    <p:extLst>
      <p:ext uri="{BB962C8B-B14F-4D97-AF65-F5344CB8AC3E}">
        <p14:creationId xmlns:p14="http://schemas.microsoft.com/office/powerpoint/2010/main" val="219177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AB8B461-8100-819B-91D0-6646B74BB5CF}"/>
              </a:ext>
            </a:extLst>
          </p:cNvPr>
          <p:cNvSpPr>
            <a:spLocks noGrp="1"/>
          </p:cNvSpPr>
          <p:nvPr>
            <p:ph type="dt" sz="half" idx="10"/>
          </p:nvPr>
        </p:nvSpPr>
        <p:spPr/>
        <p:txBody>
          <a:bodyPr/>
          <a:lstStyle/>
          <a:p>
            <a:fld id="{3D4C57FF-2EF4-5440-BBB0-63634F4C6949}" type="datetimeFigureOut">
              <a:rPr lang="cs-CZ" smtClean="0"/>
              <a:t>25.03.2025</a:t>
            </a:fld>
            <a:endParaRPr lang="cs-CZ"/>
          </a:p>
        </p:txBody>
      </p:sp>
      <p:sp>
        <p:nvSpPr>
          <p:cNvPr id="3" name="Zástupný symbol pro zápatí 2">
            <a:extLst>
              <a:ext uri="{FF2B5EF4-FFF2-40B4-BE49-F238E27FC236}">
                <a16:creationId xmlns:a16="http://schemas.microsoft.com/office/drawing/2014/main" id="{B94C9450-BC6F-9230-73D8-84379C397BB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C82AD69B-2B99-BB8B-38A6-CC971E5DC981}"/>
              </a:ext>
            </a:extLst>
          </p:cNvPr>
          <p:cNvSpPr>
            <a:spLocks noGrp="1"/>
          </p:cNvSpPr>
          <p:nvPr>
            <p:ph type="sldNum" sz="quarter" idx="12"/>
          </p:nvPr>
        </p:nvSpPr>
        <p:spPr/>
        <p:txBody>
          <a:bodyPr/>
          <a:lstStyle/>
          <a:p>
            <a:fld id="{768D5B6A-E5EB-B04D-9C50-3B6F01320E1F}" type="slidenum">
              <a:rPr lang="cs-CZ" smtClean="0"/>
              <a:t>‹#›</a:t>
            </a:fld>
            <a:endParaRPr lang="cs-CZ"/>
          </a:p>
        </p:txBody>
      </p:sp>
    </p:spTree>
    <p:extLst>
      <p:ext uri="{BB962C8B-B14F-4D97-AF65-F5344CB8AC3E}">
        <p14:creationId xmlns:p14="http://schemas.microsoft.com/office/powerpoint/2010/main" val="194844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32CF4C-F944-F9AF-6088-302E0CE2BF7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2C19980-4C27-C8D2-3FAD-5753D46FC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D7AB167-CFA5-E884-F3C1-75609A6FE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C65857F-4F9A-0F49-43F0-81A2AEB9A883}"/>
              </a:ext>
            </a:extLst>
          </p:cNvPr>
          <p:cNvSpPr>
            <a:spLocks noGrp="1"/>
          </p:cNvSpPr>
          <p:nvPr>
            <p:ph type="dt" sz="half" idx="10"/>
          </p:nvPr>
        </p:nvSpPr>
        <p:spPr/>
        <p:txBody>
          <a:bodyPr/>
          <a:lstStyle/>
          <a:p>
            <a:fld id="{3D4C57FF-2EF4-5440-BBB0-63634F4C6949}" type="datetimeFigureOut">
              <a:rPr lang="cs-CZ" smtClean="0"/>
              <a:t>25.03.2025</a:t>
            </a:fld>
            <a:endParaRPr lang="cs-CZ"/>
          </a:p>
        </p:txBody>
      </p:sp>
      <p:sp>
        <p:nvSpPr>
          <p:cNvPr id="6" name="Zástupný symbol pro zápatí 5">
            <a:extLst>
              <a:ext uri="{FF2B5EF4-FFF2-40B4-BE49-F238E27FC236}">
                <a16:creationId xmlns:a16="http://schemas.microsoft.com/office/drawing/2014/main" id="{C556AC63-71CC-52B1-DD8D-68ECE55FCCE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54B2AC9-3FE0-3A44-67F0-1E4DA2E71CEF}"/>
              </a:ext>
            </a:extLst>
          </p:cNvPr>
          <p:cNvSpPr>
            <a:spLocks noGrp="1"/>
          </p:cNvSpPr>
          <p:nvPr>
            <p:ph type="sldNum" sz="quarter" idx="12"/>
          </p:nvPr>
        </p:nvSpPr>
        <p:spPr/>
        <p:txBody>
          <a:bodyPr/>
          <a:lstStyle/>
          <a:p>
            <a:fld id="{768D5B6A-E5EB-B04D-9C50-3B6F01320E1F}" type="slidenum">
              <a:rPr lang="cs-CZ" smtClean="0"/>
              <a:t>‹#›</a:t>
            </a:fld>
            <a:endParaRPr lang="cs-CZ"/>
          </a:p>
        </p:txBody>
      </p:sp>
    </p:spTree>
    <p:extLst>
      <p:ext uri="{BB962C8B-B14F-4D97-AF65-F5344CB8AC3E}">
        <p14:creationId xmlns:p14="http://schemas.microsoft.com/office/powerpoint/2010/main" val="1920454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6BDBDE-632C-D909-F04D-07D7E846934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131B07C-3EB2-DB44-0A23-750A66FDA0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123AFE9-FF72-717A-1C39-3CF78C2E0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0C22DEC-06D1-C296-50DC-9046D4D4B6A4}"/>
              </a:ext>
            </a:extLst>
          </p:cNvPr>
          <p:cNvSpPr>
            <a:spLocks noGrp="1"/>
          </p:cNvSpPr>
          <p:nvPr>
            <p:ph type="dt" sz="half" idx="10"/>
          </p:nvPr>
        </p:nvSpPr>
        <p:spPr/>
        <p:txBody>
          <a:bodyPr/>
          <a:lstStyle/>
          <a:p>
            <a:fld id="{3D4C57FF-2EF4-5440-BBB0-63634F4C6949}" type="datetimeFigureOut">
              <a:rPr lang="cs-CZ" smtClean="0"/>
              <a:t>25.03.2025</a:t>
            </a:fld>
            <a:endParaRPr lang="cs-CZ"/>
          </a:p>
        </p:txBody>
      </p:sp>
      <p:sp>
        <p:nvSpPr>
          <p:cNvPr id="6" name="Zástupný symbol pro zápatí 5">
            <a:extLst>
              <a:ext uri="{FF2B5EF4-FFF2-40B4-BE49-F238E27FC236}">
                <a16:creationId xmlns:a16="http://schemas.microsoft.com/office/drawing/2014/main" id="{A4E51602-0E03-DA1F-0B4E-85AE071F6A4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8622C1C-0BDD-E3B7-E721-8E6D5AAC281B}"/>
              </a:ext>
            </a:extLst>
          </p:cNvPr>
          <p:cNvSpPr>
            <a:spLocks noGrp="1"/>
          </p:cNvSpPr>
          <p:nvPr>
            <p:ph type="sldNum" sz="quarter" idx="12"/>
          </p:nvPr>
        </p:nvSpPr>
        <p:spPr/>
        <p:txBody>
          <a:bodyPr/>
          <a:lstStyle/>
          <a:p>
            <a:fld id="{768D5B6A-E5EB-B04D-9C50-3B6F01320E1F}" type="slidenum">
              <a:rPr lang="cs-CZ" smtClean="0"/>
              <a:t>‹#›</a:t>
            </a:fld>
            <a:endParaRPr lang="cs-CZ"/>
          </a:p>
        </p:txBody>
      </p:sp>
    </p:spTree>
    <p:extLst>
      <p:ext uri="{BB962C8B-B14F-4D97-AF65-F5344CB8AC3E}">
        <p14:creationId xmlns:p14="http://schemas.microsoft.com/office/powerpoint/2010/main" val="199000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E250DAE-2743-99DD-8A2A-618A446316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9C0ECA4C-1A6F-36F6-9F97-7598C26DF4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C285F5D-C695-D564-933F-15CF8083AE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4C57FF-2EF4-5440-BBB0-63634F4C6949}" type="datetimeFigureOut">
              <a:rPr lang="cs-CZ" smtClean="0"/>
              <a:t>25.03.2025</a:t>
            </a:fld>
            <a:endParaRPr lang="cs-CZ"/>
          </a:p>
        </p:txBody>
      </p:sp>
      <p:sp>
        <p:nvSpPr>
          <p:cNvPr id="5" name="Zástupný symbol pro zápatí 4">
            <a:extLst>
              <a:ext uri="{FF2B5EF4-FFF2-40B4-BE49-F238E27FC236}">
                <a16:creationId xmlns:a16="http://schemas.microsoft.com/office/drawing/2014/main" id="{21121E46-76C5-92E8-D558-4425F6705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8AEDC5C3-D9E0-3390-5C83-065D348DF1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8D5B6A-E5EB-B04D-9C50-3B6F01320E1F}" type="slidenum">
              <a:rPr lang="cs-CZ" smtClean="0"/>
              <a:t>‹#›</a:t>
            </a:fld>
            <a:endParaRPr lang="cs-CZ"/>
          </a:p>
        </p:txBody>
      </p:sp>
    </p:spTree>
    <p:extLst>
      <p:ext uri="{BB962C8B-B14F-4D97-AF65-F5344CB8AC3E}">
        <p14:creationId xmlns:p14="http://schemas.microsoft.com/office/powerpoint/2010/main" val="3981554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ohs.gov.cz/cs/informacni-centrum/tiskove-zpravy/hospodarska-soutez/4157-narust-cen-masla-odpovidal-situaci-na-trhu-analyza-neodhalila-koordinovane-jednani.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itacepro.com/dok/www.economia.cz"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04E1AE-53B5-3E2C-9C21-82BD0C4E9D92}"/>
              </a:ext>
            </a:extLst>
          </p:cNvPr>
          <p:cNvSpPr>
            <a:spLocks noGrp="1"/>
          </p:cNvSpPr>
          <p:nvPr>
            <p:ph type="ctrTitle"/>
          </p:nvPr>
        </p:nvSpPr>
        <p:spPr/>
        <p:txBody>
          <a:bodyPr/>
          <a:lstStyle/>
          <a:p>
            <a:r>
              <a:rPr lang="cs-CZ" dirty="0"/>
              <a:t>Ekonomie a komunikace</a:t>
            </a:r>
            <a:br>
              <a:rPr lang="cs-CZ" dirty="0"/>
            </a:br>
            <a:r>
              <a:rPr lang="cs-CZ" dirty="0"/>
              <a:t>Nedokonalé trhy</a:t>
            </a:r>
          </a:p>
        </p:txBody>
      </p:sp>
      <p:sp>
        <p:nvSpPr>
          <p:cNvPr id="3" name="Podnadpis 2">
            <a:extLst>
              <a:ext uri="{FF2B5EF4-FFF2-40B4-BE49-F238E27FC236}">
                <a16:creationId xmlns:a16="http://schemas.microsoft.com/office/drawing/2014/main" id="{C91A64AB-3AC6-3669-F699-E12A94B7F2F2}"/>
              </a:ext>
            </a:extLst>
          </p:cNvPr>
          <p:cNvSpPr>
            <a:spLocks noGrp="1"/>
          </p:cNvSpPr>
          <p:nvPr>
            <p:ph type="subTitle" idx="1"/>
          </p:nvPr>
        </p:nvSpPr>
        <p:spPr/>
        <p:txBody>
          <a:bodyPr/>
          <a:lstStyle/>
          <a:p>
            <a:r>
              <a:rPr lang="cs-CZ" dirty="0"/>
              <a:t>Hana Moravcová</a:t>
            </a:r>
          </a:p>
        </p:txBody>
      </p:sp>
    </p:spTree>
    <p:extLst>
      <p:ext uri="{BB962C8B-B14F-4D97-AF65-F5344CB8AC3E}">
        <p14:creationId xmlns:p14="http://schemas.microsoft.com/office/powerpoint/2010/main" val="178155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78BA98-9FE3-0887-E844-642FA0EFC38A}"/>
              </a:ext>
            </a:extLst>
          </p:cNvPr>
          <p:cNvSpPr>
            <a:spLocks noGrp="1"/>
          </p:cNvSpPr>
          <p:nvPr>
            <p:ph type="title"/>
          </p:nvPr>
        </p:nvSpPr>
        <p:spPr/>
        <p:txBody>
          <a:bodyPr/>
          <a:lstStyle/>
          <a:p>
            <a:r>
              <a:rPr lang="cs-CZ" dirty="0"/>
              <a:t>Proč jsou trhy nedokonalé</a:t>
            </a:r>
          </a:p>
        </p:txBody>
      </p:sp>
      <p:sp>
        <p:nvSpPr>
          <p:cNvPr id="3" name="Zástupný obsah 2">
            <a:extLst>
              <a:ext uri="{FF2B5EF4-FFF2-40B4-BE49-F238E27FC236}">
                <a16:creationId xmlns:a16="http://schemas.microsoft.com/office/drawing/2014/main" id="{55DBFB6B-A5AF-B541-C19D-8108557D68C2}"/>
              </a:ext>
            </a:extLst>
          </p:cNvPr>
          <p:cNvSpPr>
            <a:spLocks noGrp="1"/>
          </p:cNvSpPr>
          <p:nvPr>
            <p:ph idx="1"/>
          </p:nvPr>
        </p:nvSpPr>
        <p:spPr/>
        <p:txBody>
          <a:bodyPr/>
          <a:lstStyle/>
          <a:p>
            <a:r>
              <a:rPr lang="cs-CZ" dirty="0"/>
              <a:t>Informace jsou vzácné a na jejich získání je třeba vynaložit náklady</a:t>
            </a:r>
          </a:p>
          <a:p>
            <a:r>
              <a:rPr lang="cs-CZ" dirty="0"/>
              <a:t>Reklama snižuje nedokonalost trhů tím, že informuje</a:t>
            </a:r>
          </a:p>
          <a:p>
            <a:pPr lvl="1"/>
            <a:r>
              <a:rPr lang="cs-CZ" dirty="0"/>
              <a:t>Ale: přehlcení a nedostatek kognice</a:t>
            </a:r>
          </a:p>
          <a:p>
            <a:r>
              <a:rPr lang="cs-CZ" dirty="0"/>
              <a:t>Informace  - tím začíná podnikatelská příležitost</a:t>
            </a:r>
          </a:p>
          <a:p>
            <a:r>
              <a:rPr lang="cs-CZ" dirty="0"/>
              <a:t>Inovace – zaplnění mezery na trhu</a:t>
            </a:r>
          </a:p>
          <a:p>
            <a:r>
              <a:rPr lang="cs-CZ" dirty="0"/>
              <a:t>Motivace velkých zisků láká k inovacím</a:t>
            </a:r>
          </a:p>
          <a:p>
            <a:pPr lvl="1"/>
            <a:r>
              <a:rPr lang="cs-CZ" dirty="0"/>
              <a:t>Institucionální prostředí musí posilovat důvěru podnikatelů, že si své zisky budou moci užívat ve zdraví a v bezpečí.</a:t>
            </a:r>
          </a:p>
        </p:txBody>
      </p:sp>
    </p:spTree>
    <p:extLst>
      <p:ext uri="{BB962C8B-B14F-4D97-AF65-F5344CB8AC3E}">
        <p14:creationId xmlns:p14="http://schemas.microsoft.com/office/powerpoint/2010/main" val="190564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E83461-6170-E6E4-EFC7-4BD1609A0570}"/>
              </a:ext>
            </a:extLst>
          </p:cNvPr>
          <p:cNvSpPr>
            <a:spLocks noGrp="1"/>
          </p:cNvSpPr>
          <p:nvPr>
            <p:ph type="title"/>
          </p:nvPr>
        </p:nvSpPr>
        <p:spPr/>
        <p:txBody>
          <a:bodyPr/>
          <a:lstStyle/>
          <a:p>
            <a:r>
              <a:rPr lang="cs-CZ" dirty="0"/>
              <a:t>Cenová diskriminace</a:t>
            </a:r>
          </a:p>
        </p:txBody>
      </p:sp>
      <p:sp>
        <p:nvSpPr>
          <p:cNvPr id="3" name="Zástupný obsah 2">
            <a:extLst>
              <a:ext uri="{FF2B5EF4-FFF2-40B4-BE49-F238E27FC236}">
                <a16:creationId xmlns:a16="http://schemas.microsoft.com/office/drawing/2014/main" id="{B1A34775-C073-7B0A-65FC-808EBC289ABE}"/>
              </a:ext>
            </a:extLst>
          </p:cNvPr>
          <p:cNvSpPr>
            <a:spLocks noGrp="1"/>
          </p:cNvSpPr>
          <p:nvPr>
            <p:ph idx="1"/>
          </p:nvPr>
        </p:nvSpPr>
        <p:spPr/>
        <p:txBody>
          <a:bodyPr/>
          <a:lstStyle/>
          <a:p>
            <a:r>
              <a:rPr lang="cs-CZ" dirty="0"/>
              <a:t>Cenová strategie k maximalizaci zisku</a:t>
            </a:r>
          </a:p>
          <a:p>
            <a:r>
              <a:rPr lang="cs-CZ" dirty="0"/>
              <a:t>Nedovolí spotřebitelům realizovat svůj spotřebitelský přebytek</a:t>
            </a:r>
          </a:p>
          <a:p>
            <a:r>
              <a:rPr lang="cs-CZ" dirty="0"/>
              <a:t>Trh musí být nedokonalý</a:t>
            </a:r>
          </a:p>
          <a:p>
            <a:r>
              <a:rPr lang="cs-CZ" dirty="0"/>
              <a:t>Musí existovat aspoň dvě skupiny spotřebitelů s různými poptávkami</a:t>
            </a:r>
          </a:p>
          <a:p>
            <a:r>
              <a:rPr lang="cs-CZ" dirty="0"/>
              <a:t>Firmy musí být schopny účtovat různé ceny – jinak arbitráž - obchodovatelnost</a:t>
            </a:r>
          </a:p>
        </p:txBody>
      </p:sp>
    </p:spTree>
    <p:extLst>
      <p:ext uri="{BB962C8B-B14F-4D97-AF65-F5344CB8AC3E}">
        <p14:creationId xmlns:p14="http://schemas.microsoft.com/office/powerpoint/2010/main" val="3722118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6B3B56-55A5-BAF5-36EA-297B621589D1}"/>
              </a:ext>
            </a:extLst>
          </p:cNvPr>
          <p:cNvSpPr>
            <a:spLocks noGrp="1"/>
          </p:cNvSpPr>
          <p:nvPr>
            <p:ph type="title"/>
          </p:nvPr>
        </p:nvSpPr>
        <p:spPr/>
        <p:txBody>
          <a:bodyPr/>
          <a:lstStyle/>
          <a:p>
            <a:r>
              <a:rPr lang="cs-CZ" dirty="0"/>
              <a:t>Kdo a jak pečuje o konkurenci v ČR?</a:t>
            </a:r>
          </a:p>
        </p:txBody>
      </p:sp>
      <p:sp>
        <p:nvSpPr>
          <p:cNvPr id="3" name="Zástupný obsah 2">
            <a:extLst>
              <a:ext uri="{FF2B5EF4-FFF2-40B4-BE49-F238E27FC236}">
                <a16:creationId xmlns:a16="http://schemas.microsoft.com/office/drawing/2014/main" id="{75117E2E-CC6C-7891-87F1-4D2EBFA58316}"/>
              </a:ext>
            </a:extLst>
          </p:cNvPr>
          <p:cNvSpPr>
            <a:spLocks noGrp="1"/>
          </p:cNvSpPr>
          <p:nvPr>
            <p:ph idx="1"/>
          </p:nvPr>
        </p:nvSpPr>
        <p:spPr/>
        <p:txBody>
          <a:bodyPr/>
          <a:lstStyle/>
          <a:p>
            <a:r>
              <a:rPr lang="cs-CZ" dirty="0">
                <a:hlinkClick r:id="rId3"/>
              </a:rPr>
              <a:t>https://uohs.gov.cz/cs/informacni-centrum/tiskove-zpravy/hospodarska-soutez/4157-narust-cen-masla-odpovidal-situaci-na-trhu-analyza-neodhalila-koordinovane-jednani.html</a:t>
            </a:r>
            <a:endParaRPr lang="cs-CZ" dirty="0"/>
          </a:p>
          <a:p>
            <a:r>
              <a:rPr lang="cs-CZ" dirty="0"/>
              <a:t>Nebo článek níže v poznámkách: </a:t>
            </a:r>
            <a:r>
              <a:rPr lang="cs-CZ" b="0" i="0" dirty="0">
                <a:solidFill>
                  <a:srgbClr val="212529"/>
                </a:solidFill>
                <a:effectLst/>
                <a:latin typeface="Open Sans" panose="020B0606030504020204" pitchFamily="34" charset="0"/>
              </a:rPr>
              <a:t>MARTIN JANÍČKO HLAVNÍ EKONOM MND, působí také na Katedře manažerské ekonomie FPH VŠE a na Institutu ekonomických studií UK. </a:t>
            </a:r>
            <a:r>
              <a:rPr lang="cs-CZ" b="0" i="1" dirty="0">
                <a:solidFill>
                  <a:srgbClr val="212529"/>
                </a:solidFill>
                <a:effectLst/>
                <a:latin typeface="Open Sans" panose="020B0606030504020204" pitchFamily="34" charset="0"/>
              </a:rPr>
              <a:t>Konkurence na trhu potravin: Může přílišná síla maloobchodních řetězců ovlivnit ceny a kvalitu potravin?</a:t>
            </a:r>
            <a:r>
              <a:rPr lang="cs-CZ" b="0" i="0" dirty="0">
                <a:solidFill>
                  <a:srgbClr val="212529"/>
                </a:solidFill>
                <a:effectLst/>
                <a:latin typeface="Open Sans" panose="020B0606030504020204" pitchFamily="34" charset="0"/>
              </a:rPr>
              <a:t> Online. In: </a:t>
            </a:r>
            <a:r>
              <a:rPr lang="cs-CZ" b="0" i="0" dirty="0" err="1">
                <a:solidFill>
                  <a:srgbClr val="212529"/>
                </a:solidFill>
                <a:effectLst/>
                <a:latin typeface="Open Sans" panose="020B0606030504020204" pitchFamily="34" charset="0"/>
              </a:rPr>
              <a:t>Hn.cz</a:t>
            </a:r>
            <a:r>
              <a:rPr lang="cs-CZ" b="0" i="0" dirty="0">
                <a:solidFill>
                  <a:srgbClr val="212529"/>
                </a:solidFill>
                <a:effectLst/>
                <a:latin typeface="Open Sans" panose="020B0606030504020204" pitchFamily="34" charset="0"/>
              </a:rPr>
              <a:t>. 2025. Dostupné z: </a:t>
            </a:r>
            <a:r>
              <a:rPr lang="cs-CZ" b="0" i="0" u="none" strike="noStrike" dirty="0">
                <a:solidFill>
                  <a:srgbClr val="007BFF"/>
                </a:solidFill>
                <a:effectLst/>
                <a:latin typeface="Open Sans" panose="020B0606030504020204" pitchFamily="34" charset="0"/>
                <a:hlinkClick r:id="rId4"/>
              </a:rPr>
              <a:t>www.economia.cz</a:t>
            </a:r>
            <a:r>
              <a:rPr lang="cs-CZ" b="0" i="0" dirty="0">
                <a:solidFill>
                  <a:srgbClr val="212529"/>
                </a:solidFill>
                <a:effectLst/>
                <a:latin typeface="Open Sans" panose="020B0606030504020204" pitchFamily="34" charset="0"/>
              </a:rPr>
              <a:t>. [cit. 2025-03-25].</a:t>
            </a:r>
            <a:endParaRPr lang="cs-CZ" dirty="0"/>
          </a:p>
        </p:txBody>
      </p:sp>
    </p:spTree>
    <p:extLst>
      <p:ext uri="{BB962C8B-B14F-4D97-AF65-F5344CB8AC3E}">
        <p14:creationId xmlns:p14="http://schemas.microsoft.com/office/powerpoint/2010/main" val="723496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95147B-EA25-49FF-C5B4-DDE4E924FE07}"/>
              </a:ext>
            </a:extLst>
          </p:cNvPr>
          <p:cNvSpPr>
            <a:spLocks noGrp="1"/>
          </p:cNvSpPr>
          <p:nvPr>
            <p:ph type="title"/>
          </p:nvPr>
        </p:nvSpPr>
        <p:spPr/>
        <p:txBody>
          <a:bodyPr/>
          <a:lstStyle/>
          <a:p>
            <a:r>
              <a:rPr lang="cs-CZ" dirty="0"/>
              <a:t>Další pojmy ze soutěžení</a:t>
            </a:r>
          </a:p>
        </p:txBody>
      </p:sp>
      <p:sp>
        <p:nvSpPr>
          <p:cNvPr id="3" name="Zástupný obsah 2">
            <a:extLst>
              <a:ext uri="{FF2B5EF4-FFF2-40B4-BE49-F238E27FC236}">
                <a16:creationId xmlns:a16="http://schemas.microsoft.com/office/drawing/2014/main" id="{D230C1F0-4663-1106-D054-A83F75B0C3F9}"/>
              </a:ext>
            </a:extLst>
          </p:cNvPr>
          <p:cNvSpPr>
            <a:spLocks noGrp="1"/>
          </p:cNvSpPr>
          <p:nvPr>
            <p:ph idx="1"/>
          </p:nvPr>
        </p:nvSpPr>
        <p:spPr/>
        <p:txBody>
          <a:bodyPr/>
          <a:lstStyle/>
          <a:p>
            <a:r>
              <a:rPr lang="cs-CZ" dirty="0"/>
              <a:t>Predátorský dumping</a:t>
            </a:r>
          </a:p>
          <a:p>
            <a:r>
              <a:rPr lang="cs-CZ" dirty="0"/>
              <a:t>Kartelové dohody</a:t>
            </a:r>
          </a:p>
          <a:p>
            <a:r>
              <a:rPr lang="cs-CZ" dirty="0"/>
              <a:t>Kontrola fúzí – obrana před dominantním postavením</a:t>
            </a:r>
          </a:p>
          <a:p>
            <a:r>
              <a:rPr lang="cs-CZ" dirty="0"/>
              <a:t>A co big tech?</a:t>
            </a:r>
          </a:p>
          <a:p>
            <a:endParaRPr lang="cs-CZ" dirty="0"/>
          </a:p>
        </p:txBody>
      </p:sp>
    </p:spTree>
    <p:extLst>
      <p:ext uri="{BB962C8B-B14F-4D97-AF65-F5344CB8AC3E}">
        <p14:creationId xmlns:p14="http://schemas.microsoft.com/office/powerpoint/2010/main" val="400744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8AEC1D-F25C-A023-1C37-E932F34905CC}"/>
              </a:ext>
            </a:extLst>
          </p:cNvPr>
          <p:cNvSpPr>
            <a:spLocks noGrp="1"/>
          </p:cNvSpPr>
          <p:nvPr>
            <p:ph type="title"/>
          </p:nvPr>
        </p:nvSpPr>
        <p:spPr/>
        <p:txBody>
          <a:bodyPr/>
          <a:lstStyle/>
          <a:p>
            <a:r>
              <a:rPr lang="cs-CZ" dirty="0"/>
              <a:t>Monopol</a:t>
            </a:r>
          </a:p>
        </p:txBody>
      </p:sp>
      <p:sp>
        <p:nvSpPr>
          <p:cNvPr id="3" name="Zástupný obsah 2">
            <a:extLst>
              <a:ext uri="{FF2B5EF4-FFF2-40B4-BE49-F238E27FC236}">
                <a16:creationId xmlns:a16="http://schemas.microsoft.com/office/drawing/2014/main" id="{8CEE2CB3-A2C1-5D1E-A03A-CEB0A8EA870D}"/>
              </a:ext>
            </a:extLst>
          </p:cNvPr>
          <p:cNvSpPr>
            <a:spLocks noGrp="1"/>
          </p:cNvSpPr>
          <p:nvPr>
            <p:ph idx="1"/>
          </p:nvPr>
        </p:nvSpPr>
        <p:spPr/>
        <p:txBody>
          <a:bodyPr/>
          <a:lstStyle/>
          <a:p>
            <a:r>
              <a:rPr lang="cs-CZ" dirty="0"/>
              <a:t>Monopolní zisk</a:t>
            </a:r>
          </a:p>
          <a:p>
            <a:r>
              <a:rPr lang="cs-CZ" dirty="0"/>
              <a:t>Menší než optimální množství</a:t>
            </a:r>
          </a:p>
          <a:p>
            <a:r>
              <a:rPr lang="cs-CZ" dirty="0"/>
              <a:t>Cenu lze zafixovat, ale to pak na druhou stranu vede ke ztrátě motivace snižovat náklady</a:t>
            </a:r>
          </a:p>
          <a:p>
            <a:r>
              <a:rPr lang="cs-CZ" dirty="0"/>
              <a:t>Důvody k monopolu:</a:t>
            </a:r>
          </a:p>
          <a:p>
            <a:pPr lvl="1"/>
            <a:r>
              <a:rPr lang="cs-CZ" dirty="0"/>
              <a:t>Vlastnění unikátního zdroje</a:t>
            </a:r>
          </a:p>
          <a:p>
            <a:pPr lvl="1"/>
            <a:r>
              <a:rPr lang="cs-CZ" dirty="0"/>
              <a:t>Administrativní překážky vstupu do odvětví</a:t>
            </a:r>
          </a:p>
        </p:txBody>
      </p:sp>
    </p:spTree>
    <p:extLst>
      <p:ext uri="{BB962C8B-B14F-4D97-AF65-F5344CB8AC3E}">
        <p14:creationId xmlns:p14="http://schemas.microsoft.com/office/powerpoint/2010/main" val="2916423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9C284E-4E93-921A-1A28-BEF0EA648609}"/>
              </a:ext>
            </a:extLst>
          </p:cNvPr>
          <p:cNvSpPr>
            <a:spLocks noGrp="1"/>
          </p:cNvSpPr>
          <p:nvPr>
            <p:ph type="title"/>
          </p:nvPr>
        </p:nvSpPr>
        <p:spPr/>
        <p:txBody>
          <a:bodyPr>
            <a:normAutofit/>
          </a:bodyPr>
          <a:lstStyle/>
          <a:p>
            <a:r>
              <a:rPr lang="cs-CZ" dirty="0"/>
              <a:t>Zdroj: </a:t>
            </a:r>
            <a:r>
              <a:rPr lang="cs-CZ" sz="2200" dirty="0"/>
              <a:t>https://</a:t>
            </a:r>
            <a:r>
              <a:rPr lang="cs-CZ" sz="2200" dirty="0" err="1"/>
              <a:t>www.economicshelp.org</a:t>
            </a:r>
            <a:r>
              <a:rPr lang="cs-CZ" sz="2200" dirty="0"/>
              <a:t>/</a:t>
            </a:r>
            <a:r>
              <a:rPr lang="cs-CZ" sz="2200" dirty="0" err="1"/>
              <a:t>microessays</a:t>
            </a:r>
            <a:r>
              <a:rPr lang="cs-CZ" sz="2200" dirty="0"/>
              <a:t>/</a:t>
            </a:r>
            <a:r>
              <a:rPr lang="cs-CZ" sz="2200" dirty="0" err="1"/>
              <a:t>markets</a:t>
            </a:r>
            <a:r>
              <a:rPr lang="cs-CZ" sz="2200" dirty="0"/>
              <a:t>/monopoly-diagram/</a:t>
            </a:r>
            <a:endParaRPr lang="cs-CZ" dirty="0"/>
          </a:p>
        </p:txBody>
      </p:sp>
      <p:pic>
        <p:nvPicPr>
          <p:cNvPr id="3074" name="Picture 2" descr="monopoly-diagram-2017">
            <a:extLst>
              <a:ext uri="{FF2B5EF4-FFF2-40B4-BE49-F238E27FC236}">
                <a16:creationId xmlns:a16="http://schemas.microsoft.com/office/drawing/2014/main" id="{BA02FA6B-D3FB-9D4A-CCD2-AAA824E249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1825" y="1224951"/>
            <a:ext cx="6691537" cy="555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37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6646FC9-C66D-4EC7-8310-0DD4ACC49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DEDEDE"/>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7B7C3D79-31E4-D433-9FC0-59DC72031DC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a:t>Přirozený monopol</a:t>
            </a: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pic>
        <p:nvPicPr>
          <p:cNvPr id="5" name="Obrázek 4">
            <a:extLst>
              <a:ext uri="{FF2B5EF4-FFF2-40B4-BE49-F238E27FC236}">
                <a16:creationId xmlns:a16="http://schemas.microsoft.com/office/drawing/2014/main" id="{AF3FF0BF-C0C0-A964-9BE7-5E9CD05F1256}"/>
              </a:ext>
            </a:extLst>
          </p:cNvPr>
          <p:cNvPicPr>
            <a:picLocks noChangeAspect="1"/>
          </p:cNvPicPr>
          <p:nvPr/>
        </p:nvPicPr>
        <p:blipFill>
          <a:blip r:embed="rId2"/>
          <a:stretch>
            <a:fillRect/>
          </a:stretch>
        </p:blipFill>
        <p:spPr>
          <a:xfrm>
            <a:off x="385572" y="2991568"/>
            <a:ext cx="5596128" cy="2392344"/>
          </a:xfrm>
          <a:prstGeom prst="rect">
            <a:avLst/>
          </a:prstGeom>
        </p:spPr>
      </p:pic>
      <p:pic>
        <p:nvPicPr>
          <p:cNvPr id="4" name="Zástupný obsah 3">
            <a:extLst>
              <a:ext uri="{FF2B5EF4-FFF2-40B4-BE49-F238E27FC236}">
                <a16:creationId xmlns:a16="http://schemas.microsoft.com/office/drawing/2014/main" id="{4B1A2915-7EB0-1CA1-D211-998A049311F8}"/>
              </a:ext>
            </a:extLst>
          </p:cNvPr>
          <p:cNvPicPr>
            <a:picLocks noGrp="1" noChangeAspect="1"/>
          </p:cNvPicPr>
          <p:nvPr>
            <p:ph idx="1"/>
          </p:nvPr>
        </p:nvPicPr>
        <p:blipFill>
          <a:blip r:embed="rId3"/>
          <a:stretch>
            <a:fillRect/>
          </a:stretch>
        </p:blipFill>
        <p:spPr>
          <a:xfrm>
            <a:off x="6210302" y="3222408"/>
            <a:ext cx="5596128" cy="1930663"/>
          </a:xfrm>
          <a:prstGeom prst="rect">
            <a:avLst/>
          </a:prstGeom>
        </p:spPr>
      </p:pic>
    </p:spTree>
    <p:extLst>
      <p:ext uri="{BB962C8B-B14F-4D97-AF65-F5344CB8AC3E}">
        <p14:creationId xmlns:p14="http://schemas.microsoft.com/office/powerpoint/2010/main" val="28851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38F6E4-B205-4389-6D43-A52B1487697E}"/>
              </a:ext>
            </a:extLst>
          </p:cNvPr>
          <p:cNvSpPr>
            <a:spLocks noGrp="1"/>
          </p:cNvSpPr>
          <p:nvPr>
            <p:ph type="title"/>
          </p:nvPr>
        </p:nvSpPr>
        <p:spPr/>
        <p:txBody>
          <a:bodyPr>
            <a:normAutofit/>
          </a:bodyPr>
          <a:lstStyle/>
          <a:p>
            <a:r>
              <a:rPr lang="cs-CZ" dirty="0"/>
              <a:t>Přirozený monopol a úspory z rozsahu</a:t>
            </a:r>
            <a:br>
              <a:rPr lang="cs-CZ" dirty="0"/>
            </a:br>
            <a:r>
              <a:rPr lang="cs-CZ" sz="2200" dirty="0"/>
              <a:t>Zdroj: https://</a:t>
            </a:r>
            <a:r>
              <a:rPr lang="cs-CZ" sz="2200" dirty="0" err="1"/>
              <a:t>www.economicsonline.co.uk</a:t>
            </a:r>
            <a:r>
              <a:rPr lang="cs-CZ" sz="2200" dirty="0"/>
              <a:t>/</a:t>
            </a:r>
            <a:r>
              <a:rPr lang="cs-CZ" sz="2200" dirty="0" err="1"/>
              <a:t>business_economics</a:t>
            </a:r>
            <a:r>
              <a:rPr lang="cs-CZ" sz="2200" dirty="0"/>
              <a:t>/</a:t>
            </a:r>
            <a:r>
              <a:rPr lang="cs-CZ" sz="2200" dirty="0" err="1"/>
              <a:t>natural_monopolies.html</a:t>
            </a:r>
            <a:r>
              <a:rPr lang="cs-CZ" sz="2200" dirty="0"/>
              <a:t>/</a:t>
            </a:r>
            <a:endParaRPr lang="cs-CZ" dirty="0"/>
          </a:p>
        </p:txBody>
      </p:sp>
      <p:pic>
        <p:nvPicPr>
          <p:cNvPr id="4098" name="Picture 2">
            <a:extLst>
              <a:ext uri="{FF2B5EF4-FFF2-40B4-BE49-F238E27FC236}">
                <a16:creationId xmlns:a16="http://schemas.microsoft.com/office/drawing/2014/main" id="{EA75027C-EF57-D2A7-7FC0-2626F2690D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8963" y="1690687"/>
            <a:ext cx="8057346" cy="507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607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D07FEB-FA15-7821-04BB-CA72C6E3D4AE}"/>
              </a:ext>
            </a:extLst>
          </p:cNvPr>
          <p:cNvSpPr>
            <a:spLocks noGrp="1"/>
          </p:cNvSpPr>
          <p:nvPr>
            <p:ph type="title"/>
          </p:nvPr>
        </p:nvSpPr>
        <p:spPr/>
        <p:txBody>
          <a:bodyPr/>
          <a:lstStyle/>
          <a:p>
            <a:r>
              <a:rPr lang="cs-CZ" dirty="0"/>
              <a:t>Děkuji za pozornost.</a:t>
            </a:r>
          </a:p>
        </p:txBody>
      </p:sp>
      <p:sp>
        <p:nvSpPr>
          <p:cNvPr id="3" name="Zástupný text 2">
            <a:extLst>
              <a:ext uri="{FF2B5EF4-FFF2-40B4-BE49-F238E27FC236}">
                <a16:creationId xmlns:a16="http://schemas.microsoft.com/office/drawing/2014/main" id="{6C970BB0-CAD4-3F4B-0996-92D40AED2BB6}"/>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191410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1F7289-584D-D9D6-7863-22DB7CCACAD5}"/>
              </a:ext>
            </a:extLst>
          </p:cNvPr>
          <p:cNvSpPr>
            <a:spLocks noGrp="1"/>
          </p:cNvSpPr>
          <p:nvPr>
            <p:ph type="title"/>
          </p:nvPr>
        </p:nvSpPr>
        <p:spPr/>
        <p:txBody>
          <a:bodyPr/>
          <a:lstStyle/>
          <a:p>
            <a:r>
              <a:rPr lang="cs-CZ" dirty="0"/>
              <a:t>Trhy podle stupně konkurence</a:t>
            </a:r>
          </a:p>
        </p:txBody>
      </p:sp>
      <p:sp>
        <p:nvSpPr>
          <p:cNvPr id="3" name="Zástupný obsah 2">
            <a:extLst>
              <a:ext uri="{FF2B5EF4-FFF2-40B4-BE49-F238E27FC236}">
                <a16:creationId xmlns:a16="http://schemas.microsoft.com/office/drawing/2014/main" id="{AF25EA99-1722-0976-0612-1312542390D6}"/>
              </a:ext>
            </a:extLst>
          </p:cNvPr>
          <p:cNvSpPr>
            <a:spLocks noGrp="1"/>
          </p:cNvSpPr>
          <p:nvPr>
            <p:ph idx="1"/>
          </p:nvPr>
        </p:nvSpPr>
        <p:spPr/>
        <p:txBody>
          <a:bodyPr/>
          <a:lstStyle/>
          <a:p>
            <a:r>
              <a:rPr lang="cs-CZ" dirty="0"/>
              <a:t>Dokonalý trh</a:t>
            </a:r>
          </a:p>
          <a:p>
            <a:r>
              <a:rPr lang="cs-CZ" dirty="0"/>
              <a:t>Nedokonalý trh</a:t>
            </a:r>
          </a:p>
          <a:p>
            <a:pPr lvl="1"/>
            <a:r>
              <a:rPr lang="cs-CZ" dirty="0"/>
              <a:t>Monopolistická konkurence</a:t>
            </a:r>
          </a:p>
          <a:p>
            <a:pPr lvl="2"/>
            <a:r>
              <a:rPr lang="cs-CZ" dirty="0"/>
              <a:t>Cenová diskriminace</a:t>
            </a:r>
          </a:p>
          <a:p>
            <a:pPr lvl="1"/>
            <a:r>
              <a:rPr lang="cs-CZ" dirty="0"/>
              <a:t>Oligopol</a:t>
            </a:r>
          </a:p>
          <a:p>
            <a:pPr lvl="1"/>
            <a:r>
              <a:rPr lang="cs-CZ" dirty="0"/>
              <a:t>Monopol</a:t>
            </a:r>
          </a:p>
        </p:txBody>
      </p:sp>
    </p:spTree>
    <p:extLst>
      <p:ext uri="{BB962C8B-B14F-4D97-AF65-F5344CB8AC3E}">
        <p14:creationId xmlns:p14="http://schemas.microsoft.com/office/powerpoint/2010/main" val="3910396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FC5AA4-44E8-6E29-1A84-12B93A073BFA}"/>
              </a:ext>
            </a:extLst>
          </p:cNvPr>
          <p:cNvSpPr>
            <a:spLocks noGrp="1"/>
          </p:cNvSpPr>
          <p:nvPr>
            <p:ph type="title"/>
          </p:nvPr>
        </p:nvSpPr>
        <p:spPr/>
        <p:txBody>
          <a:bodyPr/>
          <a:lstStyle/>
          <a:p>
            <a:r>
              <a:rPr lang="cs-CZ" dirty="0"/>
              <a:t>Dokonalá konkurence</a:t>
            </a:r>
          </a:p>
        </p:txBody>
      </p:sp>
      <p:sp>
        <p:nvSpPr>
          <p:cNvPr id="3" name="Zástupný obsah 2">
            <a:extLst>
              <a:ext uri="{FF2B5EF4-FFF2-40B4-BE49-F238E27FC236}">
                <a16:creationId xmlns:a16="http://schemas.microsoft.com/office/drawing/2014/main" id="{D1712422-C033-1CF8-9CCB-B746B1F630D5}"/>
              </a:ext>
            </a:extLst>
          </p:cNvPr>
          <p:cNvSpPr>
            <a:spLocks noGrp="1"/>
          </p:cNvSpPr>
          <p:nvPr>
            <p:ph idx="1"/>
          </p:nvPr>
        </p:nvSpPr>
        <p:spPr/>
        <p:txBody>
          <a:bodyPr/>
          <a:lstStyle/>
          <a:p>
            <a:r>
              <a:rPr lang="cs-CZ" dirty="0"/>
              <a:t>S cenou nenaděláte jako výrobci nic, musíte přijmout tržní cenu.</a:t>
            </a:r>
          </a:p>
          <a:p>
            <a:r>
              <a:rPr lang="cs-CZ" dirty="0"/>
              <a:t>Proč?</a:t>
            </a:r>
          </a:p>
          <a:p>
            <a:r>
              <a:rPr lang="cs-CZ" dirty="0"/>
              <a:t>Dokonale elastická poptávka</a:t>
            </a:r>
          </a:p>
          <a:p>
            <a:r>
              <a:rPr lang="cs-CZ" dirty="0"/>
              <a:t>Dokonalá informovanost</a:t>
            </a:r>
          </a:p>
          <a:p>
            <a:r>
              <a:rPr lang="cs-CZ" dirty="0"/>
              <a:t>Nulové náklady na změnu dodavatele</a:t>
            </a:r>
          </a:p>
          <a:p>
            <a:r>
              <a:rPr lang="cs-CZ" dirty="0"/>
              <a:t>Homogenní produkt</a:t>
            </a:r>
          </a:p>
          <a:p>
            <a:r>
              <a:rPr lang="cs-CZ" dirty="0"/>
              <a:t>Velký počet prodávajících</a:t>
            </a:r>
          </a:p>
        </p:txBody>
      </p:sp>
    </p:spTree>
    <p:extLst>
      <p:ext uri="{BB962C8B-B14F-4D97-AF65-F5344CB8AC3E}">
        <p14:creationId xmlns:p14="http://schemas.microsoft.com/office/powerpoint/2010/main" val="19358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2">
            <a:extLst>
              <a:ext uri="{FF2B5EF4-FFF2-40B4-BE49-F238E27FC236}">
                <a16:creationId xmlns:a16="http://schemas.microsoft.com/office/drawing/2014/main" id="{96646FC9-C66D-4EC7-8310-0DD4ACC49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5" name="Rectangle 1034">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DEDEDE"/>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4D6EE93F-F44C-8B95-1D57-685698626157}"/>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2800" dirty="0"/>
              <a:t>V </a:t>
            </a:r>
            <a:r>
              <a:rPr lang="en-US" sz="2800" dirty="0" err="1"/>
              <a:t>krátkém</a:t>
            </a:r>
            <a:r>
              <a:rPr lang="en-US" sz="2800" dirty="0"/>
              <a:t> </a:t>
            </a:r>
            <a:r>
              <a:rPr lang="en-US" sz="2800" dirty="0" err="1"/>
              <a:t>období</a:t>
            </a:r>
            <a:r>
              <a:rPr lang="en-US" sz="2800" dirty="0"/>
              <a:t> je </a:t>
            </a:r>
            <a:r>
              <a:rPr lang="en-US" sz="2800" dirty="0" err="1"/>
              <a:t>možný</a:t>
            </a:r>
            <a:r>
              <a:rPr lang="en-US" sz="2800" dirty="0"/>
              <a:t> </a:t>
            </a:r>
            <a:r>
              <a:rPr lang="en-US" sz="2800" dirty="0" err="1"/>
              <a:t>zisk</a:t>
            </a:r>
            <a:r>
              <a:rPr lang="en-US" sz="2800" dirty="0"/>
              <a:t>, v </a:t>
            </a:r>
            <a:r>
              <a:rPr lang="en-US" sz="2800" dirty="0" err="1"/>
              <a:t>dlouhém</a:t>
            </a:r>
            <a:r>
              <a:rPr lang="en-US" sz="2800" dirty="0"/>
              <a:t> ne.</a:t>
            </a:r>
          </a:p>
        </p:txBody>
      </p:sp>
      <p:sp>
        <p:nvSpPr>
          <p:cNvPr id="1037" name="Rectangle: Rounded Corners 1036">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pic>
        <p:nvPicPr>
          <p:cNvPr id="1028" name="Picture 4" descr="undefined">
            <a:extLst>
              <a:ext uri="{FF2B5EF4-FFF2-40B4-BE49-F238E27FC236}">
                <a16:creationId xmlns:a16="http://schemas.microsoft.com/office/drawing/2014/main" id="{E26DC5B4-B34E-0F4F-35FE-0F1D8868DC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5572" y="2187125"/>
            <a:ext cx="5596128" cy="40012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defined">
            <a:extLst>
              <a:ext uri="{FF2B5EF4-FFF2-40B4-BE49-F238E27FC236}">
                <a16:creationId xmlns:a16="http://schemas.microsoft.com/office/drawing/2014/main" id="{ECD1F0EE-B050-FF0D-53F5-0DF1AF68D05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5981700" y="2327028"/>
            <a:ext cx="5596128" cy="386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89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4E807E-2A6D-5233-F011-D6DF5B5B0E62}"/>
              </a:ext>
            </a:extLst>
          </p:cNvPr>
          <p:cNvSpPr>
            <a:spLocks noGrp="1"/>
          </p:cNvSpPr>
          <p:nvPr>
            <p:ph type="title"/>
          </p:nvPr>
        </p:nvSpPr>
        <p:spPr/>
        <p:txBody>
          <a:bodyPr/>
          <a:lstStyle/>
          <a:p>
            <a:r>
              <a:rPr lang="cs-CZ" dirty="0"/>
              <a:t>Nedokonalý trh a práce s poptávkou</a:t>
            </a:r>
          </a:p>
        </p:txBody>
      </p:sp>
      <p:sp>
        <p:nvSpPr>
          <p:cNvPr id="3" name="Zástupný obsah 2">
            <a:extLst>
              <a:ext uri="{FF2B5EF4-FFF2-40B4-BE49-F238E27FC236}">
                <a16:creationId xmlns:a16="http://schemas.microsoft.com/office/drawing/2014/main" id="{73543B3E-5AB1-97C4-25B9-036E133AFF62}"/>
              </a:ext>
            </a:extLst>
          </p:cNvPr>
          <p:cNvSpPr>
            <a:spLocks noGrp="1"/>
          </p:cNvSpPr>
          <p:nvPr>
            <p:ph idx="1"/>
          </p:nvPr>
        </p:nvSpPr>
        <p:spPr/>
        <p:txBody>
          <a:bodyPr>
            <a:normAutofit lnSpcReduction="10000"/>
          </a:bodyPr>
          <a:lstStyle/>
          <a:p>
            <a:r>
              <a:rPr lang="cs-CZ" dirty="0"/>
              <a:t>Jak odvodit kolik prodávat?</a:t>
            </a:r>
          </a:p>
          <a:p>
            <a:r>
              <a:rPr lang="cs-CZ" dirty="0"/>
              <a:t>Maximalizujeme zisk</a:t>
            </a:r>
          </a:p>
          <a:p>
            <a:r>
              <a:rPr lang="cs-CZ" dirty="0"/>
              <a:t>Optimalizujeme</a:t>
            </a:r>
          </a:p>
          <a:p>
            <a:r>
              <a:rPr lang="cs-CZ" dirty="0"/>
              <a:t>Dokud se mezní příjem nebude rovnat mezním nákladům</a:t>
            </a:r>
          </a:p>
          <a:p>
            <a:r>
              <a:rPr lang="cs-CZ" dirty="0"/>
              <a:t>Ale co je to mezní příjem?</a:t>
            </a:r>
          </a:p>
          <a:p>
            <a:pPr lvl="1"/>
            <a:r>
              <a:rPr lang="cs-CZ" dirty="0"/>
              <a:t>Přírůstek příjmu s tím, jak klesá cena a jak stoupá množství, pohybujeme-li se po křivce poptávky dolů. Množství a cenu vidíme přitom díky poptávce.</a:t>
            </a:r>
          </a:p>
          <a:p>
            <a:r>
              <a:rPr lang="cs-CZ" dirty="0"/>
              <a:t>Jakmile by mezní náklady převýšily mezní příjem, nemá cenu nabízet vyšší množství</a:t>
            </a:r>
          </a:p>
        </p:txBody>
      </p:sp>
    </p:spTree>
    <p:extLst>
      <p:ext uri="{BB962C8B-B14F-4D97-AF65-F5344CB8AC3E}">
        <p14:creationId xmlns:p14="http://schemas.microsoft.com/office/powerpoint/2010/main" val="1556990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98B9EC-2405-7B50-5066-A48B1142EFFE}"/>
              </a:ext>
            </a:extLst>
          </p:cNvPr>
          <p:cNvSpPr>
            <a:spLocks noGrp="1"/>
          </p:cNvSpPr>
          <p:nvPr>
            <p:ph type="title"/>
          </p:nvPr>
        </p:nvSpPr>
        <p:spPr/>
        <p:txBody>
          <a:bodyPr/>
          <a:lstStyle/>
          <a:p>
            <a:r>
              <a:rPr lang="cs-CZ" dirty="0"/>
              <a:t>Počítání mezního příjmu z poptávky – př. Z Holmana</a:t>
            </a:r>
          </a:p>
        </p:txBody>
      </p:sp>
      <p:graphicFrame>
        <p:nvGraphicFramePr>
          <p:cNvPr id="4" name="Zástupný obsah 3">
            <a:extLst>
              <a:ext uri="{FF2B5EF4-FFF2-40B4-BE49-F238E27FC236}">
                <a16:creationId xmlns:a16="http://schemas.microsoft.com/office/drawing/2014/main" id="{580D9D3A-1331-BB86-0332-4E865CC34D25}"/>
              </a:ext>
            </a:extLst>
          </p:cNvPr>
          <p:cNvGraphicFramePr>
            <a:graphicFrameLocks noGrp="1"/>
          </p:cNvGraphicFramePr>
          <p:nvPr>
            <p:ph idx="1"/>
            <p:extLst>
              <p:ext uri="{D42A27DB-BD31-4B8C-83A1-F6EECF244321}">
                <p14:modId xmlns:p14="http://schemas.microsoft.com/office/powerpoint/2010/main" val="3120994122"/>
              </p:ext>
            </p:extLst>
          </p:nvPr>
        </p:nvGraphicFramePr>
        <p:xfrm>
          <a:off x="838200" y="1825625"/>
          <a:ext cx="10515600" cy="397764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529951983"/>
                    </a:ext>
                  </a:extLst>
                </a:gridCol>
                <a:gridCol w="2103120">
                  <a:extLst>
                    <a:ext uri="{9D8B030D-6E8A-4147-A177-3AD203B41FA5}">
                      <a16:colId xmlns:a16="http://schemas.microsoft.com/office/drawing/2014/main" val="2446363285"/>
                    </a:ext>
                  </a:extLst>
                </a:gridCol>
                <a:gridCol w="2103120">
                  <a:extLst>
                    <a:ext uri="{9D8B030D-6E8A-4147-A177-3AD203B41FA5}">
                      <a16:colId xmlns:a16="http://schemas.microsoft.com/office/drawing/2014/main" val="2762466404"/>
                    </a:ext>
                  </a:extLst>
                </a:gridCol>
                <a:gridCol w="2103120">
                  <a:extLst>
                    <a:ext uri="{9D8B030D-6E8A-4147-A177-3AD203B41FA5}">
                      <a16:colId xmlns:a16="http://schemas.microsoft.com/office/drawing/2014/main" val="3086534377"/>
                    </a:ext>
                  </a:extLst>
                </a:gridCol>
                <a:gridCol w="2103120">
                  <a:extLst>
                    <a:ext uri="{9D8B030D-6E8A-4147-A177-3AD203B41FA5}">
                      <a16:colId xmlns:a16="http://schemas.microsoft.com/office/drawing/2014/main" val="1847236706"/>
                    </a:ext>
                  </a:extLst>
                </a:gridCol>
              </a:tblGrid>
              <a:tr h="370840">
                <a:tc>
                  <a:txBody>
                    <a:bodyPr/>
                    <a:lstStyle/>
                    <a:p>
                      <a:r>
                        <a:rPr lang="cs-CZ" dirty="0"/>
                        <a:t>Pronajaté pokoje (</a:t>
                      </a:r>
                      <a:r>
                        <a:rPr lang="cs-CZ" dirty="0" err="1"/>
                        <a:t>Q</a:t>
                      </a:r>
                      <a:r>
                        <a:rPr lang="cs-CZ" dirty="0"/>
                        <a:t>, jednotky)</a:t>
                      </a:r>
                    </a:p>
                  </a:txBody>
                  <a:tcPr/>
                </a:tc>
                <a:tc>
                  <a:txBody>
                    <a:bodyPr/>
                    <a:lstStyle/>
                    <a:p>
                      <a:r>
                        <a:rPr lang="cs-CZ" dirty="0"/>
                        <a:t>Cena (P, Kč)</a:t>
                      </a:r>
                    </a:p>
                  </a:txBody>
                  <a:tcPr/>
                </a:tc>
                <a:tc>
                  <a:txBody>
                    <a:bodyPr/>
                    <a:lstStyle/>
                    <a:p>
                      <a:r>
                        <a:rPr lang="cs-CZ" dirty="0"/>
                        <a:t>Celkový příjem</a:t>
                      </a:r>
                    </a:p>
                  </a:txBody>
                  <a:tcPr/>
                </a:tc>
                <a:tc>
                  <a:txBody>
                    <a:bodyPr/>
                    <a:lstStyle/>
                    <a:p>
                      <a:r>
                        <a:rPr lang="cs-CZ" dirty="0"/>
                        <a:t>Mezní příjem</a:t>
                      </a:r>
                    </a:p>
                  </a:txBody>
                  <a:tcPr/>
                </a:tc>
                <a:tc>
                  <a:txBody>
                    <a:bodyPr/>
                    <a:lstStyle/>
                    <a:p>
                      <a:r>
                        <a:rPr lang="cs-CZ" dirty="0"/>
                        <a:t>Mezní náklady</a:t>
                      </a:r>
                    </a:p>
                  </a:txBody>
                  <a:tcPr/>
                </a:tc>
                <a:extLst>
                  <a:ext uri="{0D108BD9-81ED-4DB2-BD59-A6C34878D82A}">
                    <a16:rowId xmlns:a16="http://schemas.microsoft.com/office/drawing/2014/main" val="1863813241"/>
                  </a:ext>
                </a:extLst>
              </a:tr>
              <a:tr h="370840">
                <a:tc>
                  <a:txBody>
                    <a:bodyPr/>
                    <a:lstStyle/>
                    <a:p>
                      <a:r>
                        <a:rPr lang="cs-CZ" dirty="0"/>
                        <a:t>20</a:t>
                      </a:r>
                    </a:p>
                  </a:txBody>
                  <a:tcPr/>
                </a:tc>
                <a:tc>
                  <a:txBody>
                    <a:bodyPr/>
                    <a:lstStyle/>
                    <a:p>
                      <a:r>
                        <a:rPr lang="cs-CZ" dirty="0"/>
                        <a:t>300</a:t>
                      </a:r>
                    </a:p>
                  </a:txBody>
                  <a:tcPr/>
                </a:tc>
                <a:tc>
                  <a:txBody>
                    <a:bodyPr/>
                    <a:lstStyle/>
                    <a:p>
                      <a:r>
                        <a:rPr lang="cs-CZ" dirty="0"/>
                        <a:t>6000</a:t>
                      </a:r>
                    </a:p>
                  </a:txBody>
                  <a:tcPr/>
                </a:tc>
                <a:tc>
                  <a:txBody>
                    <a:bodyPr/>
                    <a:lstStyle/>
                    <a:p>
                      <a:endParaRPr lang="cs-CZ" dirty="0"/>
                    </a:p>
                  </a:txBody>
                  <a:tcPr/>
                </a:tc>
                <a:tc>
                  <a:txBody>
                    <a:bodyPr/>
                    <a:lstStyle/>
                    <a:p>
                      <a:r>
                        <a:rPr lang="cs-CZ" dirty="0"/>
                        <a:t>0</a:t>
                      </a:r>
                    </a:p>
                  </a:txBody>
                  <a:tcPr/>
                </a:tc>
                <a:extLst>
                  <a:ext uri="{0D108BD9-81ED-4DB2-BD59-A6C34878D82A}">
                    <a16:rowId xmlns:a16="http://schemas.microsoft.com/office/drawing/2014/main" val="737046345"/>
                  </a:ext>
                </a:extLst>
              </a:tr>
              <a:tr h="370840">
                <a:tc>
                  <a:txBody>
                    <a:bodyPr/>
                    <a:lstStyle/>
                    <a:p>
                      <a:r>
                        <a:rPr lang="cs-CZ" dirty="0"/>
                        <a:t>21</a:t>
                      </a:r>
                    </a:p>
                  </a:txBody>
                  <a:tcPr/>
                </a:tc>
                <a:tc>
                  <a:txBody>
                    <a:bodyPr/>
                    <a:lstStyle/>
                    <a:p>
                      <a:r>
                        <a:rPr lang="cs-CZ" dirty="0"/>
                        <a:t>290</a:t>
                      </a:r>
                    </a:p>
                  </a:txBody>
                  <a:tcPr/>
                </a:tc>
                <a:tc>
                  <a:txBody>
                    <a:bodyPr/>
                    <a:lstStyle/>
                    <a:p>
                      <a:r>
                        <a:rPr lang="cs-CZ" dirty="0"/>
                        <a:t>6090</a:t>
                      </a:r>
                    </a:p>
                  </a:txBody>
                  <a:tcPr/>
                </a:tc>
                <a:tc>
                  <a:txBody>
                    <a:bodyPr/>
                    <a:lstStyle/>
                    <a:p>
                      <a:r>
                        <a:rPr lang="cs-CZ" dirty="0"/>
                        <a:t>90</a:t>
                      </a:r>
                    </a:p>
                  </a:txBody>
                  <a:tcPr/>
                </a:tc>
                <a:tc>
                  <a:txBody>
                    <a:bodyPr/>
                    <a:lstStyle/>
                    <a:p>
                      <a:r>
                        <a:rPr lang="cs-CZ" dirty="0"/>
                        <a:t>0</a:t>
                      </a:r>
                    </a:p>
                  </a:txBody>
                  <a:tcPr/>
                </a:tc>
                <a:extLst>
                  <a:ext uri="{0D108BD9-81ED-4DB2-BD59-A6C34878D82A}">
                    <a16:rowId xmlns:a16="http://schemas.microsoft.com/office/drawing/2014/main" val="150031495"/>
                  </a:ext>
                </a:extLst>
              </a:tr>
              <a:tr h="370840">
                <a:tc>
                  <a:txBody>
                    <a:bodyPr/>
                    <a:lstStyle/>
                    <a:p>
                      <a:r>
                        <a:rPr lang="cs-CZ" dirty="0"/>
                        <a:t>22</a:t>
                      </a:r>
                    </a:p>
                  </a:txBody>
                  <a:tcPr/>
                </a:tc>
                <a:tc>
                  <a:txBody>
                    <a:bodyPr/>
                    <a:lstStyle/>
                    <a:p>
                      <a:r>
                        <a:rPr lang="cs-CZ" dirty="0"/>
                        <a:t>280</a:t>
                      </a:r>
                    </a:p>
                  </a:txBody>
                  <a:tcPr/>
                </a:tc>
                <a:tc>
                  <a:txBody>
                    <a:bodyPr/>
                    <a:lstStyle/>
                    <a:p>
                      <a:r>
                        <a:rPr lang="cs-CZ" dirty="0"/>
                        <a:t>6160</a:t>
                      </a:r>
                    </a:p>
                  </a:txBody>
                  <a:tcPr/>
                </a:tc>
                <a:tc>
                  <a:txBody>
                    <a:bodyPr/>
                    <a:lstStyle/>
                    <a:p>
                      <a:r>
                        <a:rPr lang="cs-CZ" dirty="0"/>
                        <a:t>70</a:t>
                      </a:r>
                    </a:p>
                  </a:txBody>
                  <a:tcPr/>
                </a:tc>
                <a:tc>
                  <a:txBody>
                    <a:bodyPr/>
                    <a:lstStyle/>
                    <a:p>
                      <a:r>
                        <a:rPr lang="cs-CZ" dirty="0"/>
                        <a:t>0</a:t>
                      </a:r>
                    </a:p>
                  </a:txBody>
                  <a:tcPr/>
                </a:tc>
                <a:extLst>
                  <a:ext uri="{0D108BD9-81ED-4DB2-BD59-A6C34878D82A}">
                    <a16:rowId xmlns:a16="http://schemas.microsoft.com/office/drawing/2014/main" val="303509262"/>
                  </a:ext>
                </a:extLst>
              </a:tr>
              <a:tr h="370840">
                <a:tc>
                  <a:txBody>
                    <a:bodyPr/>
                    <a:lstStyle/>
                    <a:p>
                      <a:r>
                        <a:rPr lang="cs-CZ" dirty="0"/>
                        <a:t>23</a:t>
                      </a:r>
                    </a:p>
                  </a:txBody>
                  <a:tcPr/>
                </a:tc>
                <a:tc>
                  <a:txBody>
                    <a:bodyPr/>
                    <a:lstStyle/>
                    <a:p>
                      <a:r>
                        <a:rPr lang="cs-CZ" dirty="0"/>
                        <a:t>270</a:t>
                      </a:r>
                    </a:p>
                  </a:txBody>
                  <a:tcPr/>
                </a:tc>
                <a:tc>
                  <a:txBody>
                    <a:bodyPr/>
                    <a:lstStyle/>
                    <a:p>
                      <a:r>
                        <a:rPr lang="cs-CZ" dirty="0"/>
                        <a:t>6210</a:t>
                      </a:r>
                    </a:p>
                  </a:txBody>
                  <a:tcPr/>
                </a:tc>
                <a:tc>
                  <a:txBody>
                    <a:bodyPr/>
                    <a:lstStyle/>
                    <a:p>
                      <a:r>
                        <a:rPr lang="cs-CZ" dirty="0"/>
                        <a:t>50</a:t>
                      </a:r>
                    </a:p>
                  </a:txBody>
                  <a:tcPr/>
                </a:tc>
                <a:tc>
                  <a:txBody>
                    <a:bodyPr/>
                    <a:lstStyle/>
                    <a:p>
                      <a:r>
                        <a:rPr lang="cs-CZ" dirty="0"/>
                        <a:t>0</a:t>
                      </a:r>
                    </a:p>
                  </a:txBody>
                  <a:tcPr/>
                </a:tc>
                <a:extLst>
                  <a:ext uri="{0D108BD9-81ED-4DB2-BD59-A6C34878D82A}">
                    <a16:rowId xmlns:a16="http://schemas.microsoft.com/office/drawing/2014/main" val="444933458"/>
                  </a:ext>
                </a:extLst>
              </a:tr>
              <a:tr h="370840">
                <a:tc>
                  <a:txBody>
                    <a:bodyPr/>
                    <a:lstStyle/>
                    <a:p>
                      <a:r>
                        <a:rPr lang="cs-CZ" dirty="0"/>
                        <a:t>24</a:t>
                      </a:r>
                    </a:p>
                  </a:txBody>
                  <a:tcPr/>
                </a:tc>
                <a:tc>
                  <a:txBody>
                    <a:bodyPr/>
                    <a:lstStyle/>
                    <a:p>
                      <a:r>
                        <a:rPr lang="cs-CZ" dirty="0"/>
                        <a:t>260</a:t>
                      </a:r>
                    </a:p>
                  </a:txBody>
                  <a:tcPr/>
                </a:tc>
                <a:tc>
                  <a:txBody>
                    <a:bodyPr/>
                    <a:lstStyle/>
                    <a:p>
                      <a:r>
                        <a:rPr lang="cs-CZ" dirty="0"/>
                        <a:t>6240</a:t>
                      </a:r>
                    </a:p>
                  </a:txBody>
                  <a:tcPr/>
                </a:tc>
                <a:tc>
                  <a:txBody>
                    <a:bodyPr/>
                    <a:lstStyle/>
                    <a:p>
                      <a:r>
                        <a:rPr lang="cs-CZ" dirty="0"/>
                        <a:t>30</a:t>
                      </a:r>
                    </a:p>
                  </a:txBody>
                  <a:tcPr/>
                </a:tc>
                <a:tc>
                  <a:txBody>
                    <a:bodyPr/>
                    <a:lstStyle/>
                    <a:p>
                      <a:r>
                        <a:rPr lang="cs-CZ" dirty="0"/>
                        <a:t>0</a:t>
                      </a:r>
                    </a:p>
                  </a:txBody>
                  <a:tcPr/>
                </a:tc>
                <a:extLst>
                  <a:ext uri="{0D108BD9-81ED-4DB2-BD59-A6C34878D82A}">
                    <a16:rowId xmlns:a16="http://schemas.microsoft.com/office/drawing/2014/main" val="1284500432"/>
                  </a:ext>
                </a:extLst>
              </a:tr>
              <a:tr h="370840">
                <a:tc>
                  <a:txBody>
                    <a:bodyPr/>
                    <a:lstStyle/>
                    <a:p>
                      <a:r>
                        <a:rPr lang="cs-CZ" dirty="0"/>
                        <a:t>25</a:t>
                      </a:r>
                    </a:p>
                  </a:txBody>
                  <a:tcPr/>
                </a:tc>
                <a:tc>
                  <a:txBody>
                    <a:bodyPr/>
                    <a:lstStyle/>
                    <a:p>
                      <a:r>
                        <a:rPr lang="cs-CZ" dirty="0"/>
                        <a:t>250</a:t>
                      </a:r>
                    </a:p>
                  </a:txBody>
                  <a:tcPr/>
                </a:tc>
                <a:tc>
                  <a:txBody>
                    <a:bodyPr/>
                    <a:lstStyle/>
                    <a:p>
                      <a:r>
                        <a:rPr lang="cs-CZ" dirty="0"/>
                        <a:t>6250</a:t>
                      </a:r>
                    </a:p>
                  </a:txBody>
                  <a:tcPr/>
                </a:tc>
                <a:tc>
                  <a:txBody>
                    <a:bodyPr/>
                    <a:lstStyle/>
                    <a:p>
                      <a:r>
                        <a:rPr lang="cs-CZ" dirty="0"/>
                        <a:t>10</a:t>
                      </a:r>
                    </a:p>
                  </a:txBody>
                  <a:tcPr/>
                </a:tc>
                <a:tc>
                  <a:txBody>
                    <a:bodyPr/>
                    <a:lstStyle/>
                    <a:p>
                      <a:r>
                        <a:rPr lang="cs-CZ" dirty="0"/>
                        <a:t>0</a:t>
                      </a:r>
                    </a:p>
                  </a:txBody>
                  <a:tcPr/>
                </a:tc>
                <a:extLst>
                  <a:ext uri="{0D108BD9-81ED-4DB2-BD59-A6C34878D82A}">
                    <a16:rowId xmlns:a16="http://schemas.microsoft.com/office/drawing/2014/main" val="2482497171"/>
                  </a:ext>
                </a:extLst>
              </a:tr>
              <a:tr h="370840">
                <a:tc>
                  <a:txBody>
                    <a:bodyPr/>
                    <a:lstStyle/>
                    <a:p>
                      <a:r>
                        <a:rPr lang="cs-CZ" dirty="0"/>
                        <a:t>26</a:t>
                      </a:r>
                    </a:p>
                  </a:txBody>
                  <a:tcPr/>
                </a:tc>
                <a:tc>
                  <a:txBody>
                    <a:bodyPr/>
                    <a:lstStyle/>
                    <a:p>
                      <a:r>
                        <a:rPr lang="cs-CZ" dirty="0"/>
                        <a:t>240</a:t>
                      </a:r>
                    </a:p>
                  </a:txBody>
                  <a:tcPr/>
                </a:tc>
                <a:tc>
                  <a:txBody>
                    <a:bodyPr/>
                    <a:lstStyle/>
                    <a:p>
                      <a:r>
                        <a:rPr lang="cs-CZ" dirty="0"/>
                        <a:t>6240</a:t>
                      </a:r>
                    </a:p>
                  </a:txBody>
                  <a:tcPr/>
                </a:tc>
                <a:tc>
                  <a:txBody>
                    <a:bodyPr/>
                    <a:lstStyle/>
                    <a:p>
                      <a:r>
                        <a:rPr lang="cs-CZ" dirty="0"/>
                        <a:t>-10</a:t>
                      </a:r>
                    </a:p>
                  </a:txBody>
                  <a:tcPr/>
                </a:tc>
                <a:tc>
                  <a:txBody>
                    <a:bodyPr/>
                    <a:lstStyle/>
                    <a:p>
                      <a:r>
                        <a:rPr lang="cs-CZ" dirty="0"/>
                        <a:t>0</a:t>
                      </a:r>
                    </a:p>
                  </a:txBody>
                  <a:tcPr/>
                </a:tc>
                <a:extLst>
                  <a:ext uri="{0D108BD9-81ED-4DB2-BD59-A6C34878D82A}">
                    <a16:rowId xmlns:a16="http://schemas.microsoft.com/office/drawing/2014/main" val="2342814255"/>
                  </a:ext>
                </a:extLst>
              </a:tr>
              <a:tr h="370840">
                <a:tc>
                  <a:txBody>
                    <a:bodyPr/>
                    <a:lstStyle/>
                    <a:p>
                      <a:r>
                        <a:rPr lang="cs-CZ" dirty="0"/>
                        <a:t>27</a:t>
                      </a:r>
                    </a:p>
                  </a:txBody>
                  <a:tcPr/>
                </a:tc>
                <a:tc>
                  <a:txBody>
                    <a:bodyPr/>
                    <a:lstStyle/>
                    <a:p>
                      <a:r>
                        <a:rPr lang="cs-CZ" dirty="0"/>
                        <a:t>230</a:t>
                      </a:r>
                    </a:p>
                  </a:txBody>
                  <a:tcPr/>
                </a:tc>
                <a:tc>
                  <a:txBody>
                    <a:bodyPr/>
                    <a:lstStyle/>
                    <a:p>
                      <a:r>
                        <a:rPr lang="cs-CZ" dirty="0"/>
                        <a:t>6210</a:t>
                      </a:r>
                    </a:p>
                  </a:txBody>
                  <a:tcPr/>
                </a:tc>
                <a:tc>
                  <a:txBody>
                    <a:bodyPr/>
                    <a:lstStyle/>
                    <a:p>
                      <a:r>
                        <a:rPr lang="cs-CZ" dirty="0"/>
                        <a:t>-30</a:t>
                      </a:r>
                    </a:p>
                  </a:txBody>
                  <a:tcPr/>
                </a:tc>
                <a:tc>
                  <a:txBody>
                    <a:bodyPr/>
                    <a:lstStyle/>
                    <a:p>
                      <a:r>
                        <a:rPr lang="cs-CZ" dirty="0"/>
                        <a:t>0</a:t>
                      </a:r>
                    </a:p>
                  </a:txBody>
                  <a:tcPr/>
                </a:tc>
                <a:extLst>
                  <a:ext uri="{0D108BD9-81ED-4DB2-BD59-A6C34878D82A}">
                    <a16:rowId xmlns:a16="http://schemas.microsoft.com/office/drawing/2014/main" val="3532503487"/>
                  </a:ext>
                </a:extLst>
              </a:tr>
              <a:tr h="370840">
                <a:tc>
                  <a:txBody>
                    <a:bodyPr/>
                    <a:lstStyle/>
                    <a:p>
                      <a:r>
                        <a:rPr lang="cs-CZ" dirty="0"/>
                        <a:t>28</a:t>
                      </a:r>
                    </a:p>
                  </a:txBody>
                  <a:tcPr/>
                </a:tc>
                <a:tc>
                  <a:txBody>
                    <a:bodyPr/>
                    <a:lstStyle/>
                    <a:p>
                      <a:r>
                        <a:rPr lang="cs-CZ" dirty="0"/>
                        <a:t>220</a:t>
                      </a:r>
                    </a:p>
                  </a:txBody>
                  <a:tcPr/>
                </a:tc>
                <a:tc>
                  <a:txBody>
                    <a:bodyPr/>
                    <a:lstStyle/>
                    <a:p>
                      <a:r>
                        <a:rPr lang="cs-CZ" dirty="0"/>
                        <a:t>6160</a:t>
                      </a:r>
                    </a:p>
                  </a:txBody>
                  <a:tcPr/>
                </a:tc>
                <a:tc>
                  <a:txBody>
                    <a:bodyPr/>
                    <a:lstStyle/>
                    <a:p>
                      <a:r>
                        <a:rPr lang="cs-CZ" dirty="0"/>
                        <a:t>-50</a:t>
                      </a:r>
                    </a:p>
                  </a:txBody>
                  <a:tcPr/>
                </a:tc>
                <a:tc>
                  <a:txBody>
                    <a:bodyPr/>
                    <a:lstStyle/>
                    <a:p>
                      <a:r>
                        <a:rPr lang="cs-CZ" dirty="0"/>
                        <a:t>0</a:t>
                      </a:r>
                    </a:p>
                  </a:txBody>
                  <a:tcPr/>
                </a:tc>
                <a:extLst>
                  <a:ext uri="{0D108BD9-81ED-4DB2-BD59-A6C34878D82A}">
                    <a16:rowId xmlns:a16="http://schemas.microsoft.com/office/drawing/2014/main" val="1930348118"/>
                  </a:ext>
                </a:extLst>
              </a:tr>
            </a:tbl>
          </a:graphicData>
        </a:graphic>
      </p:graphicFrame>
    </p:spTree>
    <p:extLst>
      <p:ext uri="{BB962C8B-B14F-4D97-AF65-F5344CB8AC3E}">
        <p14:creationId xmlns:p14="http://schemas.microsoft.com/office/powerpoint/2010/main" val="319062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23C6F0-6599-0579-88B7-13D5B0BE855C}"/>
              </a:ext>
            </a:extLst>
          </p:cNvPr>
          <p:cNvSpPr>
            <a:spLocks noGrp="1"/>
          </p:cNvSpPr>
          <p:nvPr>
            <p:ph type="title"/>
          </p:nvPr>
        </p:nvSpPr>
        <p:spPr/>
        <p:txBody>
          <a:bodyPr/>
          <a:lstStyle/>
          <a:p>
            <a:r>
              <a:rPr lang="cs-CZ" dirty="0"/>
              <a:t>Monopolistická konkurence</a:t>
            </a:r>
          </a:p>
        </p:txBody>
      </p:sp>
      <p:sp>
        <p:nvSpPr>
          <p:cNvPr id="3" name="Zástupný obsah 2">
            <a:extLst>
              <a:ext uri="{FF2B5EF4-FFF2-40B4-BE49-F238E27FC236}">
                <a16:creationId xmlns:a16="http://schemas.microsoft.com/office/drawing/2014/main" id="{23BE7E6C-71C3-1571-5B47-BE47F337BF6A}"/>
              </a:ext>
            </a:extLst>
          </p:cNvPr>
          <p:cNvSpPr>
            <a:spLocks noGrp="1"/>
          </p:cNvSpPr>
          <p:nvPr>
            <p:ph idx="1"/>
          </p:nvPr>
        </p:nvSpPr>
        <p:spPr/>
        <p:txBody>
          <a:bodyPr/>
          <a:lstStyle/>
          <a:p>
            <a:r>
              <a:rPr lang="cs-CZ" dirty="0"/>
              <a:t>Každý chceme být monopolista, pracovat aktivně s poptávkou a hledat optimální cenu</a:t>
            </a:r>
          </a:p>
          <a:p>
            <a:r>
              <a:rPr lang="cs-CZ" dirty="0"/>
              <a:t>Na dokonalém trhu nezbývá nic, než cenu přijmout</a:t>
            </a:r>
          </a:p>
          <a:p>
            <a:r>
              <a:rPr lang="cs-CZ" dirty="0"/>
              <a:t>Kdykoli ale může dorazit konkurence</a:t>
            </a:r>
          </a:p>
          <a:p>
            <a:r>
              <a:rPr lang="cs-CZ" dirty="0"/>
              <a:t>Tendence k nulovému ekonomickému zisku</a:t>
            </a:r>
          </a:p>
          <a:p>
            <a:r>
              <a:rPr lang="cs-CZ" dirty="0"/>
              <a:t>Ale nevyrábí se při minimu průměrných nákladů. A prodává se za cenu, která převyšuje mezní náklady</a:t>
            </a:r>
          </a:p>
          <a:p>
            <a:endParaRPr lang="cs-CZ" dirty="0"/>
          </a:p>
        </p:txBody>
      </p:sp>
    </p:spTree>
    <p:extLst>
      <p:ext uri="{BB962C8B-B14F-4D97-AF65-F5344CB8AC3E}">
        <p14:creationId xmlns:p14="http://schemas.microsoft.com/office/powerpoint/2010/main" val="1562109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E45553-FC67-DF77-C0CB-99C012C5192F}"/>
              </a:ext>
            </a:extLst>
          </p:cNvPr>
          <p:cNvSpPr>
            <a:spLocks noGrp="1"/>
          </p:cNvSpPr>
          <p:nvPr>
            <p:ph type="title"/>
          </p:nvPr>
        </p:nvSpPr>
        <p:spPr/>
        <p:txBody>
          <a:bodyPr/>
          <a:lstStyle/>
          <a:p>
            <a:r>
              <a:rPr lang="cs-CZ" dirty="0"/>
              <a:t>Monopolistická konkurence – krátké a dlouhé období</a:t>
            </a:r>
          </a:p>
        </p:txBody>
      </p:sp>
      <p:pic>
        <p:nvPicPr>
          <p:cNvPr id="2050" name="Picture 2">
            <a:extLst>
              <a:ext uri="{FF2B5EF4-FFF2-40B4-BE49-F238E27FC236}">
                <a16:creationId xmlns:a16="http://schemas.microsoft.com/office/drawing/2014/main" id="{85A77E19-A51E-5BE4-C4A1-2FB041B7D04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5062612" cy="45406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0B7063D-C400-ABAD-733D-456383207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073" y="1690688"/>
            <a:ext cx="5546727" cy="477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138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70B9E6-195B-AB0C-7272-13EF9FC172DF}"/>
              </a:ext>
            </a:extLst>
          </p:cNvPr>
          <p:cNvSpPr>
            <a:spLocks noGrp="1"/>
          </p:cNvSpPr>
          <p:nvPr>
            <p:ph type="title"/>
          </p:nvPr>
        </p:nvSpPr>
        <p:spPr/>
        <p:txBody>
          <a:bodyPr/>
          <a:lstStyle/>
          <a:p>
            <a:r>
              <a:rPr lang="cs-CZ" dirty="0"/>
              <a:t>Oligopol</a:t>
            </a:r>
          </a:p>
        </p:txBody>
      </p:sp>
      <p:sp>
        <p:nvSpPr>
          <p:cNvPr id="3" name="Zástupný obsah 2">
            <a:extLst>
              <a:ext uri="{FF2B5EF4-FFF2-40B4-BE49-F238E27FC236}">
                <a16:creationId xmlns:a16="http://schemas.microsoft.com/office/drawing/2014/main" id="{8FE5F587-EF74-57C3-026C-1A9A5CFD2766}"/>
              </a:ext>
            </a:extLst>
          </p:cNvPr>
          <p:cNvSpPr>
            <a:spLocks noGrp="1"/>
          </p:cNvSpPr>
          <p:nvPr>
            <p:ph idx="1"/>
          </p:nvPr>
        </p:nvSpPr>
        <p:spPr/>
        <p:txBody>
          <a:bodyPr/>
          <a:lstStyle/>
          <a:p>
            <a:r>
              <a:rPr lang="cs-CZ" dirty="0"/>
              <a:t>Produkt nabízí několik firem</a:t>
            </a:r>
          </a:p>
          <a:p>
            <a:r>
              <a:rPr lang="cs-CZ" dirty="0"/>
              <a:t>Ani v dlouhém období se nemusí prosadit tendence k nulovému ekonomickému zisku</a:t>
            </a:r>
          </a:p>
          <a:p>
            <a:r>
              <a:rPr lang="cs-CZ" dirty="0"/>
              <a:t>Optimální velikost firmy je značná, ale tržní poptávka je vzhledem k této velikosti relativně malá</a:t>
            </a:r>
          </a:p>
          <a:p>
            <a:r>
              <a:rPr lang="cs-CZ" dirty="0"/>
              <a:t>Dlouhodobý ekonomický zisk je možný</a:t>
            </a:r>
          </a:p>
          <a:p>
            <a:r>
              <a:rPr lang="cs-CZ" dirty="0"/>
              <a:t>Ekonomický zisk – rozdíl mezi ziskem z dané činnosti a z druhé nejziskovější alternativy</a:t>
            </a:r>
          </a:p>
        </p:txBody>
      </p:sp>
    </p:spTree>
    <p:extLst>
      <p:ext uri="{BB962C8B-B14F-4D97-AF65-F5344CB8AC3E}">
        <p14:creationId xmlns:p14="http://schemas.microsoft.com/office/powerpoint/2010/main" val="144748761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362</TotalTime>
  <Words>1893</Words>
  <Application>Microsoft Macintosh PowerPoint</Application>
  <PresentationFormat>Širokoúhlá obrazovka</PresentationFormat>
  <Paragraphs>130</Paragraphs>
  <Slides>18</Slides>
  <Notes>3</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18</vt:i4>
      </vt:variant>
    </vt:vector>
  </HeadingPairs>
  <TitlesOfParts>
    <vt:vector size="26" baseType="lpstr">
      <vt:lpstr>Aptos</vt:lpstr>
      <vt:lpstr>Aptos Display</vt:lpstr>
      <vt:lpstr>Arial</vt:lpstr>
      <vt:lpstr>Avenir Next LT Pro</vt:lpstr>
      <vt:lpstr>Calibri</vt:lpstr>
      <vt:lpstr>Open Sans</vt:lpstr>
      <vt:lpstr>Roboto</vt:lpstr>
      <vt:lpstr>Motiv Office</vt:lpstr>
      <vt:lpstr>Ekonomie a komunikace Nedokonalé trhy</vt:lpstr>
      <vt:lpstr>Trhy podle stupně konkurence</vt:lpstr>
      <vt:lpstr>Dokonalá konkurence</vt:lpstr>
      <vt:lpstr>V krátkém období je možný zisk, v dlouhém ne.</vt:lpstr>
      <vt:lpstr>Nedokonalý trh a práce s poptávkou</vt:lpstr>
      <vt:lpstr>Počítání mezního příjmu z poptávky – př. Z Holmana</vt:lpstr>
      <vt:lpstr>Monopolistická konkurence</vt:lpstr>
      <vt:lpstr>Monopolistická konkurence – krátké a dlouhé období</vt:lpstr>
      <vt:lpstr>Oligopol</vt:lpstr>
      <vt:lpstr>Proč jsou trhy nedokonalé</vt:lpstr>
      <vt:lpstr>Cenová diskriminace</vt:lpstr>
      <vt:lpstr>Kdo a jak pečuje o konkurenci v ČR?</vt:lpstr>
      <vt:lpstr>Další pojmy ze soutěžení</vt:lpstr>
      <vt:lpstr>Monopol</vt:lpstr>
      <vt:lpstr>Zdroj: https://www.economicshelp.org/microessays/markets/monopoly-diagram/</vt:lpstr>
      <vt:lpstr>Přirozený monopol</vt:lpstr>
      <vt:lpstr>Přirozený monopol a úspory z rozsahu Zdroj: https://www.economicsonline.co.uk/business_economics/natural_monopolies.html/</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Comment</dc:creator>
  <cp:lastModifiedBy>Comment</cp:lastModifiedBy>
  <cp:revision>3</cp:revision>
  <dcterms:created xsi:type="dcterms:W3CDTF">2025-03-25T07:18:30Z</dcterms:created>
  <dcterms:modified xsi:type="dcterms:W3CDTF">2025-03-25T13:21:28Z</dcterms:modified>
</cp:coreProperties>
</file>