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5" r:id="rId1"/>
  </p:sldMasterIdLst>
  <p:sldIdLst>
    <p:sldId id="257" r:id="rId2"/>
    <p:sldId id="292" r:id="rId3"/>
    <p:sldId id="316" r:id="rId4"/>
    <p:sldId id="317" r:id="rId5"/>
    <p:sldId id="315" r:id="rId6"/>
    <p:sldId id="318" r:id="rId7"/>
    <p:sldId id="321" r:id="rId8"/>
    <p:sldId id="320" r:id="rId9"/>
    <p:sldId id="319" r:id="rId10"/>
    <p:sldId id="297" r:id="rId11"/>
    <p:sldId id="322" r:id="rId12"/>
    <p:sldId id="302" r:id="rId13"/>
  </p:sldIdLst>
  <p:sldSz cx="9144000" cy="6858000" type="screen4x3"/>
  <p:notesSz cx="6858000" cy="9144000"/>
  <p:defaultTextStyle>
    <a:defPPr>
      <a:defRPr lang="cs-CZ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37" autoAdjust="0"/>
    <p:restoredTop sz="86567" autoAdjust="0"/>
  </p:normalViewPr>
  <p:slideViewPr>
    <p:cSldViewPr snapToGrid="0">
      <p:cViewPr varScale="1">
        <p:scale>
          <a:sx n="59" d="100"/>
          <a:sy n="59" d="100"/>
        </p:scale>
        <p:origin x="1498" y="5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#65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90976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#65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3052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515100" y="152400"/>
            <a:ext cx="1943100" cy="5943600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685800" y="152400"/>
            <a:ext cx="5676900" cy="5943600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#65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396089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dgm" preserve="1">
  <p:cSld name="Nadpis a diagram nebo organizační sché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5800" y="152400"/>
            <a:ext cx="7772400" cy="914400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jekt SmartArt 2"/>
          <p:cNvSpPr>
            <a:spLocks noGrp="1"/>
          </p:cNvSpPr>
          <p:nvPr>
            <p:ph type="dgm" idx="1"/>
          </p:nvPr>
        </p:nvSpPr>
        <p:spPr>
          <a:xfrm>
            <a:off x="685800" y="1295400"/>
            <a:ext cx="7772400" cy="4800600"/>
          </a:xfrm>
        </p:spPr>
        <p:txBody>
          <a:bodyPr/>
          <a:lstStyle/>
          <a:p>
            <a:pPr lvl="0"/>
            <a:endParaRPr lang="cs-CZ" noProof="0" smtClean="0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#65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16960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#65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05785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#65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54464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685800" y="1295400"/>
            <a:ext cx="3810000" cy="4800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295400"/>
            <a:ext cx="3810000" cy="4800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3 Veri Yer Tutucusu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4 Altbilgi Yer Tutucusu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5 Slayt Numarası Yer Tutucusu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#65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90150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3 Veri Yer Tutucusu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4 Altbilgi Yer Tutucusu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5 Slayt Numarası Yer Tutucusu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#65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77221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3 Veri Yer Tutucusu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4 Altbilgi Yer Tutucusu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5 Slayt Numarası Yer Tutucusu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#65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55334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3 Veri Yer Tutucusu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4 Altbilgi Yer Tutucusu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5 Slayt Numarası Yer Tutucusu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#65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3213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3 Veri Yer Tutucusu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4 Altbilgi Yer Tutucusu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5 Slayt Numarası Yer Tutucusu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#65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48587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cs-CZ" noProof="0" smtClean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3 Veri Yer Tutucusu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4 Altbilgi Yer Tutucusu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5 Slayt Numarası Yer Tutucusu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#65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91170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video" Target="file:///C:\Documents%20and%20Settings\Administrator\Desktop\Turkey%20ppt\worldmap_anim_text.avi" TargetMode="Externa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Global05_Text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6700" cy="6888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0595" name="worldmap_anim_text.avi">
            <a:hlinkClick r:id="" action="ppaction://media"/>
          </p:cNvPr>
          <p:cNvPicPr>
            <a:picLocks noRot="1" noChangeAspect="1" noChangeArrowheads="1"/>
          </p:cNvPicPr>
          <p:nvPr>
            <a:videoFile r:link="rId14"/>
          </p:nvPr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281613"/>
            <a:ext cx="1563688" cy="1563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8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152400"/>
            <a:ext cx="77724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cs-CZ" smtClean="0"/>
              <a:t>Asıl başlık stili için tıklatın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295400"/>
            <a:ext cx="7772400" cy="480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cs-CZ" smtClean="0"/>
              <a:t>Asıl metin stillerini düzenlemek için tıklatın</a:t>
            </a:r>
          </a:p>
          <a:p>
            <a:pPr lvl="1"/>
            <a:r>
              <a:rPr lang="en-US" altLang="cs-CZ" smtClean="0"/>
              <a:t>İkinci düzey</a:t>
            </a:r>
          </a:p>
          <a:p>
            <a:pPr lvl="2"/>
            <a:r>
              <a:rPr lang="en-US" altLang="cs-CZ" smtClean="0"/>
              <a:t>Üçüncü düzey</a:t>
            </a:r>
          </a:p>
          <a:p>
            <a:pPr lvl="3"/>
            <a:r>
              <a:rPr lang="en-US" altLang="cs-CZ" smtClean="0"/>
              <a:t>Dördüncü düzey</a:t>
            </a:r>
          </a:p>
          <a:p>
            <a:pPr lvl="4"/>
            <a:r>
              <a:rPr lang="en-US" altLang="cs-CZ" smtClean="0"/>
              <a:t>Beşinci düzey</a:t>
            </a:r>
          </a:p>
        </p:txBody>
      </p:sp>
      <p:sp>
        <p:nvSpPr>
          <p:cNvPr id="9" name="3 Veri Yer Tutucusu"/>
          <p:cNvSpPr>
            <a:spLocks noGrp="1"/>
          </p:cNvSpPr>
          <p:nvPr>
            <p:ph type="dt" sz="half" idx="2"/>
          </p:nvPr>
        </p:nvSpPr>
        <p:spPr bwMode="auto">
          <a:xfrm>
            <a:off x="1676400" y="6248400"/>
            <a:ext cx="16002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400">
                <a:latin typeface="+mn-lt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" name="4 Altbilgi Yer Tutucusu"/>
          <p:cNvSpPr>
            <a:spLocks noGrp="1"/>
          </p:cNvSpPr>
          <p:nvPr>
            <p:ph type="ftr" sz="quarter" idx="3"/>
          </p:nvPr>
        </p:nvSpPr>
        <p:spPr bwMode="auto">
          <a:xfrm>
            <a:off x="3429000" y="6248400"/>
            <a:ext cx="29718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0" hangingPunct="0">
              <a:defRPr sz="1400">
                <a:latin typeface="+mn-lt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" name="5 Slayt Numarası Yer Tutucusu"/>
          <p:cNvSpPr>
            <a:spLocks noGrp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400">
                <a:latin typeface="+mn-lt"/>
                <a:cs typeface="Arial" charset="0"/>
              </a:defRPr>
            </a:lvl1pPr>
          </a:lstStyle>
          <a:p>
            <a:pPr>
              <a:defRPr/>
            </a:pPr>
            <a:r>
              <a:rPr lang="tr-TR"/>
              <a:t>#65</a:t>
            </a: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6" r:id="rId1"/>
    <p:sldLayoutId id="2147483717" r:id="rId2"/>
    <p:sldLayoutId id="2147483718" r:id="rId3"/>
    <p:sldLayoutId id="2147483719" r:id="rId4"/>
    <p:sldLayoutId id="2147483720" r:id="rId5"/>
    <p:sldLayoutId id="2147483721" r:id="rId6"/>
    <p:sldLayoutId id="2147483722" r:id="rId7"/>
    <p:sldLayoutId id="2147483723" r:id="rId8"/>
    <p:sldLayoutId id="2147483724" r:id="rId9"/>
    <p:sldLayoutId id="2147483725" r:id="rId10"/>
    <p:sldLayoutId id="2147483726" r:id="rId11"/>
    <p:sldLayoutId id="2147483727" r:id="rId12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1059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repeatCount="indefinite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11059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1059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 nodeType="clickPar">
                      <p:stCondLst>
                        <p:cond delay="0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1059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0595"/>
                  </p:tgtEl>
                </p:cond>
              </p:nextCondLst>
            </p:seq>
          </p:childTnLst>
        </p:cTn>
      </p:par>
    </p:tnLst>
  </p:timing>
  <p:hf sldNum="0"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-111125" y="120650"/>
            <a:ext cx="9385300" cy="1035050"/>
          </a:xfrm>
        </p:spPr>
        <p:txBody>
          <a:bodyPr/>
          <a:lstStyle/>
          <a:p>
            <a:pPr algn="ctr" eaLnBrk="1" hangingPunct="1"/>
            <a:r>
              <a:rPr lang="cs-CZ" altLang="cs-CZ" sz="3600" dirty="0" smtClean="0">
                <a:latin typeface="Arial" panose="020B0604020202020204" pitchFamily="34" charset="0"/>
              </a:rPr>
              <a:t>Vojenské víceboje </a:t>
            </a:r>
          </a:p>
        </p:txBody>
      </p:sp>
      <p:sp>
        <p:nvSpPr>
          <p:cNvPr id="2051" name="Text Box 4"/>
          <p:cNvSpPr txBox="1">
            <a:spLocks noChangeArrowheads="1"/>
          </p:cNvSpPr>
          <p:nvPr/>
        </p:nvSpPr>
        <p:spPr bwMode="auto">
          <a:xfrm>
            <a:off x="4203700" y="4257675"/>
            <a:ext cx="1841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2400"/>
          </a:p>
        </p:txBody>
      </p:sp>
      <p:pic>
        <p:nvPicPr>
          <p:cNvPr id="5125" name="Picture 5" descr="znak v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8888" y="2170113"/>
            <a:ext cx="1576387" cy="2087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3" name="Text Box 6"/>
          <p:cNvSpPr txBox="1">
            <a:spLocks noChangeArrowheads="1"/>
          </p:cNvSpPr>
          <p:nvPr/>
        </p:nvSpPr>
        <p:spPr bwMode="auto">
          <a:xfrm>
            <a:off x="-180975" y="4930775"/>
            <a:ext cx="9324975" cy="954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cs-CZ" altLang="cs-CZ" sz="2400" dirty="0">
                <a:solidFill>
                  <a:schemeClr val="tx2"/>
                </a:solidFill>
              </a:rPr>
              <a:t>    </a:t>
            </a:r>
            <a:r>
              <a:rPr lang="cs-CZ" altLang="cs-CZ" sz="2800" dirty="0">
                <a:solidFill>
                  <a:schemeClr val="tx2"/>
                </a:solidFill>
                <a:latin typeface="Arial" panose="020B0604020202020204" pitchFamily="34" charset="0"/>
              </a:rPr>
              <a:t>VO při FTVS UK Praha – katedra vojenské tělovýchovy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cs-CZ" altLang="cs-CZ" sz="2800" dirty="0">
                <a:solidFill>
                  <a:schemeClr val="tx2"/>
                </a:solidFill>
                <a:latin typeface="Arial" panose="020B0604020202020204" pitchFamily="34" charset="0"/>
              </a:rPr>
              <a:t>    </a:t>
            </a:r>
            <a:r>
              <a:rPr lang="cs-CZ" altLang="cs-CZ" sz="2800" dirty="0" smtClean="0">
                <a:solidFill>
                  <a:schemeClr val="tx2"/>
                </a:solidFill>
                <a:latin typeface="Arial" panose="020B0604020202020204" pitchFamily="34" charset="0"/>
              </a:rPr>
              <a:t>plk. </a:t>
            </a:r>
            <a:r>
              <a:rPr lang="cs-CZ" altLang="cs-CZ" sz="2800" dirty="0" err="1" smtClean="0">
                <a:solidFill>
                  <a:schemeClr val="tx2"/>
                </a:solidFill>
                <a:latin typeface="Arial" panose="020B0604020202020204" pitchFamily="34" charset="0"/>
              </a:rPr>
              <a:t>gšt</a:t>
            </a:r>
            <a:r>
              <a:rPr lang="cs-CZ" altLang="cs-CZ" sz="2800" dirty="0" smtClean="0">
                <a:solidFill>
                  <a:schemeClr val="tx2"/>
                </a:solidFill>
                <a:latin typeface="Arial" panose="020B0604020202020204" pitchFamily="34" charset="0"/>
              </a:rPr>
              <a:t>.  </a:t>
            </a:r>
            <a:r>
              <a:rPr lang="cs-CZ" altLang="cs-CZ" sz="2800" dirty="0">
                <a:solidFill>
                  <a:schemeClr val="tx2"/>
                </a:solidFill>
                <a:latin typeface="Arial" panose="020B0604020202020204" pitchFamily="34" charset="0"/>
              </a:rPr>
              <a:t>doc. PaedDr. Lubomír Přívětivý, CSc.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cs-CZ" altLang="cs-CZ" sz="3200" dirty="0" smtClean="0">
                <a:latin typeface="Arial" panose="020B0604020202020204" pitchFamily="34" charset="0"/>
              </a:rPr>
              <a:t>Otázky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0175" y="1627832"/>
            <a:ext cx="8943975" cy="4799955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cs-CZ" altLang="cs-CZ" sz="2800" dirty="0" smtClean="0">
                <a:latin typeface="Arial" panose="020B0604020202020204" pitchFamily="34" charset="0"/>
              </a:rPr>
              <a:t>Kdy, kde a na základě čeho vznikl vojenský pětiboj?</a:t>
            </a:r>
          </a:p>
          <a:p>
            <a:pPr eaLnBrk="1" hangingPunct="1">
              <a:lnSpc>
                <a:spcPct val="90000"/>
              </a:lnSpc>
            </a:pPr>
            <a:r>
              <a:rPr lang="cs-CZ" altLang="cs-CZ" sz="2800" dirty="0" smtClean="0">
                <a:latin typeface="Arial" panose="020B0604020202020204" pitchFamily="34" charset="0"/>
              </a:rPr>
              <a:t>Jaké jsou disciplíny vojenského pětiboje? (charakterizujte jeho disciplíny)</a:t>
            </a:r>
          </a:p>
          <a:p>
            <a:pPr eaLnBrk="1" hangingPunct="1">
              <a:lnSpc>
                <a:spcPct val="90000"/>
              </a:lnSpc>
            </a:pPr>
            <a:r>
              <a:rPr lang="cs-CZ" altLang="cs-CZ" sz="2800" dirty="0" smtClean="0">
                <a:latin typeface="Arial" panose="020B0604020202020204" pitchFamily="34" charset="0"/>
              </a:rPr>
              <a:t>Jak se vojenský pětiboj hodnotí a jaké jsou úrovně jeho soutěží? </a:t>
            </a:r>
          </a:p>
          <a:p>
            <a:pPr eaLnBrk="1" hangingPunct="1">
              <a:lnSpc>
                <a:spcPct val="90000"/>
              </a:lnSpc>
            </a:pPr>
            <a:r>
              <a:rPr lang="cs-CZ" altLang="cs-CZ" sz="2800" dirty="0" smtClean="0">
                <a:latin typeface="Arial" panose="020B0604020202020204" pitchFamily="34" charset="0"/>
              </a:rPr>
              <a:t>Jaký má vojenský pětiboj význam pro výcvik vojáků?</a:t>
            </a:r>
          </a:p>
          <a:p>
            <a:pPr eaLnBrk="1" hangingPunct="1">
              <a:lnSpc>
                <a:spcPct val="90000"/>
              </a:lnSpc>
            </a:pPr>
            <a:endParaRPr lang="cs-CZ" altLang="cs-CZ" sz="2800" dirty="0" smtClean="0">
              <a:latin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cs-CZ" altLang="cs-CZ" sz="3200" dirty="0" smtClean="0">
                <a:latin typeface="Arial" panose="020B0604020202020204" pitchFamily="34" charset="0"/>
              </a:rPr>
              <a:t>Literatura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52698" y="1933303"/>
            <a:ext cx="8373292" cy="4494484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cs-CZ" altLang="cs-CZ" sz="2800" dirty="0" smtClean="0">
                <a:latin typeface="Arial" panose="020B0604020202020204" pitchFamily="34" charset="0"/>
              </a:rPr>
              <a:t>Vojenský pětiboj, </a:t>
            </a:r>
            <a:r>
              <a:rPr lang="cs-CZ" altLang="cs-CZ" sz="2800" dirty="0" smtClean="0">
                <a:latin typeface="Arial" panose="020B0604020202020204" pitchFamily="34" charset="0"/>
              </a:rPr>
              <a:t>Pub-75-85-01</a:t>
            </a:r>
          </a:p>
          <a:p>
            <a:pPr eaLnBrk="1" hangingPunct="1">
              <a:lnSpc>
                <a:spcPct val="90000"/>
              </a:lnSpc>
            </a:pPr>
            <a:r>
              <a:rPr lang="cs-CZ" altLang="cs-CZ" sz="2800" smtClean="0">
                <a:latin typeface="Arial" panose="020B0604020202020204" pitchFamily="34" charset="0"/>
              </a:rPr>
              <a:t>www.milsport.one/sports/military-pentathlon</a:t>
            </a:r>
            <a:endParaRPr lang="cs-CZ" altLang="cs-CZ" sz="2800" dirty="0" smtClean="0">
              <a:latin typeface="Arial" panose="020B0604020202020204" pitchFamily="34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cs-CZ" altLang="cs-CZ" sz="2800" dirty="0" smtClean="0">
                <a:latin typeface="Arial" panose="020B0604020202020204" pitchFamily="34" charset="0"/>
              </a:rPr>
              <a:t>www.miltary-pentathlon.info</a:t>
            </a:r>
          </a:p>
          <a:p>
            <a:pPr marL="0" indent="0" eaLnBrk="1" hangingPunct="1">
              <a:lnSpc>
                <a:spcPct val="90000"/>
              </a:lnSpc>
              <a:buNone/>
            </a:pPr>
            <a:endParaRPr lang="cs-CZ" altLang="cs-CZ" sz="2800" dirty="0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3381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Nadpis 1"/>
          <p:cNvSpPr>
            <a:spLocks noGrp="1"/>
          </p:cNvSpPr>
          <p:nvPr>
            <p:ph type="ctrTitle"/>
          </p:nvPr>
        </p:nvSpPr>
        <p:spPr>
          <a:xfrm>
            <a:off x="685800" y="1416050"/>
            <a:ext cx="7772400" cy="1085850"/>
          </a:xfrm>
        </p:spPr>
        <p:txBody>
          <a:bodyPr/>
          <a:lstStyle/>
          <a:p>
            <a:pPr algn="ctr"/>
            <a:r>
              <a:rPr lang="cs-CZ" altLang="cs-CZ" sz="2800" smtClean="0">
                <a:latin typeface="Arial" panose="020B0604020202020204" pitchFamily="34" charset="0"/>
              </a:rPr>
              <a:t>Dotazy?</a:t>
            </a:r>
          </a:p>
        </p:txBody>
      </p:sp>
      <p:sp>
        <p:nvSpPr>
          <p:cNvPr id="10243" name="Podnadpis 2"/>
          <p:cNvSpPr>
            <a:spLocks noGrp="1"/>
          </p:cNvSpPr>
          <p:nvPr>
            <p:ph type="subTitle" idx="1"/>
          </p:nvPr>
        </p:nvSpPr>
        <p:spPr>
          <a:xfrm>
            <a:off x="1371600" y="3316288"/>
            <a:ext cx="6400800" cy="2322512"/>
          </a:xfrm>
        </p:spPr>
        <p:txBody>
          <a:bodyPr/>
          <a:lstStyle/>
          <a:p>
            <a:r>
              <a:rPr lang="cs-CZ" altLang="cs-CZ" smtClean="0">
                <a:latin typeface="Arial" panose="020B0604020202020204" pitchFamily="34" charset="0"/>
              </a:rPr>
              <a:t>Děkuji za pozornost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cs-CZ" altLang="cs-CZ" sz="3200" dirty="0" smtClean="0">
                <a:latin typeface="Arial" panose="020B0604020202020204" pitchFamily="34" charset="0"/>
              </a:rPr>
              <a:t>Vojenské víceboje – </a:t>
            </a:r>
            <a:r>
              <a:rPr lang="cs-CZ" altLang="cs-CZ" sz="3200" smtClean="0">
                <a:latin typeface="Arial" panose="020B0604020202020204" pitchFamily="34" charset="0"/>
              </a:rPr>
              <a:t>vojenský pětiboj</a:t>
            </a:r>
            <a:endParaRPr lang="cs-CZ" altLang="cs-CZ" sz="3200" dirty="0" smtClean="0">
              <a:latin typeface="Arial" panose="020B0604020202020204" pitchFamily="34" charset="0"/>
            </a:endParaRP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12763" y="1657978"/>
            <a:ext cx="8308975" cy="4438022"/>
          </a:xfrm>
        </p:spPr>
        <p:txBody>
          <a:bodyPr/>
          <a:lstStyle/>
          <a:p>
            <a:pPr eaLnBrk="1" hangingPunct="1">
              <a:defRPr/>
            </a:pPr>
            <a:r>
              <a:rPr lang="cs-CZ" altLang="cs-CZ" sz="2800" dirty="0" smtClean="0">
                <a:latin typeface="Arial" charset="0"/>
              </a:rPr>
              <a:t>Cíle: místo a úloha vojenského pětiboje v systému služební tělesné výchovy</a:t>
            </a:r>
          </a:p>
          <a:p>
            <a:pPr eaLnBrk="1" hangingPunct="1">
              <a:defRPr/>
            </a:pPr>
            <a:r>
              <a:rPr lang="cs-CZ" altLang="cs-CZ" sz="2800" dirty="0" smtClean="0">
                <a:latin typeface="Arial" charset="0"/>
              </a:rPr>
              <a:t>Průběh: vojenský pětiboj, historie, disciplíny a význam pro výcvik</a:t>
            </a:r>
          </a:p>
          <a:p>
            <a:pPr eaLnBrk="1" hangingPunct="1">
              <a:defRPr/>
            </a:pPr>
            <a:r>
              <a:rPr lang="cs-CZ" altLang="cs-CZ" sz="2800" dirty="0" smtClean="0">
                <a:latin typeface="Arial" charset="0"/>
              </a:rPr>
              <a:t>Přezkoušení: otázky k objasnění charakteristických znaků vojenského pětiboje</a:t>
            </a:r>
          </a:p>
          <a:p>
            <a:pPr eaLnBrk="1" hangingPunct="1">
              <a:defRPr/>
            </a:pPr>
            <a:endParaRPr lang="cs-CZ" altLang="cs-CZ" sz="2800" dirty="0" smtClean="0"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5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altLang="cs-CZ" sz="3200">
                <a:latin typeface="Arial" charset="0"/>
              </a:rPr>
              <a:t>Vojenský pětiboj</a:t>
            </a:r>
          </a:p>
        </p:txBody>
      </p:sp>
      <p:sp>
        <p:nvSpPr>
          <p:cNvPr id="2365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74766" y="1254034"/>
            <a:ext cx="7994468" cy="5603966"/>
          </a:xfrm>
        </p:spPr>
        <p:txBody>
          <a:bodyPr/>
          <a:lstStyle/>
          <a:p>
            <a:pPr marL="0" indent="0">
              <a:buNone/>
            </a:pPr>
            <a:r>
              <a:rPr lang="cs-CZ" altLang="cs-CZ" sz="2800" dirty="0" smtClean="0">
                <a:latin typeface="Arial" charset="0"/>
              </a:rPr>
              <a:t>Historie vzniku</a:t>
            </a:r>
            <a:endParaRPr lang="cs-CZ" altLang="cs-CZ" sz="2800" dirty="0">
              <a:latin typeface="Arial" charset="0"/>
            </a:endParaRPr>
          </a:p>
          <a:p>
            <a:r>
              <a:rPr lang="cs-CZ" altLang="cs-CZ" sz="2800" dirty="0">
                <a:latin typeface="Arial" charset="0"/>
              </a:rPr>
              <a:t>U</a:t>
            </a:r>
            <a:r>
              <a:rPr lang="cs-CZ" altLang="cs-CZ" sz="2800" dirty="0" smtClean="0">
                <a:latin typeface="Arial" charset="0"/>
              </a:rPr>
              <a:t> zrodu </a:t>
            </a:r>
            <a:r>
              <a:rPr lang="cs-CZ" altLang="cs-CZ" sz="2800" dirty="0">
                <a:latin typeface="Arial" charset="0"/>
              </a:rPr>
              <a:t>stál francouzský důstojník kpt. </a:t>
            </a:r>
            <a:r>
              <a:rPr lang="cs-CZ" altLang="cs-CZ" sz="2800" dirty="0" err="1">
                <a:latin typeface="Arial" charset="0"/>
              </a:rPr>
              <a:t>Henri</a:t>
            </a:r>
            <a:r>
              <a:rPr lang="cs-CZ" altLang="cs-CZ" sz="2800" dirty="0">
                <a:latin typeface="Arial" charset="0"/>
              </a:rPr>
              <a:t> </a:t>
            </a:r>
            <a:r>
              <a:rPr lang="cs-CZ" altLang="cs-CZ" sz="2800" dirty="0" err="1">
                <a:latin typeface="Arial" charset="0"/>
              </a:rPr>
              <a:t>Debrus</a:t>
            </a:r>
            <a:r>
              <a:rPr lang="cs-CZ" altLang="cs-CZ" sz="2800" dirty="0">
                <a:latin typeface="Arial" charset="0"/>
              </a:rPr>
              <a:t> (později plukovník a prezident </a:t>
            </a:r>
            <a:r>
              <a:rPr lang="cs-CZ" altLang="cs-CZ" sz="2800" dirty="0" smtClean="0">
                <a:latin typeface="Arial" charset="0"/>
              </a:rPr>
              <a:t>CISM)</a:t>
            </a:r>
            <a:endParaRPr lang="cs-CZ" altLang="cs-CZ" sz="2800" dirty="0">
              <a:latin typeface="Arial" charset="0"/>
            </a:endParaRPr>
          </a:p>
          <a:p>
            <a:r>
              <a:rPr lang="cs-CZ" altLang="cs-CZ" sz="2800" dirty="0" smtClean="0">
                <a:latin typeface="Arial" charset="0"/>
              </a:rPr>
              <a:t>Původní myšlenka </a:t>
            </a:r>
            <a:r>
              <a:rPr lang="cs-CZ" altLang="cs-CZ" sz="2800" dirty="0">
                <a:latin typeface="Arial" charset="0"/>
              </a:rPr>
              <a:t>organizovat sportovní soutěže speciálně pro </a:t>
            </a:r>
            <a:r>
              <a:rPr lang="cs-CZ" altLang="cs-CZ" sz="2800" dirty="0" smtClean="0">
                <a:latin typeface="Arial" charset="0"/>
              </a:rPr>
              <a:t>armádu (</a:t>
            </a:r>
            <a:r>
              <a:rPr lang="cs-CZ" altLang="cs-CZ" sz="2800" dirty="0">
                <a:latin typeface="Arial" charset="0"/>
              </a:rPr>
              <a:t>v roce 1946)</a:t>
            </a:r>
          </a:p>
          <a:p>
            <a:r>
              <a:rPr lang="cs-CZ" altLang="cs-CZ" sz="2800" dirty="0" smtClean="0">
                <a:latin typeface="Arial" charset="0"/>
              </a:rPr>
              <a:t>Základem </a:t>
            </a:r>
            <a:r>
              <a:rPr lang="cs-CZ" altLang="cs-CZ" sz="2800" dirty="0">
                <a:latin typeface="Arial" charset="0"/>
              </a:rPr>
              <a:t>se stal tělesný trénink a praxe prováděná u holandských výsadkových jednotek-parašutismus, přesuny, překonávání překážek, nácvik bojových operací s malými zbraněmi a ručními </a:t>
            </a:r>
            <a:r>
              <a:rPr lang="cs-CZ" altLang="cs-CZ" sz="2800" dirty="0" smtClean="0">
                <a:latin typeface="Arial" charset="0"/>
              </a:rPr>
              <a:t>granáty</a:t>
            </a:r>
          </a:p>
          <a:p>
            <a:r>
              <a:rPr lang="cs-CZ" altLang="cs-CZ" sz="2800" dirty="0">
                <a:latin typeface="Arial" charset="0"/>
              </a:rPr>
              <a:t>Autorizováno francouzskou armádou a od roku 1950 se pořádá každoročně mistrovství světa</a:t>
            </a:r>
          </a:p>
        </p:txBody>
      </p:sp>
    </p:spTree>
    <p:extLst>
      <p:ext uri="{BB962C8B-B14F-4D97-AF65-F5344CB8AC3E}">
        <p14:creationId xmlns:p14="http://schemas.microsoft.com/office/powerpoint/2010/main" val="39819948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5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altLang="cs-CZ" sz="3200">
                <a:latin typeface="Arial" charset="0"/>
              </a:rPr>
              <a:t>Vojenský pětiboj</a:t>
            </a:r>
          </a:p>
        </p:txBody>
      </p:sp>
      <p:sp>
        <p:nvSpPr>
          <p:cNvPr id="2365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74766" y="1254034"/>
            <a:ext cx="7994468" cy="5603966"/>
          </a:xfrm>
        </p:spPr>
        <p:txBody>
          <a:bodyPr/>
          <a:lstStyle/>
          <a:p>
            <a:pPr marL="0" indent="0">
              <a:buNone/>
            </a:pPr>
            <a:r>
              <a:rPr lang="cs-CZ" altLang="cs-CZ" sz="2800" dirty="0" smtClean="0">
                <a:latin typeface="Arial" charset="0"/>
              </a:rPr>
              <a:t>Historie vzniku</a:t>
            </a:r>
            <a:endParaRPr lang="cs-CZ" altLang="cs-CZ" sz="2800" dirty="0">
              <a:latin typeface="Arial" charset="0"/>
            </a:endParaRPr>
          </a:p>
          <a:p>
            <a:r>
              <a:rPr lang="cs-CZ" altLang="cs-CZ" sz="2800" dirty="0" smtClean="0">
                <a:latin typeface="Arial" charset="0"/>
              </a:rPr>
              <a:t>1988 skandinávské země poprvé testovaly pravidla pro ženy</a:t>
            </a:r>
            <a:endParaRPr lang="cs-CZ" altLang="cs-CZ" sz="2800" dirty="0">
              <a:latin typeface="Arial" charset="0"/>
            </a:endParaRPr>
          </a:p>
          <a:p>
            <a:r>
              <a:rPr lang="cs-CZ" altLang="cs-CZ" sz="2800" dirty="0" smtClean="0">
                <a:latin typeface="Arial" charset="0"/>
              </a:rPr>
              <a:t>Od roku 1991 startují na mistrovství světa i ženy</a:t>
            </a:r>
          </a:p>
          <a:p>
            <a:r>
              <a:rPr lang="cs-CZ" altLang="cs-CZ" sz="2800" dirty="0" smtClean="0">
                <a:latin typeface="Arial" charset="0"/>
              </a:rPr>
              <a:t>1993  na závodech v Rakousku testována štafeta na překážkové dráze</a:t>
            </a:r>
          </a:p>
          <a:p>
            <a:r>
              <a:rPr lang="cs-CZ" altLang="cs-CZ" sz="2800" dirty="0" smtClean="0">
                <a:latin typeface="Arial" charset="0"/>
              </a:rPr>
              <a:t>Od roku 1995 je štafeta na překážkové dráze součástí mistrovství světa</a:t>
            </a:r>
            <a:endParaRPr lang="cs-CZ" altLang="cs-CZ" sz="2800" dirty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15337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5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altLang="cs-CZ" sz="3200" dirty="0">
                <a:latin typeface="Arial" charset="0"/>
              </a:rPr>
              <a:t>Vojenský </a:t>
            </a:r>
            <a:r>
              <a:rPr lang="cs-CZ" altLang="cs-CZ" sz="3200" dirty="0" smtClean="0">
                <a:latin typeface="Arial" charset="0"/>
              </a:rPr>
              <a:t>pětiboj - disciplíny</a:t>
            </a:r>
            <a:endParaRPr lang="cs-CZ" altLang="cs-CZ" sz="3200" dirty="0">
              <a:latin typeface="Arial" charset="0"/>
            </a:endParaRPr>
          </a:p>
        </p:txBody>
      </p:sp>
      <p:sp>
        <p:nvSpPr>
          <p:cNvPr id="2365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319349"/>
            <a:ext cx="7772400" cy="5016137"/>
          </a:xfrm>
        </p:spPr>
        <p:txBody>
          <a:bodyPr/>
          <a:lstStyle/>
          <a:p>
            <a:pPr marL="0" indent="0">
              <a:buNone/>
            </a:pPr>
            <a:r>
              <a:rPr lang="cs-CZ" altLang="cs-CZ" sz="2800" dirty="0">
                <a:latin typeface="Arial" charset="0"/>
              </a:rPr>
              <a:t>Vojenský pětiboj je soutěží jak jednotlivců, tak družstev, v níž musí závodníci prokázat nejen všestrannost, ale využít také vysokou úroveň svých </a:t>
            </a:r>
            <a:r>
              <a:rPr lang="cs-CZ" altLang="cs-CZ" sz="2800" dirty="0" smtClean="0">
                <a:latin typeface="Arial" charset="0"/>
              </a:rPr>
              <a:t>schopností </a:t>
            </a:r>
            <a:r>
              <a:rPr lang="cs-CZ" altLang="cs-CZ" sz="2800" dirty="0">
                <a:latin typeface="Arial" charset="0"/>
              </a:rPr>
              <a:t>ve </a:t>
            </a:r>
            <a:r>
              <a:rPr lang="cs-CZ" altLang="cs-CZ" sz="2800" dirty="0" smtClean="0">
                <a:latin typeface="Arial" charset="0"/>
              </a:rPr>
              <a:t>speciálních dovednostech, </a:t>
            </a:r>
            <a:r>
              <a:rPr lang="cs-CZ" altLang="cs-CZ" sz="2800" dirty="0">
                <a:latin typeface="Arial" charset="0"/>
              </a:rPr>
              <a:t>kterými jsou:</a:t>
            </a:r>
          </a:p>
          <a:p>
            <a:r>
              <a:rPr lang="cs-CZ" altLang="cs-CZ" sz="2800" dirty="0" smtClean="0">
                <a:latin typeface="Arial" charset="0"/>
              </a:rPr>
              <a:t>Střelba </a:t>
            </a:r>
            <a:r>
              <a:rPr lang="cs-CZ" altLang="cs-CZ" sz="2800" dirty="0">
                <a:latin typeface="Arial" charset="0"/>
              </a:rPr>
              <a:t>z </a:t>
            </a:r>
            <a:r>
              <a:rPr lang="cs-CZ" altLang="cs-CZ" sz="2800" dirty="0" smtClean="0">
                <a:latin typeface="Arial" charset="0"/>
              </a:rPr>
              <a:t>velkorážné/malorážné </a:t>
            </a:r>
            <a:r>
              <a:rPr lang="cs-CZ" altLang="cs-CZ" sz="2800" dirty="0">
                <a:latin typeface="Arial" charset="0"/>
              </a:rPr>
              <a:t>pušky</a:t>
            </a:r>
          </a:p>
          <a:p>
            <a:r>
              <a:rPr lang="cs-CZ" altLang="cs-CZ" sz="2800" dirty="0">
                <a:latin typeface="Arial" charset="0"/>
              </a:rPr>
              <a:t>Překážková dráha podle standardů NATO</a:t>
            </a:r>
          </a:p>
          <a:p>
            <a:r>
              <a:rPr lang="cs-CZ" altLang="cs-CZ" sz="2800" dirty="0">
                <a:latin typeface="Arial" charset="0"/>
              </a:rPr>
              <a:t>Plavání s překážkami</a:t>
            </a:r>
          </a:p>
          <a:p>
            <a:r>
              <a:rPr lang="cs-CZ" altLang="cs-CZ" sz="2800" dirty="0">
                <a:latin typeface="Arial" charset="0"/>
              </a:rPr>
              <a:t>Hod granátem na cíl a na dálku</a:t>
            </a:r>
          </a:p>
          <a:p>
            <a:r>
              <a:rPr lang="cs-CZ" altLang="cs-CZ" sz="2800" dirty="0">
                <a:latin typeface="Arial" charset="0"/>
              </a:rPr>
              <a:t>Přespolní běh</a:t>
            </a:r>
          </a:p>
        </p:txBody>
      </p:sp>
    </p:spTree>
    <p:extLst>
      <p:ext uri="{BB962C8B-B14F-4D97-AF65-F5344CB8AC3E}">
        <p14:creationId xmlns:p14="http://schemas.microsoft.com/office/powerpoint/2010/main" val="36582602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5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altLang="cs-CZ" sz="3200" dirty="0">
                <a:latin typeface="Arial" charset="0"/>
              </a:rPr>
              <a:t>Vojenský </a:t>
            </a:r>
            <a:r>
              <a:rPr lang="cs-CZ" altLang="cs-CZ" sz="3200" dirty="0" smtClean="0">
                <a:latin typeface="Arial" charset="0"/>
              </a:rPr>
              <a:t>pětiboj - disciplíny</a:t>
            </a:r>
            <a:endParaRPr lang="cs-CZ" altLang="cs-CZ" sz="3200" dirty="0">
              <a:latin typeface="Arial" charset="0"/>
            </a:endParaRPr>
          </a:p>
        </p:txBody>
      </p:sp>
      <p:sp>
        <p:nvSpPr>
          <p:cNvPr id="2365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61703" y="1201783"/>
            <a:ext cx="8059783" cy="5656217"/>
          </a:xfrm>
        </p:spPr>
        <p:txBody>
          <a:bodyPr/>
          <a:lstStyle/>
          <a:p>
            <a:pPr marL="0" indent="0">
              <a:buNone/>
            </a:pPr>
            <a:r>
              <a:rPr lang="cs-CZ" altLang="cs-CZ" sz="2800" dirty="0" smtClean="0">
                <a:latin typeface="Arial" charset="0"/>
              </a:rPr>
              <a:t>Střelba, plavání s překážkami a hod granátem jsou předmětem samostatného praktického zaměstnání. </a:t>
            </a:r>
            <a:endParaRPr lang="cs-CZ" altLang="cs-CZ" sz="2800" dirty="0">
              <a:latin typeface="Arial" charset="0"/>
            </a:endParaRPr>
          </a:p>
          <a:p>
            <a:r>
              <a:rPr lang="cs-CZ" altLang="cs-CZ" sz="2800" dirty="0">
                <a:latin typeface="Arial" charset="0"/>
              </a:rPr>
              <a:t>Překážková dráha podle standardů </a:t>
            </a:r>
            <a:r>
              <a:rPr lang="cs-CZ" altLang="cs-CZ" sz="2800" dirty="0" smtClean="0">
                <a:latin typeface="Arial" charset="0"/>
              </a:rPr>
              <a:t>NATO</a:t>
            </a:r>
          </a:p>
          <a:p>
            <a:pPr marL="0" indent="0">
              <a:buNone/>
            </a:pPr>
            <a:r>
              <a:rPr lang="cs-CZ" altLang="cs-CZ" sz="2800" dirty="0" smtClean="0">
                <a:latin typeface="Arial" charset="0"/>
              </a:rPr>
              <a:t>	- </a:t>
            </a:r>
            <a:r>
              <a:rPr lang="pl-PL" altLang="cs-CZ" sz="2800" dirty="0">
                <a:latin typeface="Arial" charset="0"/>
              </a:rPr>
              <a:t>je 500 m dlouhá a obsahuje 20 </a:t>
            </a:r>
            <a:r>
              <a:rPr lang="pl-PL" altLang="cs-CZ" sz="2800" dirty="0" smtClean="0">
                <a:latin typeface="Arial" charset="0"/>
              </a:rPr>
              <a:t>překážek</a:t>
            </a:r>
          </a:p>
          <a:p>
            <a:pPr marL="0" indent="0">
              <a:buNone/>
            </a:pPr>
            <a:r>
              <a:rPr lang="pl-PL" altLang="cs-CZ" sz="2800" dirty="0">
                <a:latin typeface="Arial" charset="0"/>
              </a:rPr>
              <a:t>	</a:t>
            </a:r>
            <a:r>
              <a:rPr lang="pl-PL" altLang="cs-CZ" sz="2800" dirty="0" smtClean="0">
                <a:latin typeface="Arial" charset="0"/>
              </a:rPr>
              <a:t>- odlišnosti pro ženy (vynechání některých</a:t>
            </a:r>
          </a:p>
          <a:p>
            <a:pPr marL="0" indent="0">
              <a:buNone/>
            </a:pPr>
            <a:r>
              <a:rPr lang="pl-PL" altLang="cs-CZ" sz="2800" dirty="0" smtClean="0">
                <a:latin typeface="Arial" charset="0"/>
              </a:rPr>
              <a:t>           překážek, zjednodušení způsobu</a:t>
            </a:r>
          </a:p>
          <a:p>
            <a:pPr marL="0" indent="0">
              <a:buNone/>
            </a:pPr>
            <a:r>
              <a:rPr lang="pl-PL" altLang="cs-CZ" sz="2800" dirty="0">
                <a:latin typeface="Arial" charset="0"/>
              </a:rPr>
              <a:t> </a:t>
            </a:r>
            <a:r>
              <a:rPr lang="pl-PL" altLang="cs-CZ" sz="2800" dirty="0" smtClean="0">
                <a:latin typeface="Arial" charset="0"/>
              </a:rPr>
              <a:t>          překonávání)</a:t>
            </a:r>
            <a:endParaRPr lang="cs-CZ" altLang="cs-CZ" sz="2800" dirty="0">
              <a:latin typeface="Arial" charset="0"/>
            </a:endParaRPr>
          </a:p>
          <a:p>
            <a:r>
              <a:rPr lang="cs-CZ" altLang="cs-CZ" sz="2800" dirty="0" smtClean="0">
                <a:latin typeface="Arial" charset="0"/>
              </a:rPr>
              <a:t>Přespolní běh</a:t>
            </a:r>
          </a:p>
          <a:p>
            <a:pPr marL="0" indent="0">
              <a:buNone/>
            </a:pPr>
            <a:r>
              <a:rPr lang="cs-CZ" altLang="cs-CZ" sz="2800" dirty="0">
                <a:latin typeface="Arial" charset="0"/>
              </a:rPr>
              <a:t>	</a:t>
            </a:r>
            <a:r>
              <a:rPr lang="cs-CZ" altLang="cs-CZ" sz="2800" dirty="0" smtClean="0">
                <a:latin typeface="Arial" charset="0"/>
              </a:rPr>
              <a:t>- ženy 4 km</a:t>
            </a:r>
          </a:p>
          <a:p>
            <a:pPr marL="0" indent="0">
              <a:buNone/>
            </a:pPr>
            <a:r>
              <a:rPr lang="cs-CZ" altLang="cs-CZ" sz="2800" dirty="0">
                <a:latin typeface="Arial" charset="0"/>
              </a:rPr>
              <a:t>	</a:t>
            </a:r>
            <a:r>
              <a:rPr lang="cs-CZ" altLang="cs-CZ" sz="2800" dirty="0" smtClean="0">
                <a:latin typeface="Arial" charset="0"/>
              </a:rPr>
              <a:t>- muži 8 km</a:t>
            </a:r>
            <a:endParaRPr lang="cs-CZ" altLang="cs-CZ" sz="2800" dirty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68415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5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altLang="cs-CZ" sz="3200" dirty="0" smtClean="0">
                <a:latin typeface="Arial" charset="0"/>
              </a:rPr>
              <a:t>Překážková dráha - překážky</a:t>
            </a:r>
            <a:endParaRPr lang="cs-CZ" altLang="cs-CZ" sz="3200" dirty="0">
              <a:latin typeface="Arial" charset="0"/>
            </a:endParaRPr>
          </a:p>
        </p:txBody>
      </p:sp>
      <p:sp>
        <p:nvSpPr>
          <p:cNvPr id="2365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17565" y="1254034"/>
            <a:ext cx="8921931" cy="5603966"/>
          </a:xfrm>
        </p:spPr>
        <p:txBody>
          <a:bodyPr/>
          <a:lstStyle/>
          <a:p>
            <a:pPr marL="514350" indent="-514350">
              <a:buAutoNum type="arabicPeriod"/>
            </a:pPr>
            <a:r>
              <a:rPr lang="cs-CZ" altLang="cs-CZ" sz="2800" dirty="0" smtClean="0">
                <a:latin typeface="Arial" charset="0"/>
              </a:rPr>
              <a:t>Provazový žebřík		11. Tunel a dvě kladiny</a:t>
            </a:r>
          </a:p>
          <a:p>
            <a:pPr marL="514350" indent="-514350">
              <a:buAutoNum type="arabicPeriod"/>
            </a:pPr>
            <a:r>
              <a:rPr lang="cs-CZ" altLang="cs-CZ" sz="2800" dirty="0" smtClean="0">
                <a:latin typeface="Arial" charset="0"/>
              </a:rPr>
              <a:t>Dvě kladiny			12. </a:t>
            </a:r>
            <a:r>
              <a:rPr lang="cs-CZ" altLang="cs-CZ" sz="2800" dirty="0" err="1">
                <a:latin typeface="Arial" charset="0"/>
              </a:rPr>
              <a:t>K</a:t>
            </a:r>
            <a:r>
              <a:rPr lang="cs-CZ" altLang="cs-CZ" sz="2800" dirty="0" err="1" smtClean="0">
                <a:latin typeface="Arial" charset="0"/>
              </a:rPr>
              <a:t>ladinové</a:t>
            </a:r>
            <a:r>
              <a:rPr lang="cs-CZ" altLang="cs-CZ" sz="2800" dirty="0" smtClean="0">
                <a:latin typeface="Arial" charset="0"/>
              </a:rPr>
              <a:t> schodiště</a:t>
            </a:r>
          </a:p>
          <a:p>
            <a:pPr marL="514350" indent="-514350">
              <a:buAutoNum type="arabicPeriod"/>
            </a:pPr>
            <a:r>
              <a:rPr lang="cs-CZ" altLang="cs-CZ" sz="2800" dirty="0" smtClean="0">
                <a:latin typeface="Arial" charset="0"/>
              </a:rPr>
              <a:t>Pružný zátaras		13. Šikmý val a jáma</a:t>
            </a:r>
          </a:p>
          <a:p>
            <a:pPr marL="514350" indent="-514350">
              <a:buAutoNum type="arabicPeriod"/>
            </a:pPr>
            <a:r>
              <a:rPr lang="cs-CZ" altLang="cs-CZ" sz="2800" dirty="0" smtClean="0">
                <a:latin typeface="Arial" charset="0"/>
              </a:rPr>
              <a:t>Pružný síťový systém	14. Nízká zeď</a:t>
            </a:r>
          </a:p>
          <a:p>
            <a:pPr marL="514350" indent="-514350">
              <a:buAutoNum type="arabicPeriod"/>
            </a:pPr>
            <a:r>
              <a:rPr lang="cs-CZ" altLang="cs-CZ" sz="2800" dirty="0" smtClean="0">
                <a:latin typeface="Arial" charset="0"/>
              </a:rPr>
              <a:t>Brod				15. Jáma</a:t>
            </a:r>
          </a:p>
          <a:p>
            <a:pPr marL="514350" indent="-514350">
              <a:buAutoNum type="arabicPeriod"/>
            </a:pPr>
            <a:r>
              <a:rPr lang="cs-CZ" altLang="cs-CZ" sz="2800" dirty="0" smtClean="0">
                <a:latin typeface="Arial" charset="0"/>
              </a:rPr>
              <a:t>Třístupňová kladina		16. Pevný žebřík</a:t>
            </a:r>
          </a:p>
          <a:p>
            <a:pPr marL="514350" indent="-514350">
              <a:buAutoNum type="arabicPeriod"/>
            </a:pPr>
            <a:r>
              <a:rPr lang="cs-CZ" altLang="cs-CZ" sz="2800" dirty="0" smtClean="0">
                <a:latin typeface="Arial" charset="0"/>
              </a:rPr>
              <a:t>Kladina				17. Vysoká zeď</a:t>
            </a:r>
          </a:p>
          <a:p>
            <a:pPr marL="514350" indent="-514350">
              <a:buAutoNum type="arabicPeriod"/>
            </a:pPr>
            <a:r>
              <a:rPr lang="cs-CZ" altLang="cs-CZ" sz="2800" dirty="0" smtClean="0">
                <a:latin typeface="Arial" charset="0"/>
              </a:rPr>
              <a:t>Šikmá stěna s lanem	18. Lomená kladina</a:t>
            </a:r>
          </a:p>
          <a:p>
            <a:pPr marL="514350" indent="-514350">
              <a:buAutoNum type="arabicPeriod"/>
            </a:pPr>
            <a:r>
              <a:rPr lang="cs-CZ" altLang="cs-CZ" sz="2800" dirty="0" smtClean="0">
                <a:latin typeface="Arial" charset="0"/>
              </a:rPr>
              <a:t>Vlnovité kladiny		19. Labyrint</a:t>
            </a:r>
          </a:p>
          <a:p>
            <a:pPr marL="514350" indent="-514350">
              <a:buAutoNum type="arabicPeriod"/>
            </a:pPr>
            <a:r>
              <a:rPr lang="cs-CZ" altLang="cs-CZ" sz="2800" dirty="0" smtClean="0">
                <a:latin typeface="Arial" charset="0"/>
              </a:rPr>
              <a:t>Irský stůl			20. Nízké zídky</a:t>
            </a:r>
            <a:endParaRPr lang="cs-CZ" altLang="cs-CZ" sz="2800" dirty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9800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522514"/>
            <a:ext cx="9144000" cy="544286"/>
          </a:xfrm>
        </p:spPr>
        <p:txBody>
          <a:bodyPr/>
          <a:lstStyle/>
          <a:p>
            <a:pPr algn="ctr"/>
            <a:r>
              <a:rPr lang="cs-C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Překážková dráha – tvar </a:t>
            </a:r>
            <a:br>
              <a:rPr lang="cs-CZ" sz="32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cs-CZ" altLang="cs-CZ" sz="3200" i="1" dirty="0" smtClean="0">
                <a:latin typeface="Arial" charset="0"/>
              </a:rPr>
              <a:t>obrázek-zdroj-pravidla </a:t>
            </a:r>
            <a:r>
              <a:rPr lang="cs-CZ" altLang="cs-CZ" sz="3200" i="1" dirty="0">
                <a:latin typeface="Arial" charset="0"/>
              </a:rPr>
              <a:t>vojenského </a:t>
            </a:r>
            <a:r>
              <a:rPr lang="cs-CZ" altLang="cs-CZ" sz="3200" i="1" dirty="0" smtClean="0">
                <a:latin typeface="Arial" charset="0"/>
              </a:rPr>
              <a:t>pětiboje)</a:t>
            </a:r>
            <a:r>
              <a:rPr lang="cs-CZ" altLang="cs-CZ" sz="3200" i="1" dirty="0">
                <a:latin typeface="Arial" charset="0"/>
              </a:rPr>
              <a:t/>
            </a:r>
            <a:br>
              <a:rPr lang="cs-CZ" altLang="cs-CZ" sz="3200" i="1" dirty="0">
                <a:latin typeface="Arial" charset="0"/>
              </a:rPr>
            </a:br>
            <a:endParaRPr lang="cs-CZ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Bild 1045" descr="HIBPlan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26" r="12160"/>
          <a:stretch>
            <a:fillRect/>
          </a:stretch>
        </p:blipFill>
        <p:spPr bwMode="auto">
          <a:xfrm>
            <a:off x="685800" y="1358537"/>
            <a:ext cx="7661366" cy="508145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2459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5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altLang="cs-CZ" sz="3200" dirty="0">
                <a:latin typeface="Arial" charset="0"/>
              </a:rPr>
              <a:t>Vojenský </a:t>
            </a:r>
            <a:r>
              <a:rPr lang="cs-CZ" altLang="cs-CZ" sz="3200" dirty="0" smtClean="0">
                <a:latin typeface="Arial" charset="0"/>
              </a:rPr>
              <a:t>pětiboj - hodnocení</a:t>
            </a:r>
            <a:endParaRPr lang="cs-CZ" altLang="cs-CZ" sz="3200" dirty="0">
              <a:latin typeface="Arial" charset="0"/>
            </a:endParaRPr>
          </a:p>
        </p:txBody>
      </p:sp>
      <p:sp>
        <p:nvSpPr>
          <p:cNvPr id="2365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74766" y="1254034"/>
            <a:ext cx="7994468" cy="5603966"/>
          </a:xfrm>
        </p:spPr>
        <p:txBody>
          <a:bodyPr/>
          <a:lstStyle/>
          <a:p>
            <a:r>
              <a:rPr lang="cs-CZ" altLang="cs-CZ" sz="2800" dirty="0" smtClean="0">
                <a:latin typeface="Arial" charset="0"/>
              </a:rPr>
              <a:t>Disciplíny mají pevně stanovené pořadí</a:t>
            </a:r>
          </a:p>
          <a:p>
            <a:r>
              <a:rPr lang="cs-CZ" altLang="cs-CZ" sz="2800" dirty="0" smtClean="0">
                <a:latin typeface="Arial" charset="0"/>
              </a:rPr>
              <a:t>Výkony </a:t>
            </a:r>
            <a:r>
              <a:rPr lang="cs-CZ" altLang="cs-CZ" sz="2800" dirty="0">
                <a:latin typeface="Arial" charset="0"/>
              </a:rPr>
              <a:t>všech disciplín jsou </a:t>
            </a:r>
            <a:r>
              <a:rPr lang="cs-CZ" altLang="cs-CZ" sz="2800" dirty="0" smtClean="0">
                <a:latin typeface="Arial" charset="0"/>
              </a:rPr>
              <a:t>tabelovány  </a:t>
            </a:r>
          </a:p>
          <a:p>
            <a:r>
              <a:rPr lang="cs-CZ" altLang="cs-CZ" sz="2800" dirty="0" smtClean="0">
                <a:latin typeface="Arial" charset="0"/>
              </a:rPr>
              <a:t>Po </a:t>
            </a:r>
            <a:r>
              <a:rPr lang="cs-CZ" altLang="cs-CZ" sz="2800" dirty="0">
                <a:latin typeface="Arial" charset="0"/>
              </a:rPr>
              <a:t>čtyřech disciplínách se provádí </a:t>
            </a:r>
            <a:r>
              <a:rPr lang="cs-CZ" altLang="cs-CZ" sz="2800" dirty="0" smtClean="0">
                <a:latin typeface="Arial" charset="0"/>
              </a:rPr>
              <a:t>součet</a:t>
            </a:r>
          </a:p>
          <a:p>
            <a:r>
              <a:rPr lang="cs-CZ" altLang="cs-CZ" sz="2800" dirty="0" smtClean="0">
                <a:latin typeface="Arial" charset="0"/>
              </a:rPr>
              <a:t>Na </a:t>
            </a:r>
            <a:r>
              <a:rPr lang="cs-CZ" altLang="cs-CZ" sz="2800" dirty="0">
                <a:latin typeface="Arial" charset="0"/>
              </a:rPr>
              <a:t>základě pořadí a bodových rozdílů, kterým je přiřazen adekvátní </a:t>
            </a:r>
            <a:r>
              <a:rPr lang="cs-CZ" altLang="cs-CZ" sz="2800" dirty="0" smtClean="0">
                <a:latin typeface="Arial" charset="0"/>
              </a:rPr>
              <a:t>čas (1 bod=1 sekunda), </a:t>
            </a:r>
            <a:r>
              <a:rPr lang="cs-CZ" altLang="cs-CZ" sz="2800" dirty="0">
                <a:latin typeface="Arial" charset="0"/>
              </a:rPr>
              <a:t>jsou závodníci handicapovou startovací metodou </a:t>
            </a:r>
            <a:r>
              <a:rPr lang="cs-CZ" altLang="cs-CZ" sz="2800" dirty="0" smtClean="0">
                <a:latin typeface="Arial" charset="0"/>
              </a:rPr>
              <a:t>(</a:t>
            </a:r>
            <a:r>
              <a:rPr lang="cs-CZ" altLang="cs-CZ" sz="2800" dirty="0" err="1" smtClean="0">
                <a:latin typeface="Arial" charset="0"/>
              </a:rPr>
              <a:t>Gundersenova</a:t>
            </a:r>
            <a:r>
              <a:rPr lang="cs-CZ" altLang="cs-CZ" sz="2800" dirty="0" smtClean="0">
                <a:latin typeface="Arial" charset="0"/>
              </a:rPr>
              <a:t> metoda) od </a:t>
            </a:r>
            <a:r>
              <a:rPr lang="cs-CZ" altLang="cs-CZ" sz="2800" dirty="0">
                <a:latin typeface="Arial" charset="0"/>
              </a:rPr>
              <a:t>nejlepšího po nejhoršího </a:t>
            </a:r>
            <a:r>
              <a:rPr lang="cs-CZ" altLang="cs-CZ" sz="2800" dirty="0" smtClean="0">
                <a:latin typeface="Arial" charset="0"/>
              </a:rPr>
              <a:t>startováni </a:t>
            </a:r>
          </a:p>
          <a:p>
            <a:r>
              <a:rPr lang="cs-CZ" altLang="cs-CZ" sz="2800" dirty="0" smtClean="0">
                <a:latin typeface="Arial" charset="0"/>
              </a:rPr>
              <a:t>Vítěz </a:t>
            </a:r>
            <a:r>
              <a:rPr lang="cs-CZ" altLang="cs-CZ" sz="2800" dirty="0">
                <a:latin typeface="Arial" charset="0"/>
              </a:rPr>
              <a:t>v cíli poslední soutěže vojenského pětiboje-přespolního </a:t>
            </a:r>
            <a:r>
              <a:rPr lang="cs-CZ" altLang="cs-CZ" sz="2800" dirty="0" smtClean="0">
                <a:latin typeface="Arial" charset="0"/>
              </a:rPr>
              <a:t>běhu-je </a:t>
            </a:r>
            <a:r>
              <a:rPr lang="cs-CZ" altLang="cs-CZ" sz="2800" dirty="0">
                <a:latin typeface="Arial" charset="0"/>
              </a:rPr>
              <a:t>tak celkovým </a:t>
            </a:r>
            <a:r>
              <a:rPr lang="cs-CZ" altLang="cs-CZ" sz="2800" dirty="0" smtClean="0">
                <a:latin typeface="Arial" charset="0"/>
              </a:rPr>
              <a:t>vítězem</a:t>
            </a:r>
            <a:endParaRPr lang="cs-CZ" altLang="cs-CZ" sz="2800" dirty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8681885"/>
      </p:ext>
    </p:extLst>
  </p:cSld>
  <p:clrMapOvr>
    <a:masterClrMapping/>
  </p:clrMapOvr>
</p:sld>
</file>

<file path=ppt/theme/theme1.xml><?xml version="1.0" encoding="utf-8"?>
<a:theme xmlns:a="http://schemas.openxmlformats.org/drawingml/2006/main" name="2_worldmap">
  <a:themeElements>
    <a:clrScheme name="2_worldmap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2_worldmap">
      <a:majorFont>
        <a:latin typeface="Times New Roman"/>
        <a:ea typeface=""/>
        <a:cs typeface="Arial"/>
      </a:majorFont>
      <a:minorFont>
        <a:latin typeface="Times New Roman"/>
        <a:ea typeface=""/>
        <a:cs typeface="Arial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cs-CZ" altLang="cs-CZ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cs-CZ" altLang="cs-CZ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lnDef>
  </a:objectDefaults>
  <a:extraClrSchemeLst>
    <a:extraClrScheme>
      <a:clrScheme name="2_worldmap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worldmap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worldmap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worldmap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worldmap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worldmap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worldmap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Prezentace Liberec</Template>
  <TotalTime>2373</TotalTime>
  <Words>367</Words>
  <Application>Microsoft Office PowerPoint</Application>
  <PresentationFormat>Předvádění na obrazovce (4:3)</PresentationFormat>
  <Paragraphs>65</Paragraphs>
  <Slides>12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12</vt:i4>
      </vt:variant>
    </vt:vector>
  </HeadingPairs>
  <TitlesOfParts>
    <vt:vector size="15" baseType="lpstr">
      <vt:lpstr>Arial</vt:lpstr>
      <vt:lpstr>Times New Roman</vt:lpstr>
      <vt:lpstr>2_worldmap</vt:lpstr>
      <vt:lpstr>Vojenské víceboje </vt:lpstr>
      <vt:lpstr>Vojenské víceboje – vojenský pětiboj</vt:lpstr>
      <vt:lpstr>Vojenský pětiboj</vt:lpstr>
      <vt:lpstr>Vojenský pětiboj</vt:lpstr>
      <vt:lpstr>Vojenský pětiboj - disciplíny</vt:lpstr>
      <vt:lpstr>Vojenský pětiboj - disciplíny</vt:lpstr>
      <vt:lpstr>Překážková dráha - překážky</vt:lpstr>
      <vt:lpstr>Překážková dráha – tvar  (obrázek-zdroj-pravidla vojenského pětiboje) </vt:lpstr>
      <vt:lpstr>Vojenský pětiboj - hodnocení</vt:lpstr>
      <vt:lpstr>Otázky</vt:lpstr>
      <vt:lpstr>Literatura</vt:lpstr>
      <vt:lpstr>Dotazy?</vt:lpstr>
    </vt:vector>
  </TitlesOfParts>
  <Company>Gymnázium Vyškov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LP</dc:creator>
  <cp:lastModifiedBy>Lubomír Přívětivý</cp:lastModifiedBy>
  <cp:revision>105</cp:revision>
  <dcterms:created xsi:type="dcterms:W3CDTF">2000-11-19T15:42:47Z</dcterms:created>
  <dcterms:modified xsi:type="dcterms:W3CDTF">2022-09-06T17:27:37Z</dcterms:modified>
</cp:coreProperties>
</file>