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71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69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4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4E3DF-E07F-4476-B42A-7FC96128D3F4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5CFFA-EEEA-408E-A97E-45FE978944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5CFFA-EEEA-408E-A97E-45FE978944E7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3580C-748B-46EF-9CCE-5A20CE8D17FB}" type="datetimeFigureOut">
              <a:rPr lang="cs-CZ" smtClean="0"/>
              <a:pPr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3085F-7DA2-44A0-AA71-88A8A8AAAF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Konventy cisterciáckých klášterů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Konvrši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 českém prostředí doloženi jen sporadicky.</a:t>
            </a:r>
          </a:p>
          <a:p>
            <a:endParaRPr lang="cs-CZ" sz="2000" dirty="0"/>
          </a:p>
          <a:p>
            <a:r>
              <a:rPr lang="cs-CZ" sz="2000" dirty="0" smtClean="0"/>
              <a:t>Čísla neznáme, jen numerus clausus v </a:t>
            </a:r>
            <a:r>
              <a:rPr lang="cs-CZ" sz="2000" dirty="0" err="1" smtClean="0"/>
              <a:t>Pomuku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 smtClean="0"/>
              <a:t>Povšechně jsou v pramenech občas doloženi ( v Sedlci při bitvě 1309, vzpory v </a:t>
            </a:r>
            <a:r>
              <a:rPr lang="cs-CZ" sz="2000" dirty="0" err="1" smtClean="0"/>
              <a:t>Pomuku</a:t>
            </a:r>
            <a:r>
              <a:rPr lang="cs-CZ" sz="2000" dirty="0" smtClean="0"/>
              <a:t> a ve Zlaté Koruně, 1 </a:t>
            </a:r>
            <a:r>
              <a:rPr lang="cs-CZ" sz="2000" dirty="0" err="1" smtClean="0"/>
              <a:t>konvrš</a:t>
            </a:r>
            <a:r>
              <a:rPr lang="cs-CZ" sz="2000" dirty="0" smtClean="0"/>
              <a:t> ve Vyšším Brodě ve 14. století, hodnost magister </a:t>
            </a:r>
            <a:r>
              <a:rPr lang="cs-CZ" sz="2000" dirty="0" err="1" smtClean="0"/>
              <a:t>conversorum</a:t>
            </a:r>
            <a:r>
              <a:rPr lang="cs-CZ" sz="2000" dirty="0" smtClean="0"/>
              <a:t> na Zbraslavi v roce 1400).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Národnostní složení konventů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2 dokumenty - formuláře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 smtClean="0"/>
              <a:t>Karel IV.  1348</a:t>
            </a:r>
          </a:p>
          <a:p>
            <a:pPr>
              <a:buNone/>
            </a:pPr>
            <a:r>
              <a:rPr lang="cs-CZ" sz="2000" dirty="0" smtClean="0"/>
              <a:t>Arnošt z Pardubic  1348-1349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 smtClean="0"/>
              <a:t>Vydavatelé </a:t>
            </a:r>
            <a:r>
              <a:rPr lang="cs-CZ" sz="2000" dirty="0"/>
              <a:t>zdůrazňují škodlivost tradičního stanoviska cisterciáků, kteří se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uzavírají </a:t>
            </a:r>
            <a:r>
              <a:rPr lang="cs-CZ" sz="2000" dirty="0"/>
              <a:t>před „obyvateli království“, ačkoliv jejich kláštery vedle králů založili a 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majetky </a:t>
            </a:r>
            <a:r>
              <a:rPr lang="cs-CZ" sz="2000" dirty="0"/>
              <a:t>nadali čeští šlechtici, jejichž potomky nyní řád </a:t>
            </a:r>
            <a:r>
              <a:rPr lang="cs-CZ" sz="2000" dirty="0" smtClean="0"/>
              <a:t>odmítá.</a:t>
            </a:r>
            <a:endParaRPr lang="cs-CZ" sz="2000" dirty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 smtClean="0"/>
              <a:t>Byly tyto listiny skutečně vydány, nebo jde jen o formule bez vztahu k realitě?</a:t>
            </a:r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 rozporu s nimi</a:t>
            </a:r>
          </a:p>
          <a:p>
            <a:endParaRPr lang="cs-CZ" sz="2000" dirty="0" smtClean="0"/>
          </a:p>
          <a:p>
            <a:r>
              <a:rPr lang="cs-CZ" sz="2000" dirty="0" smtClean="0"/>
              <a:t>Vizitace </a:t>
            </a:r>
            <a:r>
              <a:rPr lang="cs-CZ" sz="2000" dirty="0" err="1" smtClean="0"/>
              <a:t>pomuckého</a:t>
            </a:r>
            <a:r>
              <a:rPr lang="cs-CZ" sz="2000" dirty="0" smtClean="0"/>
              <a:t> </a:t>
            </a:r>
            <a:r>
              <a:rPr lang="cs-CZ" sz="2000" dirty="0"/>
              <a:t>kláštera  roku 1344 </a:t>
            </a:r>
            <a:r>
              <a:rPr lang="cs-CZ" sz="2000" dirty="0" smtClean="0"/>
              <a:t>- do </a:t>
            </a:r>
            <a:r>
              <a:rPr lang="cs-CZ" sz="2000" dirty="0"/>
              <a:t>kláštera mohou být přijímáni, po souhlasu příslušných činitelů, adepti jakékoli </a:t>
            </a:r>
            <a:r>
              <a:rPr lang="cs-CZ" sz="2000" dirty="0" smtClean="0"/>
              <a:t>národnosti.</a:t>
            </a:r>
          </a:p>
          <a:p>
            <a:endParaRPr lang="cs-CZ" sz="2000" dirty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 smtClean="0"/>
              <a:t>     Někteří čeští šlechtici v cisterciáckých klášterech působili.</a:t>
            </a:r>
          </a:p>
          <a:p>
            <a:pPr>
              <a:buNone/>
            </a:pPr>
            <a:r>
              <a:rPr lang="cs-CZ" sz="2000" dirty="0" smtClean="0"/>
              <a:t>      Sedlec – opat Oldřich z </a:t>
            </a:r>
            <a:r>
              <a:rPr lang="cs-CZ" sz="2000" dirty="0" err="1" smtClean="0"/>
              <a:t>Paběnic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Hradiště- opat </a:t>
            </a:r>
            <a:r>
              <a:rPr lang="cs-CZ" sz="2000" dirty="0" err="1" smtClean="0"/>
              <a:t>Zdeslav</a:t>
            </a:r>
            <a:r>
              <a:rPr lang="cs-CZ" sz="2000" dirty="0" smtClean="0"/>
              <a:t> (</a:t>
            </a:r>
            <a:r>
              <a:rPr lang="cs-CZ" sz="2000" dirty="0" err="1" smtClean="0"/>
              <a:t>Markvartic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Opati českých klášterů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dirty="0" smtClean="0"/>
          </a:p>
          <a:p>
            <a:endParaRPr lang="cs-CZ" baseline="30000" dirty="0" smtClean="0"/>
          </a:p>
          <a:p>
            <a:endParaRPr lang="cs-CZ" sz="4500" baseline="30000" dirty="0"/>
          </a:p>
          <a:p>
            <a:r>
              <a:rPr lang="cs-CZ" sz="4500" baseline="30000" dirty="0" smtClean="0"/>
              <a:t>Sedlec: </a:t>
            </a:r>
            <a:r>
              <a:rPr lang="cs-CZ" sz="4500" baseline="30000" dirty="0" err="1" smtClean="0"/>
              <a:t>Gotpold</a:t>
            </a:r>
            <a:r>
              <a:rPr lang="cs-CZ" sz="4500" baseline="30000" dirty="0" smtClean="0"/>
              <a:t>, Heřman, </a:t>
            </a:r>
            <a:r>
              <a:rPr lang="cs-CZ" sz="4500" baseline="30000" dirty="0" err="1" smtClean="0"/>
              <a:t>Křišťan</a:t>
            </a:r>
            <a:r>
              <a:rPr lang="cs-CZ" sz="4500" baseline="30000" dirty="0" smtClean="0"/>
              <a:t>, </a:t>
            </a:r>
            <a:r>
              <a:rPr lang="cs-CZ" sz="4500" baseline="30000" dirty="0" err="1" smtClean="0"/>
              <a:t>Valthelm</a:t>
            </a:r>
            <a:r>
              <a:rPr lang="cs-CZ" sz="4500" baseline="30000" dirty="0" smtClean="0"/>
              <a:t>, </a:t>
            </a:r>
            <a:r>
              <a:rPr lang="cs-CZ" sz="4500" baseline="30000" dirty="0" err="1" smtClean="0"/>
              <a:t>Heidenreich</a:t>
            </a:r>
            <a:r>
              <a:rPr lang="cs-CZ" sz="4500" baseline="30000" dirty="0" smtClean="0"/>
              <a:t>, Fridrich I., Oldřich z </a:t>
            </a:r>
            <a:r>
              <a:rPr lang="cs-CZ" sz="4500" baseline="30000" dirty="0" err="1" smtClean="0"/>
              <a:t>Paběnic</a:t>
            </a:r>
            <a:r>
              <a:rPr lang="cs-CZ" sz="4500" baseline="30000" dirty="0" smtClean="0"/>
              <a:t>, </a:t>
            </a:r>
            <a:r>
              <a:rPr lang="cs-CZ" sz="4500" baseline="30000" dirty="0" err="1" smtClean="0"/>
              <a:t>Ortvin</a:t>
            </a:r>
            <a:r>
              <a:rPr lang="cs-CZ" sz="4500" baseline="30000" dirty="0" smtClean="0"/>
              <a:t>, Mikuláš, Fridrich II., Jan I. ,Petr I., Jan II.., Václav I., Jan III., Dětřich, Václav II., Jan </a:t>
            </a:r>
            <a:r>
              <a:rPr lang="cs-CZ" sz="4500" baseline="30000" dirty="0" err="1" smtClean="0"/>
              <a:t>lV</a:t>
            </a:r>
            <a:r>
              <a:rPr lang="cs-CZ" sz="4500" baseline="30000" dirty="0" smtClean="0"/>
              <a:t>., Petr II., Jakub.</a:t>
            </a:r>
            <a:endParaRPr lang="cs-CZ" sz="4500" dirty="0"/>
          </a:p>
          <a:p>
            <a:r>
              <a:rPr lang="cs-CZ" dirty="0" smtClean="0"/>
              <a:t>Plasy: </a:t>
            </a:r>
            <a:r>
              <a:rPr lang="cs-CZ" dirty="0" err="1" smtClean="0"/>
              <a:t>Meinher</a:t>
            </a:r>
            <a:r>
              <a:rPr lang="cs-CZ" dirty="0" smtClean="0"/>
              <a:t>, </a:t>
            </a:r>
            <a:r>
              <a:rPr lang="cs-CZ" dirty="0" err="1" smtClean="0"/>
              <a:t>Meingott</a:t>
            </a:r>
            <a:r>
              <a:rPr lang="cs-CZ" dirty="0" smtClean="0"/>
              <a:t>, Albert I., Jindřich I., Albert II., </a:t>
            </a:r>
            <a:r>
              <a:rPr lang="cs-CZ" dirty="0" err="1" smtClean="0"/>
              <a:t>Siegbert</a:t>
            </a:r>
            <a:r>
              <a:rPr lang="cs-CZ" dirty="0" smtClean="0"/>
              <a:t>, Jindřich II, </a:t>
            </a:r>
            <a:r>
              <a:rPr lang="cs-CZ" dirty="0" err="1" smtClean="0"/>
              <a:t>Gerhard</a:t>
            </a:r>
            <a:r>
              <a:rPr lang="cs-CZ" dirty="0" smtClean="0"/>
              <a:t>, Jindřich III., Bartoloměj, Jan I., Jakub I., Jan II., Mikuláš, Jindřich IV.,Jakub II., </a:t>
            </a:r>
            <a:r>
              <a:rPr lang="cs-CZ" dirty="0" err="1" smtClean="0"/>
              <a:t>Gotfried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Pomuk</a:t>
            </a:r>
            <a:r>
              <a:rPr lang="cs-CZ" dirty="0" smtClean="0"/>
              <a:t>: Konrád, Heřman I., </a:t>
            </a:r>
            <a:r>
              <a:rPr lang="cs-CZ" dirty="0" err="1" smtClean="0"/>
              <a:t>Hartmut</a:t>
            </a:r>
            <a:r>
              <a:rPr lang="cs-CZ" dirty="0" smtClean="0"/>
              <a:t>, Jindřich I., </a:t>
            </a:r>
            <a:r>
              <a:rPr lang="cs-CZ" dirty="0" err="1" smtClean="0"/>
              <a:t>Berengar</a:t>
            </a:r>
            <a:r>
              <a:rPr lang="cs-CZ" dirty="0" smtClean="0"/>
              <a:t>, </a:t>
            </a:r>
            <a:r>
              <a:rPr lang="cs-CZ" dirty="0" err="1" smtClean="0"/>
              <a:t>Bertold</a:t>
            </a:r>
            <a:r>
              <a:rPr lang="cs-CZ" dirty="0" smtClean="0"/>
              <a:t>, </a:t>
            </a:r>
            <a:r>
              <a:rPr lang="cs-CZ" dirty="0" err="1" smtClean="0"/>
              <a:t>Gebhart</a:t>
            </a:r>
            <a:r>
              <a:rPr lang="cs-CZ" dirty="0" smtClean="0"/>
              <a:t>, Jan I., </a:t>
            </a:r>
            <a:r>
              <a:rPr lang="cs-CZ" dirty="0" err="1" smtClean="0"/>
              <a:t>Ingebrand</a:t>
            </a:r>
            <a:r>
              <a:rPr lang="cs-CZ" dirty="0" smtClean="0"/>
              <a:t> I., Jan II., </a:t>
            </a:r>
            <a:r>
              <a:rPr lang="cs-CZ" dirty="0" err="1" smtClean="0"/>
              <a:t>Ingebrand</a:t>
            </a:r>
            <a:r>
              <a:rPr lang="cs-CZ" dirty="0" smtClean="0"/>
              <a:t> II., Jindřich II., </a:t>
            </a:r>
            <a:r>
              <a:rPr lang="cs-CZ" dirty="0" err="1" smtClean="0"/>
              <a:t>Eberhard</a:t>
            </a:r>
            <a:r>
              <a:rPr lang="cs-CZ" dirty="0" smtClean="0"/>
              <a:t>, Jindřich III., Heřman II., </a:t>
            </a:r>
            <a:r>
              <a:rPr lang="cs-CZ" dirty="0" err="1" smtClean="0"/>
              <a:t>Jarloch</a:t>
            </a:r>
            <a:r>
              <a:rPr lang="cs-CZ" dirty="0" smtClean="0"/>
              <a:t>, Jindřich IV., </a:t>
            </a:r>
            <a:r>
              <a:rPr lang="cs-CZ" dirty="0" err="1" smtClean="0"/>
              <a:t>Gotfried</a:t>
            </a:r>
            <a:r>
              <a:rPr lang="cs-CZ" dirty="0" smtClean="0"/>
              <a:t>, Arnold.</a:t>
            </a:r>
          </a:p>
          <a:p>
            <a:r>
              <a:rPr lang="cs-CZ" dirty="0" smtClean="0"/>
              <a:t>Hradiště: Dětřich, Jan I., Jindřich, </a:t>
            </a:r>
            <a:r>
              <a:rPr lang="cs-CZ" dirty="0" err="1" smtClean="0"/>
              <a:t>Rivin</a:t>
            </a:r>
            <a:r>
              <a:rPr lang="cs-CZ" dirty="0" smtClean="0"/>
              <a:t>, </a:t>
            </a:r>
            <a:r>
              <a:rPr lang="cs-CZ" dirty="0" err="1" smtClean="0"/>
              <a:t>Modlík</a:t>
            </a:r>
            <a:r>
              <a:rPr lang="cs-CZ" dirty="0" smtClean="0"/>
              <a:t>, Pavel, </a:t>
            </a:r>
            <a:r>
              <a:rPr lang="cs-CZ" dirty="0" err="1" smtClean="0"/>
              <a:t>Předbor</a:t>
            </a:r>
            <a:r>
              <a:rPr lang="cs-CZ" dirty="0" smtClean="0"/>
              <a:t>, Verner, </a:t>
            </a:r>
            <a:r>
              <a:rPr lang="cs-CZ" dirty="0" err="1" smtClean="0"/>
              <a:t>Zdeslav</a:t>
            </a:r>
            <a:r>
              <a:rPr lang="cs-CZ" dirty="0" smtClean="0"/>
              <a:t>, Matěj, Václav, </a:t>
            </a:r>
            <a:r>
              <a:rPr lang="cs-CZ" dirty="0" err="1" smtClean="0"/>
              <a:t>Nemoj</a:t>
            </a:r>
            <a:r>
              <a:rPr lang="cs-CZ" dirty="0" smtClean="0"/>
              <a:t>, Mníšek, Mikuláš, Jan II.</a:t>
            </a:r>
          </a:p>
          <a:p>
            <a:r>
              <a:rPr lang="cs-CZ" dirty="0" smtClean="0"/>
              <a:t>Osek: </a:t>
            </a:r>
            <a:r>
              <a:rPr lang="cs-CZ" dirty="0" err="1" smtClean="0"/>
              <a:t>Ruthard</a:t>
            </a:r>
            <a:r>
              <a:rPr lang="cs-CZ" dirty="0" smtClean="0"/>
              <a:t>, Heřman, Jan I., Arnold, Dětřich I., Slávek, </a:t>
            </a:r>
            <a:r>
              <a:rPr lang="cs-CZ" dirty="0" err="1" smtClean="0"/>
              <a:t>Winand</a:t>
            </a:r>
            <a:r>
              <a:rPr lang="cs-CZ" dirty="0" smtClean="0"/>
              <a:t>, Verner, </a:t>
            </a:r>
            <a:r>
              <a:rPr lang="cs-CZ" dirty="0" err="1" smtClean="0"/>
              <a:t>Siebert</a:t>
            </a:r>
            <a:r>
              <a:rPr lang="cs-CZ" dirty="0" smtClean="0"/>
              <a:t>, Dětřich II., Jan II., Dětřich III., Konrád, Jindřich, </a:t>
            </a:r>
            <a:r>
              <a:rPr lang="cs-CZ" dirty="0" err="1" smtClean="0"/>
              <a:t>Gervik</a:t>
            </a:r>
            <a:r>
              <a:rPr lang="cs-CZ" dirty="0" smtClean="0"/>
              <a:t>, Jan III. </a:t>
            </a:r>
            <a:r>
              <a:rPr lang="cs-CZ" dirty="0" err="1" smtClean="0"/>
              <a:t>Griebel</a:t>
            </a:r>
            <a:r>
              <a:rPr lang="cs-CZ" dirty="0" smtClean="0"/>
              <a:t>, Ludvík, Konrád II., František, Jan IV., Mikuláš I., Jan V., Mikuláš II.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Opati českých klášterů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Žďár: Fridrich, Konrád, </a:t>
            </a:r>
            <a:r>
              <a:rPr lang="cs-CZ" sz="2000" dirty="0" err="1" smtClean="0"/>
              <a:t>Walthelm</a:t>
            </a:r>
            <a:r>
              <a:rPr lang="cs-CZ" sz="2000" dirty="0" smtClean="0"/>
              <a:t>, Jindřich, </a:t>
            </a:r>
            <a:r>
              <a:rPr lang="cs-CZ" sz="2000" dirty="0" err="1" smtClean="0"/>
              <a:t>Winrich</a:t>
            </a:r>
            <a:r>
              <a:rPr lang="cs-CZ" sz="2000" dirty="0" smtClean="0"/>
              <a:t>, Jan I., Jan II. Kaifáš, Jan III., Jan II. Kaifáš, Adam, Jan IV., Arnold , Mikuláš I., Jindřich II., Mikuláš II., Konrád II. , Václav, Mikuláš III., Hynek, Jan V. , Adam  II., Jan VI.,  Mikuláš IV, Jan VII. Dětřich.</a:t>
            </a:r>
          </a:p>
          <a:p>
            <a:r>
              <a:rPr lang="cs-CZ" sz="2000" dirty="0" smtClean="0"/>
              <a:t>Vyšší Brod: Oto I., Adam, Oto II. , Štěpán, Bartoloměj, Tomáš, Jindřich, Albert, Jindřich II., Oto III., Petr,  Oto IV., Přibyslav.</a:t>
            </a:r>
            <a:endParaRPr lang="cs-CZ" sz="2000" dirty="0"/>
          </a:p>
          <a:p>
            <a:r>
              <a:rPr lang="cs-CZ" sz="2000" dirty="0" smtClean="0"/>
              <a:t>Zlatá Koruna: Jindřich, Bartoloměj, Heřman, Bartoloměj II., Dětřich,  </a:t>
            </a:r>
            <a:r>
              <a:rPr lang="cs-CZ" sz="2000" dirty="0" err="1" smtClean="0"/>
              <a:t>Syboto</a:t>
            </a:r>
            <a:r>
              <a:rPr lang="cs-CZ" sz="2000" dirty="0" smtClean="0"/>
              <a:t>, Ludolf, </a:t>
            </a:r>
            <a:r>
              <a:rPr lang="cs-CZ" sz="2000" dirty="0" err="1" smtClean="0"/>
              <a:t>Eberhard</a:t>
            </a:r>
            <a:r>
              <a:rPr lang="cs-CZ" sz="2000" dirty="0" smtClean="0"/>
              <a:t>, Jindřich, </a:t>
            </a:r>
            <a:r>
              <a:rPr lang="cs-CZ" sz="2000" dirty="0" err="1" smtClean="0"/>
              <a:t>Gerhard</a:t>
            </a:r>
            <a:r>
              <a:rPr lang="cs-CZ" sz="2000" dirty="0" smtClean="0"/>
              <a:t>, </a:t>
            </a:r>
            <a:r>
              <a:rPr lang="cs-CZ" sz="2000" dirty="0" err="1" smtClean="0"/>
              <a:t>Göblin</a:t>
            </a:r>
            <a:r>
              <a:rPr lang="cs-CZ" sz="2000" dirty="0" smtClean="0"/>
              <a:t>, Arnold, Ernest, Štěpán, Adam, </a:t>
            </a:r>
            <a:r>
              <a:rPr lang="cs-CZ" sz="2000" dirty="0" err="1" smtClean="0"/>
              <a:t>Rutger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Svaté Pole: Jindřich, Mikuláš, Jiří, Verner, Vít, </a:t>
            </a:r>
            <a:r>
              <a:rPr lang="cs-CZ" sz="2000" dirty="0" err="1" smtClean="0"/>
              <a:t>Prkoš</a:t>
            </a:r>
            <a:r>
              <a:rPr lang="cs-CZ" sz="2000" dirty="0" smtClean="0"/>
              <a:t>, Martin, Petr, Benedikt I., Marek, Benedikt II. , Jan.</a:t>
            </a:r>
          </a:p>
          <a:p>
            <a:r>
              <a:rPr lang="cs-CZ" sz="2000" dirty="0" smtClean="0"/>
              <a:t>Zbraslav: Konrád, Oto, Konrád, Petr, Kristián, Jan I., Michael, Jan II., Heřman, Jan III., Fridrich, Jan IV.</a:t>
            </a:r>
          </a:p>
          <a:p>
            <a:r>
              <a:rPr lang="cs-CZ" sz="2000" dirty="0" smtClean="0"/>
              <a:t>Skalice: Mikuláš, Martin, Jan, Matěj, </a:t>
            </a:r>
            <a:r>
              <a:rPr lang="cs-CZ" sz="2000" dirty="0" err="1" smtClean="0"/>
              <a:t>Emmerich</a:t>
            </a:r>
            <a:r>
              <a:rPr lang="cs-CZ" sz="2000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Celkem 175 jmen</a:t>
            </a:r>
          </a:p>
          <a:p>
            <a:r>
              <a:rPr lang="cs-CZ" sz="2000" dirty="0" smtClean="0"/>
              <a:t>87 germánských</a:t>
            </a:r>
          </a:p>
          <a:p>
            <a:r>
              <a:rPr lang="cs-CZ" sz="2000" dirty="0" smtClean="0"/>
              <a:t>73 obecně křesťanských</a:t>
            </a:r>
          </a:p>
          <a:p>
            <a:r>
              <a:rPr lang="cs-CZ" sz="2000" dirty="0" smtClean="0"/>
              <a:t>13 slovanských</a:t>
            </a:r>
          </a:p>
          <a:p>
            <a:r>
              <a:rPr lang="cs-CZ" sz="2000" dirty="0" smtClean="0"/>
              <a:t>2 neurčená  (</a:t>
            </a:r>
            <a:r>
              <a:rPr lang="cs-CZ" sz="2000" dirty="0" err="1" smtClean="0"/>
              <a:t>Berengar</a:t>
            </a:r>
            <a:r>
              <a:rPr lang="cs-CZ" sz="2000" dirty="0" smtClean="0"/>
              <a:t>, </a:t>
            </a:r>
            <a:r>
              <a:rPr lang="cs-CZ" sz="2000" dirty="0" err="1" smtClean="0"/>
              <a:t>Emmerich</a:t>
            </a:r>
            <a:r>
              <a:rPr lang="cs-CZ" sz="2000" dirty="0" smtClean="0"/>
              <a:t>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1"/>
            <a:ext cx="6742273" cy="36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80728"/>
            <a:ext cx="6742273" cy="360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 9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96752"/>
            <a:ext cx="6742273" cy="360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Graf 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84784"/>
            <a:ext cx="6742273" cy="3608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Vstup do kláštera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Cisterciáci  obecně  -  od 18 let</a:t>
            </a:r>
          </a:p>
          <a:p>
            <a:endParaRPr lang="cs-CZ" sz="2000" dirty="0"/>
          </a:p>
          <a:p>
            <a:r>
              <a:rPr lang="cs-CZ" sz="2000" dirty="0" smtClean="0"/>
              <a:t>Pro země</a:t>
            </a:r>
            <a:r>
              <a:rPr lang="cs-CZ" sz="2000" dirty="0"/>
              <a:t> střední a východní </a:t>
            </a:r>
            <a:r>
              <a:rPr lang="cs-CZ" sz="2000" dirty="0" smtClean="0"/>
              <a:t>Evropy ve 13. století snížen na 15 let 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(méně zájemců o vstup) 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Podmínky:</a:t>
            </a:r>
            <a:r>
              <a:rPr lang="cs-CZ" sz="2000" dirty="0"/>
              <a:t> manželský původ </a:t>
            </a:r>
            <a:endParaRPr lang="cs-CZ" sz="2000" dirty="0" smtClean="0"/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tělesné zdraví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alespoň </a:t>
            </a:r>
            <a:r>
              <a:rPr lang="cs-CZ" sz="2000" dirty="0"/>
              <a:t>základní </a:t>
            </a:r>
            <a:r>
              <a:rPr lang="cs-CZ" sz="2000" dirty="0" smtClean="0"/>
              <a:t>znalost </a:t>
            </a:r>
            <a:r>
              <a:rPr lang="cs-CZ" sz="2000" dirty="0"/>
              <a:t>latiny.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Nejvíce germánských jmen na počátku,  do 1250- 84%</a:t>
            </a:r>
          </a:p>
          <a:p>
            <a:r>
              <a:rPr lang="cs-CZ" sz="2000" dirty="0" smtClean="0"/>
              <a:t>Postupem doby nárůst obecně křesťanských jmen, až na 55%</a:t>
            </a:r>
          </a:p>
          <a:p>
            <a:r>
              <a:rPr lang="cs-CZ" sz="2000" dirty="0" smtClean="0"/>
              <a:t>Prvním doloženým mnichem českého původu opat Slávek z </a:t>
            </a:r>
            <a:r>
              <a:rPr lang="cs-CZ" sz="2000" dirty="0" err="1" smtClean="0"/>
              <a:t>Oseka</a:t>
            </a:r>
            <a:r>
              <a:rPr lang="cs-CZ" sz="2000" dirty="0" smtClean="0"/>
              <a:t>, člen zakladatelského rodu (1234-1239).</a:t>
            </a:r>
          </a:p>
          <a:p>
            <a:r>
              <a:rPr lang="cs-CZ" sz="2000" dirty="0" smtClean="0"/>
              <a:t>Od poloviny 14. století nárůst slovanských jmen, kulminoval kolem 1400.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Jméno neurčuje národnost s jistotou, je jen indikátorem. </a:t>
            </a:r>
          </a:p>
          <a:p>
            <a:r>
              <a:rPr lang="cs-CZ" sz="2000" dirty="0" smtClean="0"/>
              <a:t>Obecně křesťanská jména mohou být užívána jak Čechy, tak Němci.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Germánská jména mohou být použita Čechy (Ota Iv. z </a:t>
            </a:r>
            <a:r>
              <a:rPr lang="cs-CZ" sz="2000" dirty="0" err="1" smtClean="0"/>
              <a:t>Vyhnanic</a:t>
            </a:r>
            <a:r>
              <a:rPr lang="cs-CZ" sz="2000" dirty="0" smtClean="0"/>
              <a:t>).</a:t>
            </a:r>
          </a:p>
          <a:p>
            <a:r>
              <a:rPr lang="cs-CZ" sz="2000" dirty="0" smtClean="0"/>
              <a:t>Obráceně, slovanská použita Germánem, není příliš pravděpodobné.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Výsledek:</a:t>
            </a:r>
          </a:p>
          <a:p>
            <a:endParaRPr lang="cs-CZ" sz="2000" dirty="0" smtClean="0"/>
          </a:p>
          <a:p>
            <a:r>
              <a:rPr lang="cs-CZ" sz="2000" dirty="0" smtClean="0"/>
              <a:t>Většinové </a:t>
            </a:r>
            <a:r>
              <a:rPr lang="cs-CZ" sz="2000" dirty="0"/>
              <a:t>osazení konventů německými mnichy a jen </a:t>
            </a:r>
            <a:r>
              <a:rPr lang="cs-CZ" sz="2000" dirty="0" smtClean="0"/>
              <a:t>malá </a:t>
            </a:r>
            <a:r>
              <a:rPr lang="cs-CZ" sz="2000" dirty="0"/>
              <a:t>účast jazykových  </a:t>
            </a:r>
            <a:r>
              <a:rPr lang="cs-CZ" sz="2000" dirty="0" smtClean="0"/>
              <a:t>Čechů</a:t>
            </a:r>
            <a:r>
              <a:rPr lang="cs-CZ" sz="2000" dirty="0"/>
              <a:t>.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Počet Čechů od poloviny 14. století mírně narůstal</a:t>
            </a:r>
          </a:p>
          <a:p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Německy hovořící mniši- kolik z nich skutečných cizinců  a kolik rodáci z Čech německého jazyka (měšťané).</a:t>
            </a:r>
            <a:endParaRPr lang="cs-CZ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Národnostní složení v jednotlivých klášterech.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Nejvíce německé                                   Zlatá Koruna</a:t>
            </a:r>
          </a:p>
          <a:p>
            <a:endParaRPr lang="cs-CZ" sz="2000" dirty="0" smtClean="0"/>
          </a:p>
          <a:p>
            <a:r>
              <a:rPr lang="cs-CZ" sz="2000" dirty="0" smtClean="0"/>
              <a:t>Jména mnichů 1367:   </a:t>
            </a:r>
            <a:r>
              <a:rPr lang="cs-CZ" sz="2000" dirty="0" err="1" smtClean="0"/>
              <a:t>Gerlacus</a:t>
            </a:r>
            <a:r>
              <a:rPr lang="cs-CZ" sz="2000" dirty="0" smtClean="0"/>
              <a:t> </a:t>
            </a:r>
            <a:r>
              <a:rPr lang="cs-CZ" sz="2000" dirty="0" err="1" smtClean="0"/>
              <a:t>Rade</a:t>
            </a:r>
            <a:r>
              <a:rPr lang="cs-CZ" sz="2000" dirty="0" smtClean="0"/>
              <a:t>, </a:t>
            </a:r>
            <a:r>
              <a:rPr lang="cs-CZ" sz="2000" dirty="0" err="1" smtClean="0"/>
              <a:t>Hermannus</a:t>
            </a:r>
            <a:r>
              <a:rPr lang="cs-CZ" sz="2000" dirty="0" smtClean="0"/>
              <a:t> </a:t>
            </a:r>
            <a:r>
              <a:rPr lang="cs-CZ" sz="2000" dirty="0" err="1" smtClean="0"/>
              <a:t>Veluede</a:t>
            </a:r>
            <a:r>
              <a:rPr lang="cs-CZ" sz="2000" dirty="0" smtClean="0"/>
              <a:t>, </a:t>
            </a:r>
            <a:r>
              <a:rPr lang="cs-CZ" sz="2000" dirty="0" err="1" smtClean="0"/>
              <a:t>Nicolaus</a:t>
            </a:r>
            <a:r>
              <a:rPr lang="cs-CZ" sz="2000" dirty="0" smtClean="0"/>
              <a:t> de </a:t>
            </a:r>
            <a:r>
              <a:rPr lang="cs-CZ" sz="2000" dirty="0" err="1" smtClean="0"/>
              <a:t>Aldiuthouen</a:t>
            </a:r>
            <a:r>
              <a:rPr lang="cs-CZ" sz="2000" dirty="0" smtClean="0"/>
              <a:t>, </a:t>
            </a:r>
            <a:r>
              <a:rPr lang="cs-CZ" sz="2000" dirty="0" err="1" smtClean="0"/>
              <a:t>Herboldus</a:t>
            </a:r>
            <a:r>
              <a:rPr lang="cs-CZ" sz="2000" dirty="0" smtClean="0"/>
              <a:t> </a:t>
            </a:r>
            <a:r>
              <a:rPr lang="cs-CZ" sz="2000" dirty="0" err="1" smtClean="0"/>
              <a:t>dictus</a:t>
            </a:r>
            <a:r>
              <a:rPr lang="cs-CZ" sz="2000" dirty="0" smtClean="0"/>
              <a:t> </a:t>
            </a:r>
            <a:r>
              <a:rPr lang="cs-CZ" sz="2000" dirty="0" err="1" smtClean="0"/>
              <a:t>Gallus</a:t>
            </a:r>
            <a:r>
              <a:rPr lang="cs-CZ" sz="2000" dirty="0" smtClean="0"/>
              <a:t>, </a:t>
            </a:r>
            <a:r>
              <a:rPr lang="cs-CZ" sz="2000" dirty="0" err="1" smtClean="0"/>
              <a:t>Lambertus</a:t>
            </a:r>
            <a:r>
              <a:rPr lang="cs-CZ" sz="2000" dirty="0" smtClean="0"/>
              <a:t> </a:t>
            </a:r>
            <a:r>
              <a:rPr lang="cs-CZ" sz="2000" dirty="0" err="1" smtClean="0"/>
              <a:t>Enger</a:t>
            </a:r>
            <a:r>
              <a:rPr lang="cs-CZ" sz="2000" dirty="0" smtClean="0"/>
              <a:t>, Adam de </a:t>
            </a:r>
            <a:r>
              <a:rPr lang="cs-CZ" sz="2000" dirty="0" err="1" smtClean="0"/>
              <a:t>Essenda</a:t>
            </a:r>
            <a:r>
              <a:rPr lang="cs-CZ" sz="2000" dirty="0" smtClean="0"/>
              <a:t>, </a:t>
            </a:r>
            <a:r>
              <a:rPr lang="cs-CZ" sz="2000" dirty="0" err="1" smtClean="0"/>
              <a:t>Stephanus</a:t>
            </a:r>
            <a:r>
              <a:rPr lang="cs-CZ" sz="2000" dirty="0" smtClean="0"/>
              <a:t> de </a:t>
            </a:r>
            <a:r>
              <a:rPr lang="cs-CZ" sz="2000" dirty="0" err="1" smtClean="0"/>
              <a:t>Brugh</a:t>
            </a:r>
            <a:r>
              <a:rPr lang="cs-CZ" sz="2000" dirty="0" smtClean="0"/>
              <a:t>, </a:t>
            </a:r>
            <a:r>
              <a:rPr lang="cs-CZ" sz="2000" dirty="0" err="1" smtClean="0"/>
              <a:t>Ernestus</a:t>
            </a:r>
            <a:r>
              <a:rPr lang="cs-CZ" sz="2000" dirty="0" smtClean="0"/>
              <a:t> de </a:t>
            </a:r>
            <a:r>
              <a:rPr lang="cs-CZ" sz="2000" dirty="0" err="1" smtClean="0"/>
              <a:t>Waterhus</a:t>
            </a:r>
            <a:r>
              <a:rPr lang="cs-CZ" sz="2000" dirty="0" smtClean="0"/>
              <a:t>, </a:t>
            </a:r>
            <a:r>
              <a:rPr lang="cs-CZ" sz="2000" dirty="0" err="1" smtClean="0"/>
              <a:t>Johannes</a:t>
            </a:r>
            <a:r>
              <a:rPr lang="cs-CZ" sz="2000" dirty="0" smtClean="0"/>
              <a:t> </a:t>
            </a:r>
            <a:r>
              <a:rPr lang="cs-CZ" sz="2000" dirty="0" err="1" smtClean="0"/>
              <a:t>dictus</a:t>
            </a:r>
            <a:r>
              <a:rPr lang="cs-CZ" sz="2000" dirty="0" smtClean="0"/>
              <a:t> </a:t>
            </a:r>
            <a:r>
              <a:rPr lang="cs-CZ" sz="2000" dirty="0" err="1" smtClean="0"/>
              <a:t>Schilrel</a:t>
            </a:r>
            <a:r>
              <a:rPr lang="cs-CZ" sz="2000" dirty="0" smtClean="0"/>
              <a:t>, </a:t>
            </a:r>
            <a:r>
              <a:rPr lang="cs-CZ" sz="2000" dirty="0" err="1" smtClean="0"/>
              <a:t>Johannes</a:t>
            </a:r>
            <a:r>
              <a:rPr lang="cs-CZ" sz="2000" dirty="0" smtClean="0"/>
              <a:t> de </a:t>
            </a:r>
            <a:r>
              <a:rPr lang="cs-CZ" sz="2000" dirty="0" err="1" smtClean="0"/>
              <a:t>Nussia</a:t>
            </a:r>
            <a:r>
              <a:rPr lang="cs-CZ" sz="2000" dirty="0" smtClean="0"/>
              <a:t>, </a:t>
            </a:r>
            <a:r>
              <a:rPr lang="cs-CZ" sz="2000" dirty="0" err="1" smtClean="0"/>
              <a:t>Henricus</a:t>
            </a:r>
            <a:r>
              <a:rPr lang="cs-CZ" sz="2000" dirty="0" smtClean="0"/>
              <a:t> de </a:t>
            </a:r>
            <a:r>
              <a:rPr lang="cs-CZ" sz="2000" dirty="0" err="1" smtClean="0"/>
              <a:t>Frisendorp</a:t>
            </a:r>
            <a:r>
              <a:rPr lang="cs-CZ" sz="2000" dirty="0" smtClean="0"/>
              <a:t>, </a:t>
            </a:r>
            <a:r>
              <a:rPr lang="cs-CZ" sz="2000" dirty="0" err="1" smtClean="0"/>
              <a:t>Stephanus</a:t>
            </a:r>
            <a:r>
              <a:rPr lang="cs-CZ" sz="2000" dirty="0" smtClean="0"/>
              <a:t> Fuse, </a:t>
            </a:r>
            <a:r>
              <a:rPr lang="cs-CZ" sz="2000" dirty="0" err="1" smtClean="0"/>
              <a:t>Gotfridus</a:t>
            </a:r>
            <a:r>
              <a:rPr lang="cs-CZ" sz="2000" dirty="0" smtClean="0"/>
              <a:t> </a:t>
            </a:r>
            <a:r>
              <a:rPr lang="cs-CZ" sz="2000" dirty="0" err="1" smtClean="0"/>
              <a:t>dictus</a:t>
            </a:r>
            <a:r>
              <a:rPr lang="cs-CZ" sz="2000" dirty="0" smtClean="0"/>
              <a:t> der </a:t>
            </a:r>
            <a:r>
              <a:rPr lang="cs-CZ" sz="2000" dirty="0" err="1" smtClean="0"/>
              <a:t>Conuers</a:t>
            </a:r>
            <a:r>
              <a:rPr lang="cs-CZ" sz="2000" dirty="0" smtClean="0"/>
              <a:t>.</a:t>
            </a:r>
            <a:r>
              <a:rPr lang="cs-CZ" sz="2000" baseline="30000" dirty="0" smtClean="0"/>
              <a:t> </a:t>
            </a:r>
          </a:p>
          <a:p>
            <a:endParaRPr lang="cs-CZ" sz="2000" baseline="30000" dirty="0" smtClean="0"/>
          </a:p>
          <a:p>
            <a:endParaRPr lang="cs-CZ" sz="2000" baseline="30000" dirty="0" smtClean="0"/>
          </a:p>
          <a:p>
            <a:endParaRPr lang="cs-CZ" sz="2000" baseline="30000" dirty="0" smtClean="0"/>
          </a:p>
          <a:p>
            <a:r>
              <a:rPr lang="cs-CZ" sz="2000" dirty="0" smtClean="0"/>
              <a:t>Dolnoněmecké kraje, Porýní a oblast při Severním moři</a:t>
            </a:r>
          </a:p>
          <a:p>
            <a:endParaRPr lang="cs-CZ" sz="2000" dirty="0" smtClean="0"/>
          </a:p>
          <a:p>
            <a:r>
              <a:rPr lang="cs-CZ" sz="2000" dirty="0" smtClean="0"/>
              <a:t>Ve 13.a 14. století není doloženo ani jedno české jméno</a:t>
            </a:r>
            <a:endParaRPr lang="cs-CZ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Nejvíce české                                                    Hradiště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Opati  </a:t>
            </a:r>
            <a:r>
              <a:rPr lang="cs-CZ" sz="2000" dirty="0" err="1" smtClean="0"/>
              <a:t>Modlík</a:t>
            </a:r>
            <a:r>
              <a:rPr lang="cs-CZ" sz="2000" dirty="0" smtClean="0"/>
              <a:t>, </a:t>
            </a:r>
            <a:r>
              <a:rPr lang="cs-CZ" sz="2000" dirty="0" err="1" smtClean="0"/>
              <a:t>Předbor</a:t>
            </a:r>
            <a:r>
              <a:rPr lang="cs-CZ" sz="2000" dirty="0" smtClean="0"/>
              <a:t>, Verner, </a:t>
            </a:r>
            <a:r>
              <a:rPr lang="cs-CZ" sz="2000" dirty="0" err="1" smtClean="0"/>
              <a:t>Zdeslav</a:t>
            </a:r>
            <a:r>
              <a:rPr lang="cs-CZ" sz="2000" dirty="0" smtClean="0"/>
              <a:t>, Matěj, Václav, </a:t>
            </a:r>
            <a:r>
              <a:rPr lang="cs-CZ" sz="2000" dirty="0" err="1" smtClean="0"/>
              <a:t>Nemoj</a:t>
            </a:r>
            <a:r>
              <a:rPr lang="cs-CZ" sz="2000" dirty="0" smtClean="0"/>
              <a:t>, Mníšek</a:t>
            </a:r>
          </a:p>
          <a:p>
            <a:r>
              <a:rPr lang="cs-CZ" sz="2000" dirty="0" smtClean="0"/>
              <a:t>40% všech opatů má slovanské jméno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Jména  hradišťských prelátů z roku 1345 - </a:t>
            </a:r>
            <a:r>
              <a:rPr lang="cs-CZ" sz="2000" dirty="0" err="1" smtClean="0"/>
              <a:t>Przedborius</a:t>
            </a:r>
            <a:r>
              <a:rPr lang="cs-CZ" sz="2000" dirty="0" smtClean="0"/>
              <a:t> </a:t>
            </a:r>
            <a:r>
              <a:rPr lang="cs-CZ" sz="2000" dirty="0" err="1" smtClean="0"/>
              <a:t>abbas</a:t>
            </a:r>
            <a:r>
              <a:rPr lang="cs-CZ" sz="2000" dirty="0" smtClean="0"/>
              <a:t>, </a:t>
            </a:r>
            <a:r>
              <a:rPr lang="cs-CZ" sz="2000" dirty="0" err="1" smtClean="0"/>
              <a:t>Welislaw</a:t>
            </a:r>
            <a:r>
              <a:rPr lang="cs-CZ" sz="2000" dirty="0" smtClean="0"/>
              <a:t> prior, </a:t>
            </a:r>
            <a:r>
              <a:rPr lang="cs-CZ" sz="2000" dirty="0" err="1" smtClean="0"/>
              <a:t>Sebastianus</a:t>
            </a:r>
            <a:r>
              <a:rPr lang="cs-CZ" sz="2000" dirty="0" smtClean="0"/>
              <a:t> </a:t>
            </a:r>
            <a:r>
              <a:rPr lang="cs-CZ" sz="2000" dirty="0" err="1" smtClean="0"/>
              <a:t>confessor</a:t>
            </a:r>
            <a:r>
              <a:rPr lang="cs-CZ" sz="2000" dirty="0" smtClean="0"/>
              <a:t>, </a:t>
            </a:r>
            <a:r>
              <a:rPr lang="cs-CZ" sz="2000" dirty="0" err="1" smtClean="0"/>
              <a:t>Petrus</a:t>
            </a:r>
            <a:r>
              <a:rPr lang="cs-CZ" sz="2000" dirty="0" smtClean="0"/>
              <a:t> provisor </a:t>
            </a:r>
            <a:r>
              <a:rPr lang="cs-CZ" sz="2000" dirty="0" err="1" smtClean="0"/>
              <a:t>hospitalis</a:t>
            </a:r>
            <a:r>
              <a:rPr lang="cs-CZ" sz="2000" dirty="0" smtClean="0"/>
              <a:t> in </a:t>
            </a:r>
            <a:r>
              <a:rPr lang="cs-CZ" sz="2000" dirty="0" err="1" smtClean="0"/>
              <a:t>Lippa</a:t>
            </a:r>
            <a:r>
              <a:rPr lang="cs-CZ" sz="2000" dirty="0" smtClean="0"/>
              <a:t>, </a:t>
            </a:r>
            <a:r>
              <a:rPr lang="cs-CZ" sz="2000" dirty="0" err="1" smtClean="0"/>
              <a:t>Nicolaus</a:t>
            </a:r>
            <a:r>
              <a:rPr lang="cs-CZ" sz="2000" dirty="0" smtClean="0"/>
              <a:t> </a:t>
            </a:r>
            <a:r>
              <a:rPr lang="cs-CZ" sz="2000" dirty="0" err="1" smtClean="0"/>
              <a:t>granarius</a:t>
            </a:r>
            <a:r>
              <a:rPr lang="cs-CZ" sz="2000" dirty="0" smtClean="0"/>
              <a:t> in </a:t>
            </a:r>
            <a:r>
              <a:rPr lang="cs-CZ" sz="2000" dirty="0" err="1" smtClean="0"/>
              <a:t>Swinian</a:t>
            </a:r>
            <a:r>
              <a:rPr lang="cs-CZ" sz="2000" dirty="0" smtClean="0"/>
              <a:t>, </a:t>
            </a:r>
            <a:r>
              <a:rPr lang="cs-CZ" sz="2000" dirty="0" err="1" smtClean="0"/>
              <a:t>Bartolomeus</a:t>
            </a:r>
            <a:r>
              <a:rPr lang="cs-CZ" sz="2000" dirty="0" smtClean="0"/>
              <a:t> </a:t>
            </a:r>
            <a:r>
              <a:rPr lang="cs-CZ" sz="2000" dirty="0" err="1" smtClean="0"/>
              <a:t>portarius</a:t>
            </a:r>
            <a:r>
              <a:rPr lang="cs-CZ" sz="2000" dirty="0" smtClean="0"/>
              <a:t>, </a:t>
            </a:r>
            <a:r>
              <a:rPr lang="cs-CZ" sz="2000" dirty="0" err="1" smtClean="0"/>
              <a:t>Wenceslaus</a:t>
            </a:r>
            <a:r>
              <a:rPr lang="cs-CZ" sz="2000" dirty="0" smtClean="0"/>
              <a:t> </a:t>
            </a:r>
            <a:r>
              <a:rPr lang="cs-CZ" sz="2000" dirty="0" err="1" smtClean="0"/>
              <a:t>custos</a:t>
            </a:r>
            <a:r>
              <a:rPr lang="cs-CZ" sz="2000" dirty="0" smtClean="0"/>
              <a:t>, Milota </a:t>
            </a:r>
            <a:r>
              <a:rPr lang="cs-CZ" sz="2000" dirty="0" err="1" smtClean="0"/>
              <a:t>confessor</a:t>
            </a:r>
            <a:r>
              <a:rPr lang="cs-CZ" sz="2000" dirty="0" smtClean="0"/>
              <a:t>, </a:t>
            </a:r>
            <a:r>
              <a:rPr lang="cs-CZ" sz="2000" dirty="0" err="1" smtClean="0"/>
              <a:t>Nicolaus</a:t>
            </a:r>
            <a:r>
              <a:rPr lang="cs-CZ" sz="2000" dirty="0" smtClean="0"/>
              <a:t>  </a:t>
            </a:r>
            <a:r>
              <a:rPr lang="cs-CZ" sz="2000" dirty="0" err="1" smtClean="0"/>
              <a:t>camerarius</a:t>
            </a:r>
            <a:r>
              <a:rPr lang="cs-CZ" sz="2000" dirty="0" smtClean="0"/>
              <a:t>, </a:t>
            </a:r>
            <a:r>
              <a:rPr lang="cs-CZ" sz="2000" dirty="0" err="1" smtClean="0"/>
              <a:t>Paulus</a:t>
            </a:r>
            <a:r>
              <a:rPr lang="cs-CZ" sz="2000" dirty="0" smtClean="0"/>
              <a:t> </a:t>
            </a:r>
            <a:r>
              <a:rPr lang="cs-CZ" sz="2000" dirty="0" err="1" smtClean="0"/>
              <a:t>cellarius</a:t>
            </a:r>
            <a:r>
              <a:rPr lang="cs-CZ" sz="2000" dirty="0" smtClean="0"/>
              <a:t>, </a:t>
            </a:r>
            <a:r>
              <a:rPr lang="cs-CZ" sz="2000" dirty="0" err="1" smtClean="0"/>
              <a:t>Johannes</a:t>
            </a:r>
            <a:r>
              <a:rPr lang="cs-CZ" sz="2000" dirty="0" smtClean="0"/>
              <a:t> </a:t>
            </a:r>
            <a:r>
              <a:rPr lang="cs-CZ" sz="2000" dirty="0" err="1" smtClean="0"/>
              <a:t>hospitolarius</a:t>
            </a:r>
            <a:r>
              <a:rPr lang="cs-CZ" sz="2000" dirty="0" smtClean="0"/>
              <a:t>, </a:t>
            </a:r>
            <a:r>
              <a:rPr lang="cs-CZ" sz="2000" dirty="0" err="1" smtClean="0"/>
              <a:t>Petrus</a:t>
            </a:r>
            <a:r>
              <a:rPr lang="cs-CZ" sz="2000" dirty="0" smtClean="0"/>
              <a:t> </a:t>
            </a:r>
            <a:r>
              <a:rPr lang="cs-CZ" sz="2000" dirty="0" err="1" smtClean="0"/>
              <a:t>subprior</a:t>
            </a:r>
            <a:r>
              <a:rPr lang="cs-CZ" sz="2000" dirty="0" smtClean="0"/>
              <a:t> </a:t>
            </a:r>
            <a:r>
              <a:rPr lang="cs-CZ" sz="2000" dirty="0" err="1" smtClean="0"/>
              <a:t>totusque</a:t>
            </a:r>
            <a:r>
              <a:rPr lang="cs-CZ" sz="2000" dirty="0" smtClean="0"/>
              <a:t> </a:t>
            </a:r>
            <a:r>
              <a:rPr lang="cs-CZ" sz="2000" dirty="0" err="1" smtClean="0"/>
              <a:t>conventus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Slovanská a obecně křesťanská jména</a:t>
            </a:r>
          </a:p>
          <a:p>
            <a:endParaRPr lang="cs-CZ" sz="2000" dirty="0" smtClean="0"/>
          </a:p>
          <a:p>
            <a:r>
              <a:rPr lang="cs-CZ" sz="2000" dirty="0" smtClean="0"/>
              <a:t>Klášter zůstal </a:t>
            </a:r>
            <a:r>
              <a:rPr lang="cs-CZ" sz="2000" dirty="0" err="1" smtClean="0"/>
              <a:t>dlouhohodobě</a:t>
            </a:r>
            <a:r>
              <a:rPr lang="cs-CZ" sz="2000" dirty="0" smtClean="0"/>
              <a:t> v rukou svých českých šlechtických zakladatelů.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Navenek se cisterciáci ve 14. století většinově jevili jako ne-český, mezinárodní nebo přímo německy orientovaný řád. Toto přesvědčení vyplývá i z formulí Karla IV. a Arnošta z Pardubic, ať již šlo o skutečné listiny nebo ad hoc složená </a:t>
            </a:r>
            <a:r>
              <a:rPr lang="cs-CZ" sz="2000" dirty="0" err="1" smtClean="0"/>
              <a:t>dictamina</a:t>
            </a:r>
            <a:r>
              <a:rPr lang="cs-CZ" sz="2000" dirty="0" smtClean="0"/>
              <a:t>. </a:t>
            </a:r>
            <a:endParaRPr lang="cs-CZ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Češství a němectví na příkladu srovnání s benediktiny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Národnostní rozdíl mezi cisterckým ústavem a v českém prostředí zakotveném klášteru benediktinském lze demonstrovat na listině z roku 1398.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Zbraslav- opat Fridrich, hodnostáři kláštera Jan a Petr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Břevnov - opat Diviš,  členové konventu Bohuslav, Přibyslav, Václav, jiný    Václav, </a:t>
            </a:r>
            <a:r>
              <a:rPr lang="cs-CZ" sz="2000" dirty="0" err="1" smtClean="0"/>
              <a:t>Vojslav</a:t>
            </a:r>
            <a:r>
              <a:rPr lang="cs-CZ" sz="2000" dirty="0" smtClean="0"/>
              <a:t>  a Jakub</a:t>
            </a:r>
            <a:endParaRPr lang="cs-CZ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„Němečtí mniši“ v českých cisterciáckých klášterech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Bavoři</a:t>
            </a:r>
          </a:p>
          <a:p>
            <a:r>
              <a:rPr lang="cs-CZ" sz="2000" b="1" dirty="0" smtClean="0"/>
              <a:t>Durynkové</a:t>
            </a:r>
          </a:p>
          <a:p>
            <a:r>
              <a:rPr lang="cs-CZ" sz="2000" dirty="0" smtClean="0"/>
              <a:t>Sasko</a:t>
            </a:r>
          </a:p>
          <a:p>
            <a:r>
              <a:rPr lang="cs-CZ" sz="2000" dirty="0" smtClean="0"/>
              <a:t>Porýní</a:t>
            </a:r>
          </a:p>
          <a:p>
            <a:r>
              <a:rPr lang="cs-CZ" sz="2000" dirty="0" smtClean="0"/>
              <a:t>Severní Německo</a:t>
            </a:r>
          </a:p>
          <a:p>
            <a:r>
              <a:rPr lang="cs-CZ" sz="2000" dirty="0" smtClean="0"/>
              <a:t>Němci z vedlejších zemí Koruny České  (</a:t>
            </a:r>
            <a:r>
              <a:rPr lang="cs-CZ" sz="2000" dirty="0" err="1" smtClean="0"/>
              <a:t>Slezani</a:t>
            </a:r>
            <a:r>
              <a:rPr lang="cs-CZ" sz="2000" dirty="0" smtClean="0"/>
              <a:t>, </a:t>
            </a:r>
            <a:r>
              <a:rPr lang="cs-CZ" sz="2000" dirty="0" err="1" smtClean="0"/>
              <a:t>Lužičani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Domácí Němci „</a:t>
            </a:r>
            <a:r>
              <a:rPr lang="cs-CZ" sz="2000" dirty="0" err="1" smtClean="0"/>
              <a:t>böhmisch</a:t>
            </a:r>
            <a:r>
              <a:rPr lang="cs-CZ" sz="2000" dirty="0" smtClean="0"/>
              <a:t>“</a:t>
            </a:r>
            <a:endParaRPr lang="cs-CZ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Jiné národnosti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Jan z </a:t>
            </a:r>
            <a:r>
              <a:rPr lang="cs-CZ" sz="2000" dirty="0" err="1" smtClean="0"/>
              <a:t>Brabant</a:t>
            </a:r>
            <a:endParaRPr lang="cs-CZ" sz="2000" dirty="0" smtClean="0"/>
          </a:p>
          <a:p>
            <a:r>
              <a:rPr lang="cs-CZ" sz="2000" dirty="0" smtClean="0"/>
              <a:t>                                        Žďár</a:t>
            </a:r>
          </a:p>
          <a:p>
            <a:r>
              <a:rPr lang="cs-CZ" sz="2000" dirty="0" smtClean="0"/>
              <a:t>Jindřich Francouz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Robert  (Angličan)      </a:t>
            </a:r>
            <a:r>
              <a:rPr lang="cs-CZ" sz="2000" dirty="0" err="1" smtClean="0"/>
              <a:t>Pomuk</a:t>
            </a:r>
            <a:endParaRPr lang="cs-CZ" sz="2000" dirty="0" smtClean="0"/>
          </a:p>
          <a:p>
            <a:r>
              <a:rPr lang="cs-CZ" sz="2000" dirty="0" smtClean="0"/>
              <a:t>  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Morimond</a:t>
            </a:r>
            <a:r>
              <a:rPr lang="cs-CZ" sz="2000" dirty="0" smtClean="0"/>
              <a:t>               </a:t>
            </a:r>
            <a:r>
              <a:rPr lang="cs-CZ" sz="2000" dirty="0" err="1" smtClean="0"/>
              <a:t>Ebrach</a:t>
            </a:r>
            <a:r>
              <a:rPr lang="cs-CZ" sz="2000" dirty="0" smtClean="0"/>
              <a:t>          </a:t>
            </a:r>
            <a:r>
              <a:rPr lang="cs-CZ" sz="2000" dirty="0" err="1" smtClean="0"/>
              <a:t>Pomuk</a:t>
            </a:r>
            <a:r>
              <a:rPr lang="cs-CZ" sz="2000" dirty="0" smtClean="0"/>
              <a:t>          Žďár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Štěpán z Brugg    Zlatá Koruna</a:t>
            </a:r>
            <a:endParaRPr lang="cs-CZ" sz="2000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2195736" y="43651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3635896" y="4365104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5004048" y="436510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Jiné národnosti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Dětřich z Uher  (Zbraslav)</a:t>
            </a:r>
            <a:endParaRPr lang="cs-CZ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Střední Evropa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Slezsko, Polsko, Uhry   </a:t>
            </a:r>
          </a:p>
          <a:p>
            <a:endParaRPr lang="cs-CZ" sz="2000" dirty="0" smtClean="0"/>
          </a:p>
          <a:p>
            <a:r>
              <a:rPr lang="cs-CZ" sz="2000" dirty="0" smtClean="0"/>
              <a:t>Kláštery většinou jazykově německé</a:t>
            </a:r>
          </a:p>
          <a:p>
            <a:r>
              <a:rPr lang="cs-CZ" sz="2000" dirty="0" smtClean="0"/>
              <a:t>Ty, které přímými filiacemi francouzských opatství, jazykově francouzské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Většina budoucích řeholníků vstupovala asi v mládí</a:t>
            </a:r>
          </a:p>
          <a:p>
            <a:endParaRPr lang="cs-CZ" sz="2000" dirty="0"/>
          </a:p>
          <a:p>
            <a:r>
              <a:rPr lang="cs-CZ" sz="2000" dirty="0" smtClean="0"/>
              <a:t>Někteří ve zralém věku, s životními zkušenostmi a úspěchy  (Petr Žitavský, Oldřich z </a:t>
            </a:r>
            <a:r>
              <a:rPr lang="cs-CZ" sz="2000" dirty="0" err="1" smtClean="0"/>
              <a:t>Paběnic</a:t>
            </a:r>
            <a:r>
              <a:rPr lang="cs-CZ" sz="2000" dirty="0" smtClean="0"/>
              <a:t>)- s vizí kariérního postupu</a:t>
            </a:r>
            <a:endParaRPr lang="cs-CZ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Můžeme mluvit o komunikačních jazycích v cisterciáckém řádu: latina, ale i národní jazyky francouzština, italština, němčina, angličtina.</a:t>
            </a:r>
          </a:p>
          <a:p>
            <a:endParaRPr lang="cs-CZ" sz="2000" dirty="0" smtClean="0"/>
          </a:p>
          <a:p>
            <a:r>
              <a:rPr lang="cs-CZ" sz="2000" dirty="0" smtClean="0"/>
              <a:t>Jazyk konventu určoval mateřský dům- noví příchozí museli být schopní se svými spolubratry komunikovat. Jazyk okolí nehrál zpočátku roli. Více se začal prosazovat až  koncem 14. století.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Proto po dlouhou dobu do klášterů přicházeli především mniši hovořící německy, případně francouzsky a jen málo nebo vůbec domácí lidé.</a:t>
            </a:r>
          </a:p>
          <a:p>
            <a:endParaRPr lang="cs-CZ" sz="2000" dirty="0" smtClean="0"/>
          </a:p>
          <a:p>
            <a:r>
              <a:rPr lang="cs-CZ" sz="2000" dirty="0" smtClean="0"/>
              <a:t>Ve francouzských klášterech v Uhrách teprve absolutní nedostatek mnichů vedl v roce 1357 </a:t>
            </a:r>
            <a:r>
              <a:rPr lang="cs-CZ" sz="2000" dirty="0" err="1" smtClean="0"/>
              <a:t>vizitátora</a:t>
            </a:r>
            <a:r>
              <a:rPr lang="cs-CZ" sz="2000" dirty="0" smtClean="0"/>
              <a:t> k doporučení přijímat do řádu také Maďary.</a:t>
            </a:r>
            <a:endParaRPr lang="cs-CZ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Národnostní složení </a:t>
            </a:r>
            <a:r>
              <a:rPr lang="cs-CZ" sz="2400" dirty="0" err="1" smtClean="0"/>
              <a:t>konvršů</a:t>
            </a:r>
            <a:r>
              <a:rPr lang="cs-CZ" sz="2400" dirty="0" smtClean="0"/>
              <a:t> v českých cisterciáckých klášterech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Málo informací</a:t>
            </a:r>
          </a:p>
          <a:p>
            <a:endParaRPr lang="cs-CZ" sz="2000" dirty="0" smtClean="0"/>
          </a:p>
          <a:p>
            <a:r>
              <a:rPr lang="cs-CZ" sz="2000" dirty="0" smtClean="0"/>
              <a:t>Češi (Zdislav, </a:t>
            </a:r>
            <a:r>
              <a:rPr lang="cs-CZ" sz="2000" dirty="0" err="1" smtClean="0"/>
              <a:t>Odík</a:t>
            </a:r>
            <a:r>
              <a:rPr lang="cs-CZ" sz="2000" dirty="0" smtClean="0"/>
              <a:t>- Žďár)  i Němci (</a:t>
            </a:r>
            <a:r>
              <a:rPr lang="cs-CZ" sz="2000" dirty="0" err="1" smtClean="0"/>
              <a:t>Gottfried</a:t>
            </a:r>
            <a:r>
              <a:rPr lang="cs-CZ" sz="2000" dirty="0" smtClean="0"/>
              <a:t> – Zlatá Koruna)</a:t>
            </a:r>
            <a:endParaRPr lang="cs-CZ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Používání jazyků v cisterckých opatstvích v Čechách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Latina- liturgie, po většinu sledované doby i  jazykem vzdělání</a:t>
            </a:r>
          </a:p>
          <a:p>
            <a:endParaRPr lang="cs-CZ" sz="2000" dirty="0" smtClean="0"/>
          </a:p>
          <a:p>
            <a:r>
              <a:rPr lang="cs-CZ" sz="2000" dirty="0" smtClean="0"/>
              <a:t>Písemnosti kláštera: Ve 12. a 13. století jen latina, od 14. století také něm</a:t>
            </a:r>
          </a:p>
          <a:p>
            <a:pPr>
              <a:buNone/>
            </a:pPr>
            <a:r>
              <a:rPr lang="cs-CZ" sz="2000" dirty="0" smtClean="0"/>
              <a:t>      čina (většinou od 1. poloviny), před 1400 i čeština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Význam používání němčiny či češtiny jako úředního jazyka ve vztahu k vnitřnímu jazykovému prostředí jednotlivých klášterů nelze přeceňovat, neboť vypovídá více o jazykové orientaci příjemců, kterým byly určeny, než klášterů, jež listiny vydávaly.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prstClr val="black"/>
                </a:solidFill>
              </a:rPr>
              <a:t>Sociální složení </a:t>
            </a:r>
            <a:r>
              <a:rPr lang="cs-CZ" sz="2400" dirty="0" smtClean="0">
                <a:solidFill>
                  <a:prstClr val="black"/>
                </a:solidFill>
              </a:rPr>
              <a:t>konventů</a:t>
            </a:r>
            <a:endParaRPr lang="cs-CZ" dirty="0"/>
          </a:p>
        </p:txBody>
      </p:sp>
      <p:pic>
        <p:nvPicPr>
          <p:cNvPr id="4" name="Zástupný symbol pro obsah 3" descr="IMG_20181204_17543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6" y="1484784"/>
            <a:ext cx="2862213" cy="4525963"/>
          </a:xfrm>
        </p:spPr>
      </p:pic>
      <p:sp>
        <p:nvSpPr>
          <p:cNvPr id="5" name="Obdélník 4"/>
          <p:cNvSpPr/>
          <p:nvPr/>
        </p:nvSpPr>
        <p:spPr>
          <a:xfrm>
            <a:off x="3354455" y="3244334"/>
            <a:ext cx="2554802" cy="33239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        Klášter </a:t>
            </a:r>
            <a:r>
              <a:rPr lang="cs-CZ" sz="1600" dirty="0" err="1" smtClean="0"/>
              <a:t>Obazine</a:t>
            </a:r>
            <a:r>
              <a:rPr lang="cs-CZ" sz="1600" dirty="0" smtClean="0"/>
              <a:t>, Francie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prstClr val="black"/>
                </a:solidFill>
              </a:rPr>
              <a:t>Sociální složení mnichů v českých cisterciáckých klášterech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Málo </a:t>
            </a:r>
            <a:r>
              <a:rPr lang="cs-CZ" sz="2000" dirty="0" smtClean="0"/>
              <a:t>pramenů- cca 30 dokladů. Nerovnoměrně rozložené</a:t>
            </a:r>
          </a:p>
          <a:p>
            <a:endParaRPr lang="cs-CZ" sz="2000" dirty="0" smtClean="0"/>
          </a:p>
          <a:p>
            <a:r>
              <a:rPr lang="cs-CZ" sz="2000" dirty="0" smtClean="0"/>
              <a:t>Nejvíce zpráv se týká Zbraslavi.</a:t>
            </a:r>
          </a:p>
          <a:p>
            <a:endParaRPr lang="cs-CZ" sz="2000" dirty="0" smtClean="0"/>
          </a:p>
          <a:p>
            <a:r>
              <a:rPr lang="cs-CZ" sz="2000" dirty="0" smtClean="0"/>
              <a:t>Nejvíce zpráv pochází ze 14.a 15. století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prstClr val="black"/>
                </a:solidFill>
              </a:rPr>
              <a:t>Sociální složení mnichů v českých cisterciáckých klášterech</a:t>
            </a:r>
            <a:br>
              <a:rPr lang="cs-CZ" sz="2400" dirty="0" smtClean="0">
                <a:solidFill>
                  <a:prstClr val="black"/>
                </a:solidFill>
              </a:rPr>
            </a:br>
            <a:r>
              <a:rPr lang="cs-CZ" sz="2400" dirty="0" smtClean="0">
                <a:solidFill>
                  <a:prstClr val="black"/>
                </a:solidFill>
              </a:rPr>
              <a:t>ve 12. století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Pro 12. století téměř žádné doklady- snad šlechtický původ většiny mnichů jako ve Francii a Německu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Sedlecký opat </a:t>
            </a:r>
            <a:r>
              <a:rPr lang="cs-CZ" sz="2000" dirty="0" err="1" smtClean="0"/>
              <a:t>Gotpold</a:t>
            </a:r>
            <a:r>
              <a:rPr lang="cs-CZ" sz="2000" dirty="0" smtClean="0"/>
              <a:t>, příbuzný české královny Judity, zvolen roku 1168 pražským biskupem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Žádný doklad o členu přemyslovské rodiny.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prstClr val="black"/>
                </a:solidFill>
              </a:rPr>
              <a:t>Sociální složení mnichů v českých cisterciáckých klášterech</a:t>
            </a:r>
            <a:br>
              <a:rPr lang="cs-CZ" sz="2400" dirty="0" smtClean="0">
                <a:solidFill>
                  <a:prstClr val="black"/>
                </a:solidFill>
              </a:rPr>
            </a:br>
            <a:r>
              <a:rPr lang="cs-CZ" sz="2400" dirty="0" smtClean="0">
                <a:solidFill>
                  <a:prstClr val="black"/>
                </a:solidFill>
              </a:rPr>
              <a:t>ve 13.a 14. století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Vyšší šlechta  - páni ze </a:t>
            </a:r>
            <a:r>
              <a:rPr lang="cs-CZ" sz="2000" dirty="0" err="1" smtClean="0"/>
              <a:t>Zvířetic</a:t>
            </a:r>
            <a:r>
              <a:rPr lang="cs-CZ" sz="2000" dirty="0" smtClean="0"/>
              <a:t> (Hradiště)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Nižší šlechta- Oldřich z </a:t>
            </a:r>
            <a:r>
              <a:rPr lang="cs-CZ" sz="2000" dirty="0" err="1" smtClean="0"/>
              <a:t>Paběnic</a:t>
            </a:r>
            <a:r>
              <a:rPr lang="cs-CZ" sz="2000" dirty="0" smtClean="0"/>
              <a:t> (Sedlec), Ota z </a:t>
            </a:r>
            <a:r>
              <a:rPr lang="cs-CZ" sz="2000" dirty="0" err="1" smtClean="0"/>
              <a:t>Vyhnanic</a:t>
            </a:r>
            <a:r>
              <a:rPr lang="cs-CZ" sz="2000" dirty="0" smtClean="0"/>
              <a:t> (Vyšší Brod) , Petr </a:t>
            </a:r>
          </a:p>
          <a:p>
            <a:pPr>
              <a:buNone/>
            </a:pPr>
            <a:r>
              <a:rPr lang="cs-CZ" sz="2000" dirty="0" smtClean="0"/>
              <a:t>                         z </a:t>
            </a:r>
            <a:r>
              <a:rPr lang="cs-CZ" sz="2000" dirty="0" err="1" smtClean="0"/>
              <a:t>Holohlav</a:t>
            </a:r>
            <a:r>
              <a:rPr lang="cs-CZ" sz="2000" dirty="0" smtClean="0"/>
              <a:t> (Svaté Pole)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Měšťané – Konrád Zbraslavský, Petr Žitavský</a:t>
            </a:r>
          </a:p>
          <a:p>
            <a:pPr>
              <a:buNone/>
            </a:pPr>
            <a:r>
              <a:rPr lang="cs-CZ" sz="2000" dirty="0" smtClean="0"/>
              <a:t>                    obyvatelé českých měst  Prahy, Kolína, Mostu, Kadaně </a:t>
            </a:r>
          </a:p>
          <a:p>
            <a:pPr>
              <a:buNone/>
            </a:pPr>
            <a:r>
              <a:rPr lang="cs-CZ" sz="2000" dirty="0" smtClean="0"/>
              <a:t>                    obyvatelé měst  vedlejších zemí Koruny České – Zhořelce, </a:t>
            </a:r>
            <a:r>
              <a:rPr lang="cs-CZ" sz="2000" dirty="0" err="1" smtClean="0"/>
              <a:t>Svídnice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                cizinci – měšťan z Brugg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Měšťané převažují a to zejména v královských klášterech.</a:t>
            </a:r>
          </a:p>
          <a:p>
            <a:pPr>
              <a:buNone/>
            </a:pPr>
            <a:r>
              <a:rPr lang="cs-CZ" sz="2000" dirty="0" smtClean="0"/>
              <a:t>V soukromých zřejmě více domácích šlechtických synů.</a:t>
            </a:r>
            <a:endParaRPr lang="cs-CZ" sz="20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2700" dirty="0" smtClean="0"/>
              <a:t>Velikost konventů v českých cisterciáckých klášterech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Přímé doklady:</a:t>
            </a:r>
          </a:p>
          <a:p>
            <a:pPr>
              <a:buNone/>
            </a:pPr>
            <a:r>
              <a:rPr lang="cs-CZ" sz="2000" dirty="0" smtClean="0"/>
              <a:t> Žďár   1300    25 mnichů</a:t>
            </a:r>
          </a:p>
          <a:p>
            <a:pPr>
              <a:buNone/>
            </a:pPr>
            <a:r>
              <a:rPr lang="cs-CZ" sz="2000" dirty="0" err="1" smtClean="0"/>
              <a:t>Pomuk</a:t>
            </a:r>
            <a:r>
              <a:rPr lang="cs-CZ" sz="2000" dirty="0" smtClean="0"/>
              <a:t> 1335  numerus clausus </a:t>
            </a:r>
            <a:r>
              <a:rPr lang="cs-CZ" sz="2000" dirty="0" smtClean="0"/>
              <a:t>- </a:t>
            </a:r>
            <a:r>
              <a:rPr lang="cs-CZ" sz="2000" dirty="0" smtClean="0"/>
              <a:t>60 mnichů, 35 </a:t>
            </a:r>
            <a:r>
              <a:rPr lang="cs-CZ" sz="2000" dirty="0" err="1" smtClean="0"/>
              <a:t>konvršů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Nepřímě doklady:</a:t>
            </a:r>
          </a:p>
          <a:p>
            <a:pPr>
              <a:buNone/>
            </a:pPr>
            <a:r>
              <a:rPr lang="cs-CZ" sz="2000" dirty="0" err="1" smtClean="0"/>
              <a:t>Pomuk</a:t>
            </a:r>
            <a:r>
              <a:rPr lang="cs-CZ" sz="2000" dirty="0" smtClean="0"/>
              <a:t> 1380 - na mor zemřelo 30 mnichů a 13 </a:t>
            </a:r>
            <a:r>
              <a:rPr lang="cs-CZ" sz="2000" dirty="0" err="1" smtClean="0"/>
              <a:t>konvršů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Zbraslav 1358, v listině uveden opat a 35 hodnostářů kláštera (kolik bylo </a:t>
            </a:r>
          </a:p>
          <a:p>
            <a:pPr>
              <a:buNone/>
            </a:pPr>
            <a:r>
              <a:rPr lang="cs-CZ" sz="2000" dirty="0" smtClean="0"/>
              <a:t>mnichů celkem</a:t>
            </a:r>
            <a:r>
              <a:rPr lang="cs-CZ" sz="2000" dirty="0" smtClean="0"/>
              <a:t>?)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Odhad velikosti českých konventů ve 14. století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Sedlec  - snad více než 100</a:t>
            </a:r>
          </a:p>
          <a:p>
            <a:endParaRPr lang="cs-CZ" sz="2000" dirty="0" smtClean="0"/>
          </a:p>
          <a:p>
            <a:r>
              <a:rPr lang="cs-CZ" sz="2000" dirty="0" smtClean="0"/>
              <a:t>Většina klášterů 30-60</a:t>
            </a:r>
          </a:p>
          <a:p>
            <a:endParaRPr lang="cs-CZ" sz="2000" dirty="0" smtClean="0"/>
          </a:p>
          <a:p>
            <a:r>
              <a:rPr lang="cs-CZ" sz="2000" dirty="0" smtClean="0"/>
              <a:t>Malé kláštery- </a:t>
            </a:r>
            <a:r>
              <a:rPr lang="cs-CZ" sz="2000" smtClean="0"/>
              <a:t>Svaté Pole</a:t>
            </a:r>
            <a:r>
              <a:rPr lang="cs-CZ" sz="2000" dirty="0" smtClean="0"/>
              <a:t>, Skalice  10-20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Klášter mohl přijmout jen určité množství  zájemců.</a:t>
            </a:r>
          </a:p>
          <a:p>
            <a:endParaRPr lang="cs-CZ" sz="2000" dirty="0"/>
          </a:p>
          <a:p>
            <a:r>
              <a:rPr lang="cs-CZ" sz="2000" dirty="0" smtClean="0"/>
              <a:t>Počet míst v konventu limitován – doloženo v </a:t>
            </a:r>
            <a:r>
              <a:rPr lang="cs-CZ" sz="2000" dirty="0" err="1" smtClean="0"/>
              <a:t>Pomuku</a:t>
            </a:r>
            <a:r>
              <a:rPr lang="cs-CZ" sz="2000" dirty="0" smtClean="0"/>
              <a:t> (60 mnichů, 35 </a:t>
            </a:r>
            <a:r>
              <a:rPr lang="cs-CZ" sz="2000" dirty="0" err="1" smtClean="0"/>
              <a:t>konvršů</a:t>
            </a:r>
            <a:r>
              <a:rPr lang="cs-CZ" sz="2000" dirty="0" smtClean="0"/>
              <a:t>).</a:t>
            </a:r>
          </a:p>
          <a:p>
            <a:endParaRPr lang="cs-CZ" sz="2000" dirty="0"/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   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Noviciát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Nosili roucho jako mniši, ale bez </a:t>
            </a:r>
            <a:r>
              <a:rPr lang="cs-CZ" sz="2000" dirty="0" err="1" smtClean="0"/>
              <a:t>kukule</a:t>
            </a:r>
            <a:r>
              <a:rPr lang="cs-CZ" sz="2000" dirty="0" smtClean="0"/>
              <a:t>, přes hábit měli jen plášť bez rukávů.</a:t>
            </a:r>
          </a:p>
          <a:p>
            <a:r>
              <a:rPr lang="cs-CZ" sz="2000" dirty="0" smtClean="0"/>
              <a:t>Neměli vyholenou tonzuru</a:t>
            </a:r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Žili ve zvláštních prostorách- noviciát</a:t>
            </a:r>
          </a:p>
          <a:p>
            <a:r>
              <a:rPr lang="cs-CZ" sz="2000" dirty="0" smtClean="0"/>
              <a:t>Samostatné budovy- refektář, dormitář</a:t>
            </a:r>
          </a:p>
          <a:p>
            <a:r>
              <a:rPr lang="cs-CZ" sz="2000" dirty="0" smtClean="0"/>
              <a:t>Měli stejný denní rozvrh jako mniši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Délka noviciátu- obvykle 1 rok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Noviciát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Žili a vzdělávali se pod vedením </a:t>
            </a:r>
            <a:r>
              <a:rPr lang="cs-CZ" sz="2000" dirty="0" err="1" smtClean="0"/>
              <a:t>novicmistra</a:t>
            </a:r>
            <a:endParaRPr lang="cs-CZ" sz="2000" dirty="0" smtClean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 smtClean="0"/>
              <a:t>Studium - řehole sv. Benedikta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řádová pravidla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 smtClean="0"/>
              <a:t>                   teologie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latina</a:t>
            </a:r>
            <a:endParaRPr lang="cs-CZ" sz="2000" dirty="0"/>
          </a:p>
          <a:p>
            <a:pPr>
              <a:buNone/>
            </a:pPr>
            <a:r>
              <a:rPr lang="cs-CZ" sz="2000" dirty="0" smtClean="0"/>
              <a:t>                   znaková řeč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Profese - slib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/>
          </a:p>
          <a:p>
            <a:r>
              <a:rPr lang="cs-CZ" sz="2000" dirty="0" smtClean="0"/>
              <a:t>Sliby- v kostele během mše- po evangeliu</a:t>
            </a:r>
          </a:p>
          <a:p>
            <a:endParaRPr lang="cs-CZ" sz="2000" dirty="0"/>
          </a:p>
          <a:p>
            <a:r>
              <a:rPr lang="cs-CZ" sz="2000" dirty="0" smtClean="0"/>
              <a:t>Budoucí mnich  napsal vlastní </a:t>
            </a:r>
            <a:r>
              <a:rPr lang="cs-CZ" sz="2000" dirty="0"/>
              <a:t>rukou profesní lístek, v němž slíbil svou stálost, poslušnost a změnu mravů. </a:t>
            </a:r>
            <a:endParaRPr lang="cs-CZ" sz="2000" dirty="0" smtClean="0"/>
          </a:p>
          <a:p>
            <a:r>
              <a:rPr lang="cs-CZ" sz="2000" dirty="0" smtClean="0"/>
              <a:t>Na vyžádání opata jej přečetl nahlas a pak položil na oltář.</a:t>
            </a:r>
          </a:p>
          <a:p>
            <a:endParaRPr lang="cs-CZ" sz="2000" dirty="0"/>
          </a:p>
          <a:p>
            <a:r>
              <a:rPr lang="cs-CZ" sz="2000" dirty="0" smtClean="0"/>
              <a:t>Po složení slibů odložil roucho novice a dostal mnišský hábit, který opat posvětil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Přechod do jiného kláštera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Možnost přechodu do jiného kláštera.</a:t>
            </a:r>
          </a:p>
          <a:p>
            <a:r>
              <a:rPr lang="cs-CZ" sz="2000" dirty="0" smtClean="0"/>
              <a:t>U benediktinů jen jednotlivé kláštery, proto </a:t>
            </a:r>
            <a:r>
              <a:rPr lang="cs-CZ" sz="2000" dirty="0" err="1" smtClean="0"/>
              <a:t>stabilitas</a:t>
            </a:r>
            <a:r>
              <a:rPr lang="cs-CZ" sz="2000" dirty="0" smtClean="0"/>
              <a:t> znamenala setrvání v konkrétním opatství.</a:t>
            </a:r>
          </a:p>
          <a:p>
            <a:endParaRPr lang="cs-CZ" sz="2000" dirty="0"/>
          </a:p>
          <a:p>
            <a:r>
              <a:rPr lang="cs-CZ" sz="2000" dirty="0" smtClean="0"/>
              <a:t>Cisterciáci- řás se stejným způsobem života- </a:t>
            </a:r>
            <a:r>
              <a:rPr lang="cs-CZ" sz="2000" dirty="0" err="1" smtClean="0"/>
              <a:t>stabilitas</a:t>
            </a:r>
            <a:r>
              <a:rPr lang="cs-CZ" sz="2000" dirty="0" smtClean="0"/>
              <a:t> se vztahovala k řádu, ne k jednotlivým řádovým domům.</a:t>
            </a:r>
          </a:p>
          <a:p>
            <a:endParaRPr lang="cs-CZ" sz="2000" dirty="0"/>
          </a:p>
          <a:p>
            <a:r>
              <a:rPr lang="cs-CZ" sz="2000" dirty="0" smtClean="0"/>
              <a:t>Přechod možný se souhlasem opata a </a:t>
            </a:r>
            <a:r>
              <a:rPr lang="cs-CZ" sz="2000" dirty="0" err="1" smtClean="0"/>
              <a:t>vizitátora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Vyběhlí mniši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Někteří neunesli tíhu klášterního života a z kláštera odešli.</a:t>
            </a:r>
          </a:p>
          <a:p>
            <a:endParaRPr lang="cs-CZ" sz="2000" dirty="0"/>
          </a:p>
          <a:p>
            <a:r>
              <a:rPr lang="cs-CZ" sz="2000" dirty="0" smtClean="0"/>
              <a:t>Jindřich Řezbář: </a:t>
            </a:r>
            <a:r>
              <a:rPr lang="cs-CZ" sz="2000" i="1" dirty="0"/>
              <a:t>Bývalo tohle místo dřív drsné a vzdělané chabě, takže z nováčků našich jen málo tu vydržet mohlo. Proto někteří z mnichů zas po čase odešli odtud do kalu všedního světa a nikdy již nepřišli zpátky; výjimkou jsem já sám, já ubožák pranepatrný</a:t>
            </a:r>
            <a:r>
              <a:rPr lang="cs-CZ" sz="2000" dirty="0"/>
              <a:t>.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Na přelomu 14.a 15. století útěky z klášterů časté.</a:t>
            </a:r>
          </a:p>
          <a:p>
            <a:r>
              <a:rPr lang="cs-CZ" sz="2000" dirty="0" smtClean="0"/>
              <a:t>Generální kapitula řádu obvykle umožňovala jejich návrat.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1432</Words>
  <Application>Microsoft Office PowerPoint</Application>
  <PresentationFormat>Předvádění na obrazovce (4:3)</PresentationFormat>
  <Paragraphs>270</Paragraphs>
  <Slides>38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sady Office</vt:lpstr>
      <vt:lpstr>Konventy cisterciáckých klášterů</vt:lpstr>
      <vt:lpstr>Vstup do kláštera</vt:lpstr>
      <vt:lpstr>Snímek 3</vt:lpstr>
      <vt:lpstr>Snímek 4</vt:lpstr>
      <vt:lpstr>Noviciát</vt:lpstr>
      <vt:lpstr>Noviciát</vt:lpstr>
      <vt:lpstr>Profese - slib</vt:lpstr>
      <vt:lpstr>Přechod do jiného kláštera</vt:lpstr>
      <vt:lpstr>Vyběhlí mniši</vt:lpstr>
      <vt:lpstr>Konvrši</vt:lpstr>
      <vt:lpstr>Národnostní složení konventů</vt:lpstr>
      <vt:lpstr>Snímek 12</vt:lpstr>
      <vt:lpstr>Opati českých klášterů</vt:lpstr>
      <vt:lpstr>Opati českých klášterů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Národnostní složení v jednotlivých klášterech.</vt:lpstr>
      <vt:lpstr>Snímek 23</vt:lpstr>
      <vt:lpstr>Snímek 24</vt:lpstr>
      <vt:lpstr>Češství a němectví na příkladu srovnání s benediktiny</vt:lpstr>
      <vt:lpstr>„Němečtí mniši“ v českých cisterciáckých klášterech</vt:lpstr>
      <vt:lpstr>Jiné národnosti</vt:lpstr>
      <vt:lpstr>Jiné národnosti</vt:lpstr>
      <vt:lpstr>Střední Evropa</vt:lpstr>
      <vt:lpstr>Snímek 30</vt:lpstr>
      <vt:lpstr>Národnostní složení konvršů v českých cisterciáckých klášterech</vt:lpstr>
      <vt:lpstr>Používání jazyků v cisterckých opatstvích v Čechách </vt:lpstr>
      <vt:lpstr>Sociální složení konventů</vt:lpstr>
      <vt:lpstr>Sociální složení mnichů v českých cisterciáckých klášterech</vt:lpstr>
      <vt:lpstr>Sociální složení mnichů v českých cisterciáckých klášterech ve 12. století</vt:lpstr>
      <vt:lpstr>Sociální složení mnichů v českých cisterciáckých klášterech ve 13.a 14. století</vt:lpstr>
      <vt:lpstr> Velikost konventů v českých cisterciáckých klášterech  </vt:lpstr>
      <vt:lpstr>Odhad velikosti českých konventů ve 14. století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Kateřina</dc:creator>
  <cp:lastModifiedBy>Kateřina</cp:lastModifiedBy>
  <cp:revision>42</cp:revision>
  <dcterms:created xsi:type="dcterms:W3CDTF">2018-11-27T11:16:21Z</dcterms:created>
  <dcterms:modified xsi:type="dcterms:W3CDTF">2018-12-04T18:03:01Z</dcterms:modified>
</cp:coreProperties>
</file>