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4" r:id="rId6"/>
    <p:sldId id="266" r:id="rId7"/>
    <p:sldId id="268" r:id="rId8"/>
    <p:sldId id="270" r:id="rId9"/>
    <p:sldId id="271" r:id="rId10"/>
    <p:sldId id="272" r:id="rId11"/>
    <p:sldId id="273" r:id="rId12"/>
    <p:sldId id="262" r:id="rId13"/>
    <p:sldId id="274" r:id="rId14"/>
    <p:sldId id="276" r:id="rId15"/>
    <p:sldId id="279" r:id="rId16"/>
    <p:sldId id="261" r:id="rId17"/>
    <p:sldId id="265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A217AE-5F5B-E526-A414-735EF7846AA9}" v="61" dt="2026-01-07T13:25:46.2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1" d="100"/>
          <a:sy n="91" d="100"/>
        </p:scale>
        <p:origin x="87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ltr, Václav" userId="S::valtrva@ff.cuni.cz::196713dc-8118-4991-a318-3a3c2541a5a7" providerId="AD" clId="Web-{D8A217AE-5F5B-E526-A414-735EF7846AA9}"/>
    <pc:docChg chg="addSld delSld modSld sldOrd">
      <pc:chgData name="Valtr, Václav" userId="S::valtrva@ff.cuni.cz::196713dc-8118-4991-a318-3a3c2541a5a7" providerId="AD" clId="Web-{D8A217AE-5F5B-E526-A414-735EF7846AA9}" dt="2026-01-07T13:25:41.586" v="58"/>
      <pc:docMkLst>
        <pc:docMk/>
      </pc:docMkLst>
      <pc:sldChg chg="add del">
        <pc:chgData name="Valtr, Václav" userId="S::valtrva@ff.cuni.cz::196713dc-8118-4991-a318-3a3c2541a5a7" providerId="AD" clId="Web-{D8A217AE-5F5B-E526-A414-735EF7846AA9}" dt="2026-01-07T13:17:49.854" v="33"/>
        <pc:sldMkLst>
          <pc:docMk/>
          <pc:sldMk cId="3038913013" sldId="257"/>
        </pc:sldMkLst>
      </pc:sldChg>
      <pc:sldChg chg="del">
        <pc:chgData name="Valtr, Václav" userId="S::valtrva@ff.cuni.cz::196713dc-8118-4991-a318-3a3c2541a5a7" providerId="AD" clId="Web-{D8A217AE-5F5B-E526-A414-735EF7846AA9}" dt="2026-01-07T13:16:23.618" v="20"/>
        <pc:sldMkLst>
          <pc:docMk/>
          <pc:sldMk cId="28312343" sldId="261"/>
        </pc:sldMkLst>
      </pc:sldChg>
      <pc:sldChg chg="modSp add ord">
        <pc:chgData name="Valtr, Václav" userId="S::valtrva@ff.cuni.cz::196713dc-8118-4991-a318-3a3c2541a5a7" providerId="AD" clId="Web-{D8A217AE-5F5B-E526-A414-735EF7846AA9}" dt="2026-01-07T13:24:53.192" v="55"/>
        <pc:sldMkLst>
          <pc:docMk/>
          <pc:sldMk cId="3046852068" sldId="261"/>
        </pc:sldMkLst>
        <pc:spChg chg="mod">
          <ac:chgData name="Valtr, Václav" userId="S::valtrva@ff.cuni.cz::196713dc-8118-4991-a318-3a3c2541a5a7" providerId="AD" clId="Web-{D8A217AE-5F5B-E526-A414-735EF7846AA9}" dt="2026-01-07T13:24:29.675" v="53" actId="20577"/>
          <ac:spMkLst>
            <pc:docMk/>
            <pc:sldMk cId="3046852068" sldId="261"/>
            <ac:spMk id="3" creationId="{60BFC023-FE2B-B822-3D82-1EE6C40507B4}"/>
          </ac:spMkLst>
        </pc:spChg>
      </pc:sldChg>
      <pc:sldChg chg="modSp del">
        <pc:chgData name="Valtr, Václav" userId="S::valtrva@ff.cuni.cz::196713dc-8118-4991-a318-3a3c2541a5a7" providerId="AD" clId="Web-{D8A217AE-5F5B-E526-A414-735EF7846AA9}" dt="2026-01-07T13:19:33.527" v="44"/>
        <pc:sldMkLst>
          <pc:docMk/>
          <pc:sldMk cId="2829902948" sldId="263"/>
        </pc:sldMkLst>
        <pc:spChg chg="mod">
          <ac:chgData name="Valtr, Václav" userId="S::valtrva@ff.cuni.cz::196713dc-8118-4991-a318-3a3c2541a5a7" providerId="AD" clId="Web-{D8A217AE-5F5B-E526-A414-735EF7846AA9}" dt="2026-01-07T13:17:15.134" v="22" actId="20577"/>
          <ac:spMkLst>
            <pc:docMk/>
            <pc:sldMk cId="2829902948" sldId="263"/>
            <ac:spMk id="3" creationId="{07088A30-6114-45F2-A2E2-C6779486B681}"/>
          </ac:spMkLst>
        </pc:spChg>
      </pc:sldChg>
      <pc:sldChg chg="add">
        <pc:chgData name="Valtr, Václav" userId="S::valtrva@ff.cuni.cz::196713dc-8118-4991-a318-3a3c2541a5a7" providerId="AD" clId="Web-{D8A217AE-5F5B-E526-A414-735EF7846AA9}" dt="2026-01-07T13:12:50.190" v="0"/>
        <pc:sldMkLst>
          <pc:docMk/>
          <pc:sldMk cId="1928174665" sldId="264"/>
        </pc:sldMkLst>
      </pc:sldChg>
      <pc:sldChg chg="add del">
        <pc:chgData name="Valtr, Václav" userId="S::valtrva@ff.cuni.cz::196713dc-8118-4991-a318-3a3c2541a5a7" providerId="AD" clId="Web-{D8A217AE-5F5B-E526-A414-735EF7846AA9}" dt="2026-01-07T13:14:23.068" v="10"/>
        <pc:sldMkLst>
          <pc:docMk/>
          <pc:sldMk cId="1472521811" sldId="265"/>
        </pc:sldMkLst>
      </pc:sldChg>
      <pc:sldChg chg="add ord">
        <pc:chgData name="Valtr, Václav" userId="S::valtrva@ff.cuni.cz::196713dc-8118-4991-a318-3a3c2541a5a7" providerId="AD" clId="Web-{D8A217AE-5F5B-E526-A414-735EF7846AA9}" dt="2026-01-07T13:19:48.106" v="46"/>
        <pc:sldMkLst>
          <pc:docMk/>
          <pc:sldMk cId="2990459131" sldId="265"/>
        </pc:sldMkLst>
      </pc:sldChg>
      <pc:sldChg chg="add">
        <pc:chgData name="Valtr, Václav" userId="S::valtrva@ff.cuni.cz::196713dc-8118-4991-a318-3a3c2541a5a7" providerId="AD" clId="Web-{D8A217AE-5F5B-E526-A414-735EF7846AA9}" dt="2026-01-07T13:12:51.018" v="2"/>
        <pc:sldMkLst>
          <pc:docMk/>
          <pc:sldMk cId="644814022" sldId="266"/>
        </pc:sldMkLst>
      </pc:sldChg>
      <pc:sldChg chg="add del">
        <pc:chgData name="Valtr, Václav" userId="S::valtrva@ff.cuni.cz::196713dc-8118-4991-a318-3a3c2541a5a7" providerId="AD" clId="Web-{D8A217AE-5F5B-E526-A414-735EF7846AA9}" dt="2026-01-07T13:14:32.990" v="11"/>
        <pc:sldMkLst>
          <pc:docMk/>
          <pc:sldMk cId="2232041220" sldId="267"/>
        </pc:sldMkLst>
      </pc:sldChg>
      <pc:sldChg chg="add">
        <pc:chgData name="Valtr, Václav" userId="S::valtrva@ff.cuni.cz::196713dc-8118-4991-a318-3a3c2541a5a7" providerId="AD" clId="Web-{D8A217AE-5F5B-E526-A414-735EF7846AA9}" dt="2026-01-07T13:12:51.675" v="4"/>
        <pc:sldMkLst>
          <pc:docMk/>
          <pc:sldMk cId="1799188866" sldId="268"/>
        </pc:sldMkLst>
      </pc:sldChg>
      <pc:sldChg chg="add del">
        <pc:chgData name="Valtr, Václav" userId="S::valtrva@ff.cuni.cz::196713dc-8118-4991-a318-3a3c2541a5a7" providerId="AD" clId="Web-{D8A217AE-5F5B-E526-A414-735EF7846AA9}" dt="2026-01-07T13:15:21.398" v="12"/>
        <pc:sldMkLst>
          <pc:docMk/>
          <pc:sldMk cId="2313879633" sldId="269"/>
        </pc:sldMkLst>
      </pc:sldChg>
      <pc:sldChg chg="add">
        <pc:chgData name="Valtr, Václav" userId="S::valtrva@ff.cuni.cz::196713dc-8118-4991-a318-3a3c2541a5a7" providerId="AD" clId="Web-{D8A217AE-5F5B-E526-A414-735EF7846AA9}" dt="2026-01-07T13:12:51.909" v="6"/>
        <pc:sldMkLst>
          <pc:docMk/>
          <pc:sldMk cId="2323608112" sldId="270"/>
        </pc:sldMkLst>
      </pc:sldChg>
      <pc:sldChg chg="modSp add">
        <pc:chgData name="Valtr, Václav" userId="S::valtrva@ff.cuni.cz::196713dc-8118-4991-a318-3a3c2541a5a7" providerId="AD" clId="Web-{D8A217AE-5F5B-E526-A414-735EF7846AA9}" dt="2026-01-07T13:15:33.163" v="13" actId="20577"/>
        <pc:sldMkLst>
          <pc:docMk/>
          <pc:sldMk cId="2838772194" sldId="271"/>
        </pc:sldMkLst>
        <pc:spChg chg="mod">
          <ac:chgData name="Valtr, Václav" userId="S::valtrva@ff.cuni.cz::196713dc-8118-4991-a318-3a3c2541a5a7" providerId="AD" clId="Web-{D8A217AE-5F5B-E526-A414-735EF7846AA9}" dt="2026-01-07T13:15:33.163" v="13" actId="20577"/>
          <ac:spMkLst>
            <pc:docMk/>
            <pc:sldMk cId="2838772194" sldId="271"/>
            <ac:spMk id="3" creationId="{F001A433-AF18-7C00-3E73-3FA23D3728AE}"/>
          </ac:spMkLst>
        </pc:spChg>
      </pc:sldChg>
      <pc:sldChg chg="add">
        <pc:chgData name="Valtr, Václav" userId="S::valtrva@ff.cuni.cz::196713dc-8118-4991-a318-3a3c2541a5a7" providerId="AD" clId="Web-{D8A217AE-5F5B-E526-A414-735EF7846AA9}" dt="2026-01-07T13:12:52.112" v="8"/>
        <pc:sldMkLst>
          <pc:docMk/>
          <pc:sldMk cId="408809229" sldId="272"/>
        </pc:sldMkLst>
      </pc:sldChg>
      <pc:sldChg chg="modSp add">
        <pc:chgData name="Valtr, Václav" userId="S::valtrva@ff.cuni.cz::196713dc-8118-4991-a318-3a3c2541a5a7" providerId="AD" clId="Web-{D8A217AE-5F5B-E526-A414-735EF7846AA9}" dt="2026-01-07T13:16:13.508" v="19" actId="20577"/>
        <pc:sldMkLst>
          <pc:docMk/>
          <pc:sldMk cId="2968374569" sldId="273"/>
        </pc:sldMkLst>
        <pc:spChg chg="mod">
          <ac:chgData name="Valtr, Václav" userId="S::valtrva@ff.cuni.cz::196713dc-8118-4991-a318-3a3c2541a5a7" providerId="AD" clId="Web-{D8A217AE-5F5B-E526-A414-735EF7846AA9}" dt="2026-01-07T13:16:13.508" v="19" actId="20577"/>
          <ac:spMkLst>
            <pc:docMk/>
            <pc:sldMk cId="2968374569" sldId="273"/>
            <ac:spMk id="3" creationId="{2521AE86-B820-0EDB-6881-8C13876E8B4C}"/>
          </ac:spMkLst>
        </pc:spChg>
      </pc:sldChg>
      <pc:sldChg chg="add">
        <pc:chgData name="Valtr, Václav" userId="S::valtrva@ff.cuni.cz::196713dc-8118-4991-a318-3a3c2541a5a7" providerId="AD" clId="Web-{D8A217AE-5F5B-E526-A414-735EF7846AA9}" dt="2026-01-07T13:17:18.150" v="23"/>
        <pc:sldMkLst>
          <pc:docMk/>
          <pc:sldMk cId="1929138683" sldId="274"/>
        </pc:sldMkLst>
      </pc:sldChg>
      <pc:sldChg chg="add del">
        <pc:chgData name="Valtr, Václav" userId="S::valtrva@ff.cuni.cz::196713dc-8118-4991-a318-3a3c2541a5a7" providerId="AD" clId="Web-{D8A217AE-5F5B-E526-A414-735EF7846AA9}" dt="2026-01-07T13:18:14.964" v="34"/>
        <pc:sldMkLst>
          <pc:docMk/>
          <pc:sldMk cId="553093248" sldId="275"/>
        </pc:sldMkLst>
      </pc:sldChg>
      <pc:sldChg chg="modSp add">
        <pc:chgData name="Valtr, Václav" userId="S::valtrva@ff.cuni.cz::196713dc-8118-4991-a318-3a3c2541a5a7" providerId="AD" clId="Web-{D8A217AE-5F5B-E526-A414-735EF7846AA9}" dt="2026-01-07T13:18:55.870" v="43" actId="14100"/>
        <pc:sldMkLst>
          <pc:docMk/>
          <pc:sldMk cId="1304942584" sldId="276"/>
        </pc:sldMkLst>
        <pc:spChg chg="mod">
          <ac:chgData name="Valtr, Václav" userId="S::valtrva@ff.cuni.cz::196713dc-8118-4991-a318-3a3c2541a5a7" providerId="AD" clId="Web-{D8A217AE-5F5B-E526-A414-735EF7846AA9}" dt="2026-01-07T13:18:55.870" v="43" actId="14100"/>
          <ac:spMkLst>
            <pc:docMk/>
            <pc:sldMk cId="1304942584" sldId="276"/>
            <ac:spMk id="7" creationId="{95C7F5B3-716E-1C44-BEBB-321B7B4F7298}"/>
          </ac:spMkLst>
        </pc:spChg>
      </pc:sldChg>
      <pc:sldChg chg="add del">
        <pc:chgData name="Valtr, Václav" userId="S::valtrva@ff.cuni.cz::196713dc-8118-4991-a318-3a3c2541a5a7" providerId="AD" clId="Web-{D8A217AE-5F5B-E526-A414-735EF7846AA9}" dt="2026-01-07T13:19:55.996" v="47"/>
        <pc:sldMkLst>
          <pc:docMk/>
          <pc:sldMk cId="294592837" sldId="277"/>
        </pc:sldMkLst>
      </pc:sldChg>
      <pc:sldChg chg="add del ord">
        <pc:chgData name="Valtr, Václav" userId="S::valtrva@ff.cuni.cz::196713dc-8118-4991-a318-3a3c2541a5a7" providerId="AD" clId="Web-{D8A217AE-5F5B-E526-A414-735EF7846AA9}" dt="2026-01-07T13:25:41.586" v="58"/>
        <pc:sldMkLst>
          <pc:docMk/>
          <pc:sldMk cId="3829464710" sldId="278"/>
        </pc:sldMkLst>
      </pc:sldChg>
      <pc:sldChg chg="add ord">
        <pc:chgData name="Valtr, Václav" userId="S::valtrva@ff.cuni.cz::196713dc-8118-4991-a318-3a3c2541a5a7" providerId="AD" clId="Web-{D8A217AE-5F5B-E526-A414-735EF7846AA9}" dt="2026-01-07T13:24:38.816" v="54"/>
        <pc:sldMkLst>
          <pc:docMk/>
          <pc:sldMk cId="3929627632" sldId="279"/>
        </pc:sldMkLst>
      </pc:sldChg>
      <pc:sldChg chg="add del">
        <pc:chgData name="Valtr, Václav" userId="S::valtrva@ff.cuni.cz::196713dc-8118-4991-a318-3a3c2541a5a7" providerId="AD" clId="Web-{D8A217AE-5F5B-E526-A414-735EF7846AA9}" dt="2026-01-07T13:19:42.340" v="45"/>
        <pc:sldMkLst>
          <pc:docMk/>
          <pc:sldMk cId="3240995067" sldId="28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5D681F-2A43-4E5C-BF8B-F1EE0E3FDE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2076F7C-AA9B-41BC-A6FC-EA1B26C533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23FF652-79EE-46D1-AFC7-C624C48F0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8CEC-56DA-44F0-B577-8798B6E0452F}" type="datetimeFigureOut">
              <a:rPr lang="cs-CZ" smtClean="0"/>
              <a:t>07.01.2026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393DB0B-6193-436B-AC7D-7CF83B7BF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C953DF9-B356-4A9C-81CC-A2FF03FB4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1D8E8-B5A8-4659-8A50-B9511A197F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1946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21DB69-9028-473D-BA1C-AC24AC995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A820BB0-0912-42E5-BFE7-DCDB39454B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E5B80CA-B160-463A-B250-B5EAB974D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8CEC-56DA-44F0-B577-8798B6E0452F}" type="datetimeFigureOut">
              <a:rPr lang="cs-CZ" smtClean="0"/>
              <a:t>07.01.2026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8B4E192-035A-466E-BAE6-AA2132A87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5178F85-AB91-414F-B349-C6FB61B34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1D8E8-B5A8-4659-8A50-B9511A197F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5484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0AD82FF9-6CC7-4F40-9652-778DDE1D9A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5BCD2C1-D757-44EB-8C05-29FCE6BD84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5AEB89D-AFE1-482F-9CF8-30EF4ACD0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8CEC-56DA-44F0-B577-8798B6E0452F}" type="datetimeFigureOut">
              <a:rPr lang="cs-CZ" smtClean="0"/>
              <a:t>07.01.2026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C3C0EEB-3EDA-4A76-B5D2-468AD838D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665D6DD-4839-4877-B63F-86CA66385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1D8E8-B5A8-4659-8A50-B9511A197F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5386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330FA4-67F5-45BF-B4FF-9F5D0E52E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6E9C728-AC10-42C6-AF98-A498251E9D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07F64A8-B2EB-4E20-83E4-91E9CD2E4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8CEC-56DA-44F0-B577-8798B6E0452F}" type="datetimeFigureOut">
              <a:rPr lang="cs-CZ" smtClean="0"/>
              <a:t>07.01.2026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98ABB6B-5DD2-4907-AC36-DAA10199A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8437B57-F6B2-465F-A699-CC1FB42D0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1D8E8-B5A8-4659-8A50-B9511A197F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4125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9B79A8-6F13-4A3E-B4A6-3DDF11D4E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51C5CFB-8E29-41A3-914D-A84A483623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3654506-20C3-4EA7-9A82-B090124A4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8CEC-56DA-44F0-B577-8798B6E0452F}" type="datetimeFigureOut">
              <a:rPr lang="cs-CZ" smtClean="0"/>
              <a:t>07.01.2026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6DFB565-09FB-4BE2-AFF8-79B041AA8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B196643-25A8-4E21-9C71-1C55C0702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1D8E8-B5A8-4659-8A50-B9511A197F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2692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848339-1EC2-4BB6-82D2-D4027B6A7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2817F02-F2AC-49C7-9F64-E3B70D0BFD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480B6B7-ABDC-46BB-B42A-D8483ABFAB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9AF5BC0-F1E8-4B79-96B0-C54912E3B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8CEC-56DA-44F0-B577-8798B6E0452F}" type="datetimeFigureOut">
              <a:rPr lang="cs-CZ" smtClean="0"/>
              <a:t>07.01.2026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F95254A-6B76-4D74-A7E9-B7CD92F9D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0B10FE4-01C2-42CC-9E73-43E5E0E95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1D8E8-B5A8-4659-8A50-B9511A197F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6581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23758B-371C-4CF7-90EB-96288DC4D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B5EA96E-9540-444E-A215-D1A3D10690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A3BD308-82BE-4F47-A059-390616B010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861657D-37D6-4D29-B68C-D5717CB8BE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DD644651-8D1E-4281-8E03-A952BEAB2B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F9BB64C-FC20-45EC-8DE6-32B224CBF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8CEC-56DA-44F0-B577-8798B6E0452F}" type="datetimeFigureOut">
              <a:rPr lang="cs-CZ" smtClean="0"/>
              <a:t>07.01.2026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F55EC89-7E44-4C8D-9E0B-F62CC0441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9A00CC2-1FCB-4C39-B33F-BEB140068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1D8E8-B5A8-4659-8A50-B9511A197F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9833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7BCB91-4D80-4D17-84B0-BC9D982EE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7DF38F2-F6DA-45D7-8173-22F20FC8B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8CEC-56DA-44F0-B577-8798B6E0452F}" type="datetimeFigureOut">
              <a:rPr lang="cs-CZ" smtClean="0"/>
              <a:t>07.01.2026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EE6C0F0-1C6D-4016-AB4D-3A93EECFB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E0662E7-A8BF-44DB-9255-4EE57C053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1D8E8-B5A8-4659-8A50-B9511A197F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6201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4E9305E-512B-4520-BDFD-0698324C8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8CEC-56DA-44F0-B577-8798B6E0452F}" type="datetimeFigureOut">
              <a:rPr lang="cs-CZ" smtClean="0"/>
              <a:t>07.01.2026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FEF9D04F-1554-45EF-92A6-68D0580C0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DA20698-DE96-4097-AB10-2DF63E6C4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1D8E8-B5A8-4659-8A50-B9511A197F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5182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27E2D5-62A9-4DCA-A642-A4F572911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9ECF88E-CBA7-44C0-B113-4F3DE8AE3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F118118-79FC-4641-A59F-AA3AF6C4C4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3E517AF-3BA7-4BC9-B0AD-F1573667C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8CEC-56DA-44F0-B577-8798B6E0452F}" type="datetimeFigureOut">
              <a:rPr lang="cs-CZ" smtClean="0"/>
              <a:t>07.01.2026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A8D7E5A-6826-41A6-B598-FC284A6E6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39FC17C-861D-42FE-A53E-223AC44E8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1D8E8-B5A8-4659-8A50-B9511A197F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5581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FAB666-783C-46DF-A417-7B00E39FA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7A7679BF-822D-4A3F-9101-061938F09D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0D2D388-B83A-4A41-835D-5B4C99A4E0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90D6042-237C-4F60-BC3E-B5DCDEB4C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8CEC-56DA-44F0-B577-8798B6E0452F}" type="datetimeFigureOut">
              <a:rPr lang="cs-CZ" smtClean="0"/>
              <a:t>07.01.2026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2C481BA-A885-4AB6-9249-1E7EE1D47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4E18876-DB16-4085-87AA-0F83B36EE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1D8E8-B5A8-4659-8A50-B9511A197F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0912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B7521C09-F479-4454-80A3-ABC360987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5528597-3FF6-42E3-80F5-01E796BF01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6D71045-0D09-410C-B841-F0ED8A374D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08CEC-56DA-44F0-B577-8798B6E0452F}" type="datetimeFigureOut">
              <a:rPr lang="cs-CZ" smtClean="0"/>
              <a:t>07.01.2026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F0087FA-D6A5-4033-959C-CA1FBE2E45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1E16FA1-63A5-46E3-B871-EB54CBF698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A1D8E8-B5A8-4659-8A50-B9511A197F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8016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 descr="Obsah obrázku mapa&#10;&#10;Popis byl vytvořen automaticky">
            <a:extLst>
              <a:ext uri="{FF2B5EF4-FFF2-40B4-BE49-F238E27FC236}">
                <a16:creationId xmlns:a16="http://schemas.microsoft.com/office/drawing/2014/main" id="{3EF265DB-365C-462A-A057-CFF3579295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68" r="1" b="19454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D77FCC0-E147-45F2-81E6-8D14D04022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Myšlení za dynastie </a:t>
            </a:r>
            <a:r>
              <a:rPr lang="cs-CZ" dirty="0" err="1">
                <a:solidFill>
                  <a:srgbClr val="FFFFFF"/>
                </a:solidFill>
              </a:rPr>
              <a:t>Qing</a:t>
            </a:r>
            <a:r>
              <a:rPr lang="cs-CZ" dirty="0">
                <a:solidFill>
                  <a:srgbClr val="FFFFFF"/>
                </a:solidFill>
              </a:rPr>
              <a:t> </a:t>
            </a:r>
            <a:r>
              <a:rPr lang="zh-CN" altLang="en-US" dirty="0">
                <a:solidFill>
                  <a:srgbClr val="FFFFFF"/>
                </a:solidFill>
              </a:rPr>
              <a:t>清</a:t>
            </a:r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C7CD8CD-B6C7-48BD-9D35-E52D55113F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 fontScale="92500" lnSpcReduction="20000"/>
          </a:bodyPr>
          <a:lstStyle/>
          <a:p>
            <a:r>
              <a:rPr lang="cs-CZ" sz="1400" dirty="0">
                <a:solidFill>
                  <a:srgbClr val="FFFFFF"/>
                </a:solidFill>
              </a:rPr>
              <a:t>Empiričnost, </a:t>
            </a:r>
            <a:r>
              <a:rPr lang="cs-CZ" sz="1400" dirty="0" err="1">
                <a:solidFill>
                  <a:srgbClr val="FFFFFF"/>
                </a:solidFill>
              </a:rPr>
              <a:t>hanská</a:t>
            </a:r>
            <a:r>
              <a:rPr lang="cs-CZ" sz="1400" dirty="0">
                <a:solidFill>
                  <a:srgbClr val="FFFFFF"/>
                </a:solidFill>
              </a:rPr>
              <a:t> studia, </a:t>
            </a:r>
            <a:r>
              <a:rPr lang="cs-CZ" sz="1400" i="1" dirty="0" err="1">
                <a:solidFill>
                  <a:srgbClr val="FFFFFF"/>
                </a:solidFill>
              </a:rPr>
              <a:t>xiaoxue</a:t>
            </a:r>
            <a:r>
              <a:rPr lang="cs-CZ" sz="1400" dirty="0">
                <a:solidFill>
                  <a:srgbClr val="FFFFFF"/>
                </a:solidFill>
              </a:rPr>
              <a:t> </a:t>
            </a:r>
            <a:r>
              <a:rPr lang="zh-CN" altLang="en-US" sz="1400" dirty="0">
                <a:solidFill>
                  <a:srgbClr val="FFFFFF"/>
                </a:solidFill>
              </a:rPr>
              <a:t>小學</a:t>
            </a:r>
            <a:endParaRPr lang="en-US" altLang="zh-CN" sz="1400" dirty="0">
              <a:solidFill>
                <a:srgbClr val="FFFFFF"/>
              </a:solidFill>
            </a:endParaRPr>
          </a:p>
          <a:p>
            <a:endParaRPr lang="en-US" sz="1400" dirty="0">
              <a:solidFill>
                <a:srgbClr val="FFFFFF"/>
              </a:solidFill>
            </a:endParaRPr>
          </a:p>
          <a:p>
            <a:r>
              <a:rPr lang="cs-CZ" sz="1400" dirty="0">
                <a:solidFill>
                  <a:srgbClr val="FFFFFF"/>
                </a:solidFill>
              </a:rPr>
              <a:t>Čínská filosofie</a:t>
            </a:r>
          </a:p>
          <a:p>
            <a:r>
              <a:rPr lang="cs-CZ" sz="1400" dirty="0">
                <a:solidFill>
                  <a:srgbClr val="FFFFFF"/>
                </a:solidFill>
              </a:rPr>
              <a:t>ATJ200013</a:t>
            </a:r>
          </a:p>
          <a:p>
            <a:endParaRPr lang="cs-CZ" sz="1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3716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7F8950-E1EF-3679-C308-662AC6853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Pojmosloví ovlivněné </a:t>
            </a:r>
            <a:r>
              <a:rPr lang="cs-CZ" dirty="0" err="1"/>
              <a:t>legismem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9971DD2-423C-FDE8-A6ED-4B4CA1B5B4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i="1" dirty="0"/>
              <a:t>Shi </a:t>
            </a:r>
            <a:r>
              <a:rPr lang="zh-CN" altLang="en-US" dirty="0"/>
              <a:t>勢 </a:t>
            </a:r>
            <a:r>
              <a:rPr lang="cs-CZ" altLang="zh-CN" dirty="0"/>
              <a:t>-  Pozice síly, strategická výhoda, výhodná pozice, převažující tendence </a:t>
            </a:r>
          </a:p>
          <a:p>
            <a:pPr lvl="2"/>
            <a:r>
              <a:rPr lang="cs-CZ" sz="1600" dirty="0"/>
              <a:t>Když převládající tendence dosáhne svého maxima, nevyhnutelně zeslábne. V případě oslabení [síly] dochází k obrácené přeměně. Je to nevyhnutelný proces. Princip je s tímto nevyhnutelným procesem přirozeně v souladu, a to, co je v principu přirozené, je Nebe.</a:t>
            </a:r>
          </a:p>
          <a:p>
            <a:pPr marL="228600" lvl="1"/>
            <a:r>
              <a:rPr lang="cs-CZ" sz="2800" dirty="0" err="1"/>
              <a:t>Quan</a:t>
            </a:r>
            <a:r>
              <a:rPr lang="cs-CZ" sz="2800" dirty="0"/>
              <a:t> </a:t>
            </a:r>
            <a:r>
              <a:rPr lang="zh-CN" altLang="en-US" sz="2800" dirty="0"/>
              <a:t>權 </a:t>
            </a:r>
            <a:r>
              <a:rPr lang="cs-CZ" altLang="zh-CN" sz="2800" dirty="0"/>
              <a:t>– vahadlo, rovnováha</a:t>
            </a:r>
          </a:p>
          <a:p>
            <a:pPr lvl="2"/>
            <a:r>
              <a:rPr lang="cs-CZ" sz="1600" dirty="0"/>
              <a:t>Napravovat věci, jak se jeví v jejich nejhlubším úpadku, aniž si však dělá nárok na dokonalost. [Je to podobné vážení na váze], musí se postupovat opatrně, tak, jako se posunuje závaží na vahadle, které je příliš nízko, a přitom je třeba hledět na to, aby se vahadlo nezvedlo naopak příliš vysoko. Nakonec lze přece vždy nalézt rovnováhu.</a:t>
            </a:r>
          </a:p>
          <a:p>
            <a:pPr lvl="2"/>
            <a:endParaRPr lang="cs-CZ" sz="1600" dirty="0"/>
          </a:p>
          <a:p>
            <a:pPr lvl="1"/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4088092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587A1F-6CBB-73ED-E539-B9E2B8404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Dějiny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521AE86-B820-0EDB-6881-8C13876E8B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cs-CZ" dirty="0"/>
              <a:t>Komentář k Letopisům</a:t>
            </a:r>
          </a:p>
          <a:p>
            <a:r>
              <a:rPr lang="cs-CZ" i="1" dirty="0" err="1"/>
              <a:t>Du</a:t>
            </a:r>
            <a:r>
              <a:rPr lang="cs-CZ" i="1" dirty="0"/>
              <a:t> </a:t>
            </a:r>
            <a:r>
              <a:rPr lang="cs-CZ" i="1" dirty="0" err="1"/>
              <a:t>Tongjian</a:t>
            </a:r>
            <a:r>
              <a:rPr lang="cs-CZ" i="1" dirty="0"/>
              <a:t> lun </a:t>
            </a:r>
            <a:r>
              <a:rPr lang="zh-CN" altLang="en-US">
                <a:ea typeface="等线"/>
              </a:rPr>
              <a:t>讀通鑒論</a:t>
            </a:r>
            <a:endParaRPr lang="cs-CZ" altLang="zh-CN">
              <a:ea typeface="等线"/>
            </a:endParaRPr>
          </a:p>
          <a:p>
            <a:pPr lvl="1"/>
            <a:r>
              <a:rPr lang="cs-CZ" dirty="0"/>
              <a:t>Historie je cenná tím, že vypráví o věcech minulých tak, aby se staly učiteli věcí budoucích. Pokud historik zaznamenává věci zbytečné a příliš detailní a nepopisuje hlavní tendence prolínající epochami, potomci, kteří chtějí poznat principy úspěchů a proher každé doby, aby sloužily jako vzory jejich vlastního jednání, se nemají o co opřít. K čemu pak je taková historie! Vysledovat příčiny, proč jsou věci, jaké jsou, rozlišovat, proč věci nejsou zcela takové, jaké by být měly [a jaké bychom je mohli očekávat], rozlišovat podíl zla v dobru a podíl dobra ve zlu, jakého druhu je dobro nebo zlo a do jaké míry jde o dobro nebo o zlo, brát v úvahu dobu, zvažovat hlubší sklony, pronikat do psychologie lidí a zkoumat účinnost lidského jednání. [...] Historie je tu proto, aby vydávala svědectví o jednání lidí.</a:t>
            </a:r>
            <a:endParaRPr lang="cs-CZ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9683745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51BA4DF-2BD4-4EC2-B1DB-B27C8AC71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F99FFD3-C27F-472B-95D0-6EB04D6D5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3733" y="548464"/>
            <a:ext cx="6798541" cy="1675623"/>
          </a:xfrm>
        </p:spPr>
        <p:txBody>
          <a:bodyPr anchor="b">
            <a:normAutofit/>
          </a:bodyPr>
          <a:lstStyle/>
          <a:p>
            <a:r>
              <a:rPr lang="cs-CZ" sz="4000" dirty="0"/>
              <a:t>Vládní projekty a obrat k textům</a:t>
            </a:r>
          </a:p>
        </p:txBody>
      </p:sp>
      <p:pic>
        <p:nvPicPr>
          <p:cNvPr id="5" name="Obrázek 4" descr="Obsah obrázku mapa&#10;&#10;Popis byl vytvořen automaticky">
            <a:extLst>
              <a:ext uri="{FF2B5EF4-FFF2-40B4-BE49-F238E27FC236}">
                <a16:creationId xmlns:a16="http://schemas.microsoft.com/office/drawing/2014/main" id="{70431D90-E26A-4612-8AF7-5D3A2A7B9C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55"/>
          <a:stretch/>
        </p:blipFill>
        <p:spPr>
          <a:xfrm>
            <a:off x="1" y="10"/>
            <a:ext cx="4196496" cy="6857990"/>
          </a:xfrm>
          <a:prstGeom prst="rect">
            <a:avLst/>
          </a:prstGeom>
          <a:effectLst/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EA40AD-3E86-47E0-B414-8A1FD92AD6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3734" y="2409830"/>
            <a:ext cx="6798539" cy="3705217"/>
          </a:xfrm>
        </p:spPr>
        <p:txBody>
          <a:bodyPr>
            <a:normAutofit/>
          </a:bodyPr>
          <a:lstStyle/>
          <a:p>
            <a:r>
              <a:rPr lang="cs-CZ" sz="2000" i="1" dirty="0"/>
              <a:t>Siku </a:t>
            </a:r>
            <a:r>
              <a:rPr lang="cs-CZ" sz="2000" i="1" dirty="0" err="1"/>
              <a:t>quanshu</a:t>
            </a:r>
            <a:r>
              <a:rPr lang="cs-CZ" sz="2000" i="1" dirty="0"/>
              <a:t> </a:t>
            </a:r>
            <a:r>
              <a:rPr lang="zh-CN" altLang="en-US" sz="2000" dirty="0"/>
              <a:t>四庫全書</a:t>
            </a:r>
            <a:r>
              <a:rPr lang="cs-CZ" altLang="zh-CN" sz="2000" dirty="0"/>
              <a:t> (1772-1782)</a:t>
            </a:r>
          </a:p>
          <a:p>
            <a:r>
              <a:rPr lang="cs-CZ" altLang="zh-CN" sz="2000" dirty="0"/>
              <a:t>„Literární inkvizice“ 1774-1789</a:t>
            </a:r>
          </a:p>
          <a:p>
            <a:r>
              <a:rPr lang="cs-CZ" sz="2000" dirty="0"/>
              <a:t>Fakta je třeba ověřovat – </a:t>
            </a:r>
            <a:r>
              <a:rPr lang="cs-CZ" sz="2000" i="1" dirty="0" err="1"/>
              <a:t>kaozheng</a:t>
            </a:r>
            <a:r>
              <a:rPr lang="cs-CZ" sz="2000" dirty="0"/>
              <a:t> </a:t>
            </a:r>
            <a:r>
              <a:rPr lang="zh-CN" altLang="en-US" sz="2000" dirty="0"/>
              <a:t>考證</a:t>
            </a:r>
            <a:endParaRPr lang="cs-CZ" altLang="zh-CN" sz="2000" dirty="0"/>
          </a:p>
          <a:p>
            <a:r>
              <a:rPr lang="cs-CZ" sz="2000" dirty="0"/>
              <a:t>Spor mezi školou starého a nového textu (</a:t>
            </a:r>
            <a:r>
              <a:rPr lang="cs-CZ" sz="2000" i="1" dirty="0" err="1"/>
              <a:t>guwen</a:t>
            </a:r>
            <a:r>
              <a:rPr lang="cs-CZ" sz="2000" i="1" dirty="0"/>
              <a:t> </a:t>
            </a:r>
            <a:r>
              <a:rPr lang="zh-CN" altLang="en-US" sz="2000" dirty="0"/>
              <a:t>古文</a:t>
            </a:r>
            <a:r>
              <a:rPr lang="zh-CN" altLang="en-US" sz="2000" i="1" dirty="0"/>
              <a:t> </a:t>
            </a:r>
            <a:r>
              <a:rPr lang="en-US" altLang="zh-CN" sz="2000" i="1" dirty="0"/>
              <a:t>vs. </a:t>
            </a:r>
            <a:r>
              <a:rPr lang="cs-CZ" altLang="zh-CN" sz="2000" i="1" dirty="0" err="1"/>
              <a:t>jinwen</a:t>
            </a:r>
            <a:r>
              <a:rPr lang="cs-CZ" altLang="zh-CN" sz="2000" i="1" dirty="0"/>
              <a:t> </a:t>
            </a:r>
            <a:r>
              <a:rPr lang="zh-CN" altLang="en-US" sz="2000" dirty="0"/>
              <a:t>今文</a:t>
            </a:r>
            <a:r>
              <a:rPr lang="cs-CZ" altLang="zh-CN" sz="2000" dirty="0"/>
              <a:t>)</a:t>
            </a:r>
            <a:endParaRPr lang="en-US" altLang="zh-CN" sz="2000" i="1" dirty="0"/>
          </a:p>
          <a:p>
            <a:r>
              <a:rPr lang="en-US" altLang="zh-CN" sz="2000" i="1" dirty="0"/>
              <a:t> </a:t>
            </a:r>
            <a:r>
              <a:rPr lang="cs-CZ" altLang="zh-CN" sz="2000" dirty="0" err="1"/>
              <a:t>Hanské</a:t>
            </a:r>
            <a:r>
              <a:rPr lang="cs-CZ" altLang="zh-CN" sz="2000" dirty="0"/>
              <a:t> učení </a:t>
            </a:r>
            <a:r>
              <a:rPr lang="cs-CZ" altLang="zh-CN" sz="2000" i="1" dirty="0"/>
              <a:t>– </a:t>
            </a:r>
            <a:r>
              <a:rPr lang="cs-CZ" altLang="zh-CN" sz="2000" i="1" dirty="0" err="1"/>
              <a:t>Hanxue</a:t>
            </a:r>
            <a:r>
              <a:rPr lang="cs-CZ" altLang="zh-CN" sz="2000" i="1" dirty="0"/>
              <a:t> </a:t>
            </a:r>
            <a:r>
              <a:rPr lang="zh-CN" altLang="en-US" sz="2000" dirty="0"/>
              <a:t>漢學</a:t>
            </a:r>
            <a:r>
              <a:rPr lang="cs-CZ" altLang="zh-CN" sz="2000" dirty="0"/>
              <a:t> vs. </a:t>
            </a:r>
            <a:r>
              <a:rPr lang="cs-CZ" altLang="zh-CN" sz="2000" dirty="0" err="1"/>
              <a:t>Songské</a:t>
            </a:r>
            <a:r>
              <a:rPr lang="cs-CZ" altLang="zh-CN" sz="2000" dirty="0"/>
              <a:t> učení (s.555)</a:t>
            </a:r>
          </a:p>
          <a:p>
            <a:r>
              <a:rPr lang="cs-CZ" altLang="zh-CN" sz="2000" dirty="0"/>
              <a:t>Praktické znalosti – odkaz na </a:t>
            </a:r>
            <a:r>
              <a:rPr lang="cs-CZ" altLang="zh-CN" sz="2000" i="1" dirty="0" err="1"/>
              <a:t>liu</a:t>
            </a:r>
            <a:r>
              <a:rPr lang="cs-CZ" altLang="zh-CN" sz="2000" i="1" dirty="0"/>
              <a:t> </a:t>
            </a:r>
            <a:r>
              <a:rPr lang="cs-CZ" altLang="zh-CN" sz="2000" i="1" dirty="0" err="1"/>
              <a:t>yi</a:t>
            </a:r>
            <a:r>
              <a:rPr lang="cs-CZ" altLang="zh-CN" sz="2000" i="1" dirty="0"/>
              <a:t> </a:t>
            </a:r>
            <a:r>
              <a:rPr lang="zh-CN" altLang="en-US" sz="2000" dirty="0"/>
              <a:t>六藝</a:t>
            </a:r>
            <a:r>
              <a:rPr lang="cs-CZ" altLang="zh-CN" sz="2000" dirty="0"/>
              <a:t> – obřady, hudba, </a:t>
            </a:r>
            <a:r>
              <a:rPr lang="cs-CZ" altLang="zh-CN" sz="2000" dirty="0" err="1"/>
              <a:t>lučištnictví</a:t>
            </a:r>
            <a:r>
              <a:rPr lang="cs-CZ" altLang="zh-CN" sz="2000" dirty="0"/>
              <a:t>, jízda na voze, kaligrafie, matematika</a:t>
            </a:r>
          </a:p>
          <a:p>
            <a:endParaRPr lang="cs-CZ" sz="2000" i="1" dirty="0"/>
          </a:p>
          <a:p>
            <a:endParaRPr lang="en-US" altLang="zh-CN" sz="2000" dirty="0"/>
          </a:p>
        </p:txBody>
      </p:sp>
    </p:spTree>
    <p:extLst>
      <p:ext uri="{BB962C8B-B14F-4D97-AF65-F5344CB8AC3E}">
        <p14:creationId xmlns:p14="http://schemas.microsoft.com/office/powerpoint/2010/main" val="13987773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AEB8E18-5A7E-6763-5AAD-AB6735171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0" y="499621"/>
            <a:ext cx="5334197" cy="5740459"/>
          </a:xfrm>
        </p:spPr>
        <p:txBody>
          <a:bodyPr anchor="ctr">
            <a:normAutofit lnSpcReduction="10000"/>
          </a:bodyPr>
          <a:lstStyle/>
          <a:p>
            <a:r>
              <a:rPr lang="cs-CZ" sz="2000" i="1" dirty="0"/>
              <a:t>Song </a:t>
            </a:r>
            <a:r>
              <a:rPr lang="cs-CZ" sz="2000" i="1" dirty="0" err="1"/>
              <a:t>xue</a:t>
            </a:r>
            <a:r>
              <a:rPr lang="cs-CZ" sz="2000" i="1" dirty="0"/>
              <a:t> </a:t>
            </a:r>
            <a:r>
              <a:rPr lang="zh-CN" altLang="en-US" sz="2000">
                <a:ea typeface="等线"/>
              </a:rPr>
              <a:t>宋學</a:t>
            </a:r>
            <a:r>
              <a:rPr lang="cs-CZ" sz="2000" i="1" dirty="0"/>
              <a:t>, Ming </a:t>
            </a:r>
            <a:r>
              <a:rPr lang="cs-CZ" sz="2000" i="1" dirty="0" err="1"/>
              <a:t>xue</a:t>
            </a:r>
            <a:r>
              <a:rPr lang="cs-CZ" sz="2000" i="1" dirty="0"/>
              <a:t> </a:t>
            </a:r>
            <a:r>
              <a:rPr lang="zh-CN" altLang="en-US" sz="2000">
                <a:ea typeface="等线"/>
              </a:rPr>
              <a:t>明學 </a:t>
            </a:r>
            <a:endParaRPr lang="cs-CZ" altLang="zh-CN" sz="2000">
              <a:ea typeface="等线"/>
            </a:endParaRPr>
          </a:p>
          <a:p>
            <a:r>
              <a:rPr lang="cs-CZ" sz="2000" i="1" dirty="0"/>
              <a:t>Han </a:t>
            </a:r>
            <a:r>
              <a:rPr lang="cs-CZ" sz="2000" i="1" dirty="0" err="1"/>
              <a:t>xue</a:t>
            </a:r>
            <a:r>
              <a:rPr lang="cs-CZ" sz="2000" i="1" dirty="0"/>
              <a:t> </a:t>
            </a:r>
            <a:r>
              <a:rPr lang="zh-CN" altLang="en-US" sz="2000">
                <a:ea typeface="等线"/>
              </a:rPr>
              <a:t>漢學 </a:t>
            </a:r>
            <a:r>
              <a:rPr lang="cs-CZ" altLang="zh-CN" sz="2000" dirty="0">
                <a:ea typeface="等线"/>
              </a:rPr>
              <a:t>– jeden ze zakladatelů </a:t>
            </a:r>
            <a:r>
              <a:rPr lang="cs-CZ" altLang="zh-CN" sz="2000" dirty="0" err="1">
                <a:ea typeface="等线"/>
              </a:rPr>
              <a:t>Hui</a:t>
            </a:r>
            <a:r>
              <a:rPr lang="cs-CZ" altLang="zh-CN" sz="2000" dirty="0">
                <a:ea typeface="等线"/>
              </a:rPr>
              <a:t> </a:t>
            </a:r>
            <a:r>
              <a:rPr lang="cs-CZ" altLang="zh-CN" sz="2000" dirty="0" err="1">
                <a:ea typeface="等线"/>
              </a:rPr>
              <a:t>Dong</a:t>
            </a:r>
            <a:r>
              <a:rPr lang="cs-CZ" altLang="zh-CN" sz="2000" dirty="0">
                <a:ea typeface="等线"/>
              </a:rPr>
              <a:t> </a:t>
            </a:r>
            <a:r>
              <a:rPr lang="cs-CZ" altLang="zh-CN" sz="2000" dirty="0" err="1">
                <a:latin typeface="Aptos"/>
                <a:ea typeface="等线"/>
                <a:cs typeface="Times New Roman"/>
              </a:rPr>
              <a:t>惠棟</a:t>
            </a:r>
            <a:r>
              <a:rPr lang="cs-CZ" altLang="zh-CN" sz="2000" dirty="0">
                <a:ea typeface="等线"/>
              </a:rPr>
              <a:t> (1679-1758) - filologie a fonologie</a:t>
            </a:r>
          </a:p>
          <a:p>
            <a:pPr lvl="1"/>
            <a:r>
              <a:rPr lang="cs-CZ" sz="1600" dirty="0"/>
              <a:t>Obnovení zájmu o kanonické knihy v novém písmu (</a:t>
            </a:r>
            <a:r>
              <a:rPr lang="cs-CZ" sz="1600" i="1" dirty="0" err="1"/>
              <a:t>jinwen</a:t>
            </a:r>
            <a:r>
              <a:rPr lang="cs-CZ" sz="1600" i="1" dirty="0"/>
              <a:t> </a:t>
            </a:r>
            <a:r>
              <a:rPr lang="zh-CN" altLang="en-US" sz="1600">
                <a:ea typeface="等线"/>
              </a:rPr>
              <a:t>今文</a:t>
            </a:r>
            <a:r>
              <a:rPr lang="zh-CN" altLang="en-US" sz="1600" i="1">
                <a:ea typeface="等线"/>
              </a:rPr>
              <a:t> </a:t>
            </a:r>
            <a:r>
              <a:rPr lang="cs-CZ" sz="1600" dirty="0"/>
              <a:t>vs.</a:t>
            </a:r>
            <a:r>
              <a:rPr lang="cs-CZ" sz="1600" i="1" dirty="0"/>
              <a:t> </a:t>
            </a:r>
            <a:r>
              <a:rPr lang="cs-CZ" sz="1600" i="1" dirty="0" err="1"/>
              <a:t>guwen</a:t>
            </a:r>
            <a:r>
              <a:rPr lang="cs-CZ" sz="1600" i="1" dirty="0"/>
              <a:t> </a:t>
            </a:r>
            <a:r>
              <a:rPr lang="zh-CN" altLang="en-US" sz="1600">
                <a:ea typeface="等线"/>
              </a:rPr>
              <a:t>古文</a:t>
            </a:r>
            <a:r>
              <a:rPr lang="cs-CZ" sz="1600" dirty="0"/>
              <a:t>)</a:t>
            </a:r>
            <a:endParaRPr lang="en-US" sz="1600" dirty="0"/>
          </a:p>
          <a:p>
            <a:pPr lvl="1"/>
            <a:r>
              <a:rPr lang="cs-CZ" altLang="zh-CN" sz="1600" dirty="0">
                <a:ea typeface="等线"/>
              </a:rPr>
              <a:t>J</a:t>
            </a:r>
            <a:r>
              <a:rPr lang="cs-CZ" sz="1600" dirty="0"/>
              <a:t>aké Kanonické knihy? Jaké historické kroniky? Jaké tradiční výklady? jediné, na čem záleží, je jejich pravost! Pokud jsou Kanonické knihy pravé, zatímco historické kroniky a tradiční výklady jsou nepravé, pak lze na základě Kanonických knih opravit historické kroniky a tradiční výklady. Pokud však jsou historické kroniky a tradiční výklady pravé, zatímco Kanonické knihy pravé nejsou, proč by nemělo být možné na základě historických kronik a komentářů korigovat Kanonické knihy? Yan </a:t>
            </a:r>
            <a:r>
              <a:rPr lang="cs-CZ" sz="1600" dirty="0" err="1"/>
              <a:t>Ruoqu</a:t>
            </a:r>
            <a:r>
              <a:rPr lang="cs-CZ" sz="1600" dirty="0"/>
              <a:t> </a:t>
            </a:r>
            <a:r>
              <a:rPr lang="cs-CZ" sz="1600" dirty="0">
                <a:solidFill>
                  <a:srgbClr val="000000"/>
                </a:solidFill>
                <a:ea typeface="+mn-lt"/>
                <a:cs typeface="+mn-lt"/>
              </a:rPr>
              <a:t> </a:t>
            </a:r>
            <a:r>
              <a:rPr lang="ja-JP" altLang="cs-CZ" sz="1600">
                <a:solidFill>
                  <a:srgbClr val="000000"/>
                </a:solidFill>
                <a:ea typeface="+mn-lt"/>
                <a:cs typeface="+mn-lt"/>
              </a:rPr>
              <a:t>閻若璩</a:t>
            </a:r>
            <a:r>
              <a:rPr lang="ja-JP" altLang="cs-CZ" sz="1600">
                <a:ea typeface="游ゴシック"/>
              </a:rPr>
              <a:t> </a:t>
            </a:r>
            <a:r>
              <a:rPr lang="cs-CZ" sz="1600" dirty="0"/>
              <a:t>(1636-1704)</a:t>
            </a:r>
          </a:p>
          <a:p>
            <a:r>
              <a:rPr lang="cs-CZ" sz="2000" i="1" dirty="0" err="1"/>
              <a:t>Kaozhengxue</a:t>
            </a:r>
            <a:r>
              <a:rPr lang="en-US" sz="2000" i="1" dirty="0"/>
              <a:t> </a:t>
            </a:r>
            <a:r>
              <a:rPr lang="zh-CN" altLang="en-US" sz="2000">
                <a:ea typeface="等线"/>
              </a:rPr>
              <a:t>考證學 </a:t>
            </a:r>
            <a:r>
              <a:rPr lang="cs-CZ" altLang="zh-CN" sz="2000" dirty="0">
                <a:ea typeface="等线"/>
              </a:rPr>
              <a:t> škola ověřování a důkazů </a:t>
            </a:r>
            <a:r>
              <a:rPr lang="en-US" altLang="zh-CN" sz="2000" dirty="0">
                <a:ea typeface="等线"/>
              </a:rPr>
              <a:t>vs </a:t>
            </a:r>
            <a:r>
              <a:rPr lang="cs-CZ" altLang="zh-CN" sz="2000" i="1" dirty="0" err="1">
                <a:ea typeface="等线"/>
              </a:rPr>
              <a:t>yilixue</a:t>
            </a:r>
            <a:r>
              <a:rPr lang="cs-CZ" altLang="zh-CN" sz="2000" dirty="0">
                <a:ea typeface="等线"/>
              </a:rPr>
              <a:t> </a:t>
            </a:r>
            <a:r>
              <a:rPr lang="zh-CN" altLang="en-US" sz="2000">
                <a:ea typeface="等线"/>
              </a:rPr>
              <a:t>義理學</a:t>
            </a:r>
            <a:r>
              <a:rPr lang="cs-CZ" altLang="zh-CN" sz="2000" dirty="0">
                <a:ea typeface="等线"/>
              </a:rPr>
              <a:t> škola morálnosti a principu</a:t>
            </a:r>
            <a:endParaRPr lang="cs-CZ" sz="2000" i="1" dirty="0">
              <a:ea typeface="等线"/>
            </a:endParaRPr>
          </a:p>
          <a:p>
            <a:r>
              <a:rPr lang="cs-CZ" sz="2000" i="1" dirty="0" err="1"/>
              <a:t>Xiaoxue</a:t>
            </a:r>
            <a:r>
              <a:rPr lang="cs-CZ" sz="2000" i="1" dirty="0"/>
              <a:t> </a:t>
            </a:r>
            <a:r>
              <a:rPr lang="zh-CN" altLang="en-US" sz="2000">
                <a:ea typeface="等线"/>
              </a:rPr>
              <a:t>小學 </a:t>
            </a:r>
            <a:r>
              <a:rPr lang="cs-CZ" altLang="zh-CN" sz="2000" dirty="0">
                <a:ea typeface="等线"/>
              </a:rPr>
              <a:t>– menší či základní učení (znaky, etymologie a fonologie)</a:t>
            </a:r>
            <a:endParaRPr lang="cs-CZ" sz="2000" dirty="0">
              <a:ea typeface="等线"/>
            </a:endParaRPr>
          </a:p>
          <a:p>
            <a:r>
              <a:rPr lang="cs-CZ" sz="2000" i="1" dirty="0" err="1"/>
              <a:t>Shixue</a:t>
            </a:r>
            <a:r>
              <a:rPr lang="cs-CZ" sz="2000" dirty="0"/>
              <a:t> </a:t>
            </a:r>
            <a:r>
              <a:rPr lang="zh-CN" altLang="en-US" sz="2000">
                <a:ea typeface="等线"/>
              </a:rPr>
              <a:t>實學 </a:t>
            </a:r>
            <a:r>
              <a:rPr lang="cs-CZ" altLang="zh-CN" sz="2000" dirty="0">
                <a:ea typeface="等线"/>
              </a:rPr>
              <a:t>– praktické učení, objevuje se již za Mingů</a:t>
            </a:r>
            <a:endParaRPr lang="cs-CZ" sz="2000" i="1" dirty="0">
              <a:ea typeface="等线"/>
            </a:endParaRPr>
          </a:p>
        </p:txBody>
      </p:sp>
      <p:pic>
        <p:nvPicPr>
          <p:cNvPr id="5" name="Obrázek 4" descr="Obsah obrázku skica, kresba&#10;&#10;Obsah vygenerovaný umělou inteligencí může být nesprávný.">
            <a:extLst>
              <a:ext uri="{FF2B5EF4-FFF2-40B4-BE49-F238E27FC236}">
                <a16:creationId xmlns:a16="http://schemas.microsoft.com/office/drawing/2014/main" id="{3F9A230E-9F55-E002-7A92-F7DEBBAE61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82"/>
          <a:stretch/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291386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12D923-9088-E484-13F0-A9C79A220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lang="cs-CZ" sz="4000" dirty="0" err="1"/>
              <a:t>Dai</a:t>
            </a:r>
            <a:r>
              <a:rPr lang="cs-CZ" sz="4000" dirty="0"/>
              <a:t> </a:t>
            </a:r>
            <a:r>
              <a:rPr lang="cs-CZ" sz="4000" dirty="0" err="1"/>
              <a:t>Zhen</a:t>
            </a:r>
            <a:r>
              <a:rPr lang="cs-CZ" sz="4000" dirty="0"/>
              <a:t> </a:t>
            </a:r>
            <a:r>
              <a:rPr lang="zh-CN" altLang="en-US" sz="4000" dirty="0"/>
              <a:t>戴震</a:t>
            </a:r>
            <a:r>
              <a:rPr lang="cs-CZ" sz="4000" dirty="0"/>
              <a:t> (1724-1777)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95C7F5B3-716E-1C44-BEBB-321B7B4F72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80" y="1897068"/>
            <a:ext cx="6002110" cy="4237033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endParaRPr lang="cs-CZ" altLang="zh-CN" sz="2000" dirty="0">
              <a:ea typeface="等线"/>
              <a:cs typeface="Calibri"/>
            </a:endParaRPr>
          </a:p>
          <a:p>
            <a:r>
              <a:rPr lang="cs-CZ" sz="2000" dirty="0"/>
              <a:t>Jeden z editorů </a:t>
            </a:r>
            <a:r>
              <a:rPr lang="cs-CZ" sz="2000" i="1" dirty="0"/>
              <a:t>Siku </a:t>
            </a:r>
            <a:r>
              <a:rPr lang="cs-CZ" sz="2000" i="1" dirty="0" err="1"/>
              <a:t>quanshu</a:t>
            </a:r>
            <a:r>
              <a:rPr lang="cs-CZ" sz="2000" dirty="0"/>
              <a:t> </a:t>
            </a:r>
            <a:r>
              <a:rPr lang="zh-CN" altLang="en-US" sz="2000">
                <a:ea typeface="等线"/>
              </a:rPr>
              <a:t>四庫全書</a:t>
            </a:r>
            <a:endParaRPr lang="cs-CZ" sz="2000">
              <a:ea typeface="等线"/>
            </a:endParaRPr>
          </a:p>
          <a:p>
            <a:r>
              <a:rPr lang="cs-CZ" altLang="zh-CN" sz="2000" dirty="0"/>
              <a:t>Kritik </a:t>
            </a:r>
            <a:r>
              <a:rPr lang="cs-CZ" altLang="zh-CN" sz="2000" dirty="0" err="1"/>
              <a:t>songského</a:t>
            </a:r>
            <a:r>
              <a:rPr lang="cs-CZ" altLang="zh-CN" sz="2000" dirty="0"/>
              <a:t> učení</a:t>
            </a:r>
          </a:p>
          <a:p>
            <a:r>
              <a:rPr lang="cs-CZ" sz="2000" dirty="0"/>
              <a:t>Rozličné předměty zájmu: obřady, zákony, administrativa, astronomie, kalendář, matematika i historická geografie</a:t>
            </a:r>
          </a:p>
          <a:p>
            <a:r>
              <a:rPr lang="cs-CZ" sz="2200" dirty="0">
                <a:solidFill>
                  <a:srgbClr val="000000"/>
                </a:solidFill>
              </a:rPr>
              <a:t>Hledat pravdu ve faktech – </a:t>
            </a:r>
            <a:r>
              <a:rPr lang="cs-CZ" sz="2200" i="1" dirty="0" err="1">
                <a:solidFill>
                  <a:srgbClr val="000000"/>
                </a:solidFill>
              </a:rPr>
              <a:t>shishi</a:t>
            </a:r>
            <a:r>
              <a:rPr lang="cs-CZ" sz="2200" i="1" dirty="0">
                <a:solidFill>
                  <a:srgbClr val="000000"/>
                </a:solidFill>
              </a:rPr>
              <a:t> </a:t>
            </a:r>
            <a:r>
              <a:rPr lang="cs-CZ" sz="2200" i="1" dirty="0" err="1">
                <a:solidFill>
                  <a:srgbClr val="000000"/>
                </a:solidFill>
              </a:rPr>
              <a:t>qiushi</a:t>
            </a:r>
            <a:r>
              <a:rPr lang="zh-CN" altLang="en-US" sz="2200">
                <a:solidFill>
                  <a:srgbClr val="000000"/>
                </a:solidFill>
                <a:ea typeface="等线"/>
              </a:rPr>
              <a:t>實事求是</a:t>
            </a:r>
            <a:endParaRPr lang="cs-CZ" sz="2200">
              <a:solidFill>
                <a:srgbClr val="000000"/>
              </a:solidFill>
              <a:ea typeface="等线"/>
            </a:endParaRPr>
          </a:p>
          <a:p>
            <a:r>
              <a:rPr lang="cs-CZ" sz="2200" dirty="0">
                <a:solidFill>
                  <a:srgbClr val="000000"/>
                </a:solidFill>
              </a:rPr>
              <a:t>Správný výklad založený na etymologii a objektivních znalostech</a:t>
            </a:r>
            <a:endParaRPr lang="en-US" sz="2200" dirty="0">
              <a:solidFill>
                <a:srgbClr val="000000"/>
              </a:solidFill>
            </a:endParaRPr>
          </a:p>
          <a:p>
            <a:r>
              <a:rPr lang="cs-CZ" sz="2200" dirty="0">
                <a:solidFill>
                  <a:srgbClr val="000000"/>
                </a:solidFill>
              </a:rPr>
              <a:t>Filologická praxe</a:t>
            </a:r>
            <a:r>
              <a:rPr lang="cs-CZ" altLang="zh-CN" sz="2200" dirty="0">
                <a:solidFill>
                  <a:srgbClr val="000000"/>
                </a:solidFill>
                <a:ea typeface="Calibri"/>
              </a:rPr>
              <a:t> je </a:t>
            </a:r>
            <a:r>
              <a:rPr lang="cs-CZ" sz="2200" dirty="0">
                <a:solidFill>
                  <a:srgbClr val="000000"/>
                </a:solidFill>
              </a:rPr>
              <a:t>základem morální kultivace </a:t>
            </a:r>
            <a:endParaRPr lang="cs-CZ" sz="2200" dirty="0">
              <a:solidFill>
                <a:srgbClr val="000000"/>
              </a:solidFill>
              <a:ea typeface="Calibri"/>
              <a:cs typeface="Calibri"/>
            </a:endParaRPr>
          </a:p>
          <a:p>
            <a:r>
              <a:rPr lang="cs-CZ" sz="2200" dirty="0">
                <a:solidFill>
                  <a:srgbClr val="000000"/>
                </a:solidFill>
              </a:rPr>
              <a:t>Odklon od planých spekulací a kritika </a:t>
            </a:r>
            <a:r>
              <a:rPr lang="cs-CZ" altLang="zh-CN" sz="2200" dirty="0">
                <a:solidFill>
                  <a:srgbClr val="000000"/>
                </a:solidFill>
                <a:ea typeface="Calibri"/>
              </a:rPr>
              <a:t>transcendentního </a:t>
            </a:r>
            <a:r>
              <a:rPr lang="cs-CZ" sz="2200" dirty="0">
                <a:solidFill>
                  <a:srgbClr val="000000"/>
                </a:solidFill>
              </a:rPr>
              <a:t>principu</a:t>
            </a:r>
            <a:endParaRPr lang="en-US" sz="2200" dirty="0">
              <a:solidFill>
                <a:srgbClr val="000000"/>
              </a:solidFill>
            </a:endParaRPr>
          </a:p>
          <a:p>
            <a:r>
              <a:rPr lang="cs-CZ" sz="2200" dirty="0">
                <a:solidFill>
                  <a:srgbClr val="000000"/>
                </a:solidFill>
              </a:rPr>
              <a:t>Kritika zůstává ukotvena v tradici</a:t>
            </a:r>
            <a:r>
              <a:rPr lang="cs-CZ" sz="2200" b="0" i="0" dirty="0">
                <a:solidFill>
                  <a:srgbClr val="000000"/>
                </a:solidFill>
                <a:effectLst/>
                <a:ea typeface="Calibri"/>
              </a:rPr>
              <a:t>, </a:t>
            </a:r>
            <a:r>
              <a:rPr lang="cs-CZ" sz="2200" dirty="0">
                <a:solidFill>
                  <a:srgbClr val="000000"/>
                </a:solidFill>
              </a:rPr>
              <a:t>teprve v 19. století se ozývají hlasy zpochybňující samotné </a:t>
            </a:r>
            <a:r>
              <a:rPr lang="cs-CZ" altLang="zh-CN" sz="2200" dirty="0">
                <a:solidFill>
                  <a:srgbClr val="000000"/>
                </a:solidFill>
                <a:ea typeface="Calibri"/>
              </a:rPr>
              <a:t>základy </a:t>
            </a:r>
            <a:r>
              <a:rPr lang="cs-CZ" sz="2200" dirty="0">
                <a:solidFill>
                  <a:srgbClr val="000000"/>
                </a:solidFill>
                <a:ea typeface="Calibri"/>
              </a:rPr>
              <a:t>tradice</a:t>
            </a:r>
            <a:endParaRPr lang="en-US" sz="2200" dirty="0">
              <a:solidFill>
                <a:srgbClr val="000000"/>
              </a:solidFill>
              <a:ea typeface="Calibri"/>
            </a:endParaRPr>
          </a:p>
        </p:txBody>
      </p:sp>
      <p:pic>
        <p:nvPicPr>
          <p:cNvPr id="8" name="Zástupný obsah 4" descr="Obsah obrázku skica, oblečení, muž, nábytek&#10;&#10;Obsah vygenerovaný umělou inteligencí může být nesprávný.">
            <a:extLst>
              <a:ext uri="{FF2B5EF4-FFF2-40B4-BE49-F238E27FC236}">
                <a16:creationId xmlns:a16="http://schemas.microsoft.com/office/drawing/2014/main" id="{9F328B16-9918-BC49-5D08-A6BB30EAD0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92"/>
          <a:stretch/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3049425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B82026-98FF-50B4-DE98-6C562DCCB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Odmítání dualismu a apriorního principu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A2B1B2-0827-7524-C50C-A3326AAE94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20000"/>
              </a:lnSpc>
            </a:pPr>
            <a:r>
              <a:rPr lang="cs-CZ" sz="1800" dirty="0"/>
              <a:t>Když v podnebesí vládli světci, ztotožňovali se s city lidu a jeho tužby brali za své. Královská Cesta pak dosáhla dokonalosti. Lidé věděli, že </a:t>
            </a:r>
            <a:r>
              <a:rPr lang="cs-CZ" sz="1800" dirty="0" err="1"/>
              <a:t>Lao</a:t>
            </a:r>
            <a:r>
              <a:rPr lang="cs-CZ" sz="1800" dirty="0"/>
              <a:t>-c', </a:t>
            </a:r>
            <a:r>
              <a:rPr lang="cs-CZ" sz="1800" dirty="0" err="1"/>
              <a:t>Čuang</a:t>
            </a:r>
            <a:r>
              <a:rPr lang="cs-CZ" sz="1800" dirty="0"/>
              <a:t>-c' a Buddha nebyli světci, a když slyšeli jejich nauku o absenci tužeb, nikdy jí nedůvěřovali. Teprve konfuciánci za dynastie </a:t>
            </a:r>
            <a:r>
              <a:rPr lang="cs-CZ" sz="1800" dirty="0" err="1"/>
              <a:t>Sung</a:t>
            </a:r>
            <a:r>
              <a:rPr lang="cs-CZ" sz="1800" dirty="0"/>
              <a:t> uvěřili, že se rovnají světcům, načež mohl každý hovořit o rozdílu mezi Principem a tužbami. Není proto příliš udivující, že když ti, kdo dnes vládnou lidem, zkoumají city lidu a jeho tužby, s kterými se světci dávných dob ztotožňovali a brali je za své, považují je většinou za nízké, nepodstatné, nejasné a pokřivené a neberou je v potaz. Pokud se při kritice odvoláváme na Princip, pak není obtížné vzít ty nejvyšší vzory mnoha generací a zavrhnout je, aniž bychom se odchýlili od toho, co je považováno za náležité. Ti, kdo mají autoritu, s odvoláním na Princip obviňují lidi bez postavení, starší se odvolávají na Princip, když obviňují mladší, a páni se odvolávají na Princip při obviňování chudáků. Ačkoliv chybují, nazývají své jednání vhodným. Když se lidé bez postavení, mladí nebo ubozí proti nim postaví a odvolají se na Princip, jejich jednání je označeno za úchylku, ačkoliv jsou na správné cestě. V důsledku toho ti, kdo jsou dole, nemohou své city a tužby, jež sdílejí s Podnebesím, projevit těm nahoře, neboť ti nahoře je s odvoláním na Princip obviňují kvůli jejich nízkému postavení. Jenže těch, kdo jsou vinni zločinem nízkého postavení, jsou zástupy. </a:t>
            </a:r>
          </a:p>
        </p:txBody>
      </p:sp>
    </p:spTree>
    <p:extLst>
      <p:ext uri="{BB962C8B-B14F-4D97-AF65-F5344CB8AC3E}">
        <p14:creationId xmlns:p14="http://schemas.microsoft.com/office/powerpoint/2010/main" val="39296276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BFC023-FE2B-B822-3D82-1EE6C4050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3509"/>
            <a:ext cx="10515600" cy="5083454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just"/>
            <a:r>
              <a:rPr lang="cs-CZ" dirty="0"/>
              <a:t>V </a:t>
            </a:r>
            <a:r>
              <a:rPr lang="cs-CZ" dirty="0" err="1"/>
              <a:t>Konfuciově</a:t>
            </a:r>
            <a:r>
              <a:rPr lang="cs-CZ" dirty="0"/>
              <a:t> větě: "A v sedmdesáti mohu povolit uzdu svým tužbám, aniž bych překročil meze slušnosti" ono "povolit uzdu svým tužbám„ znamená přirozenost a "nepřekračovat meze slušnosti„ znamená shodovat se s nutností. Nutné a přirozené nejsou dvě odlišné věci. Nutné není nic jiného než úplné a vyčerpávající pochopení přirozeného. Pak nezbývá už žádná lítost, nic než veliký mír - to je to, co světci a mudrci nazývají "samo od sebe tak". [...] V lidské přirozenosti jsou tužby součástí přirozeného, síla/ctnost součástí nutného. Přirozené je to, co se vidí vně v rozličných každodenních činnostech; nutné je to, co se v harmonickém celku vrací do nitra. Poznáním přirozeného lze pochopit přeměny Nebe-Země, poznáním nutného lze pochopit jejich sílu/ctnost. Právě v tomto smyslu [</a:t>
            </a:r>
            <a:r>
              <a:rPr lang="cs-CZ" dirty="0" err="1"/>
              <a:t>Mencius</a:t>
            </a:r>
            <a:r>
              <a:rPr lang="cs-CZ" dirty="0"/>
              <a:t>] říká, že "poznat svou přirozenost znamená poznat Nebe". (</a:t>
            </a:r>
            <a:r>
              <a:rPr lang="cs-CZ" i="1" dirty="0" err="1"/>
              <a:t>Mengzi</a:t>
            </a:r>
            <a:r>
              <a:rPr lang="cs-CZ" i="1" dirty="0"/>
              <a:t> </a:t>
            </a:r>
            <a:r>
              <a:rPr lang="cs-CZ" i="1" dirty="0" err="1"/>
              <a:t>ziyi</a:t>
            </a:r>
            <a:r>
              <a:rPr lang="cs-CZ" i="1" dirty="0"/>
              <a:t> </a:t>
            </a:r>
            <a:r>
              <a:rPr lang="cs-CZ" i="1" dirty="0" err="1"/>
              <a:t>shucheng</a:t>
            </a:r>
            <a:r>
              <a:rPr lang="cs-CZ" i="1" dirty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68520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BF8852-4F9A-3A0B-3889-A756C21CE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Kanonické knihy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5856C57-6A97-A981-6563-4F3D34483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Je třeba poznat cestu </a:t>
            </a:r>
            <a:r>
              <a:rPr lang="zh-CN" altLang="en-US" dirty="0"/>
              <a:t>道</a:t>
            </a:r>
            <a:r>
              <a:rPr lang="en-US" altLang="zh-CN" dirty="0"/>
              <a:t> </a:t>
            </a:r>
            <a:r>
              <a:rPr lang="cs-CZ" dirty="0"/>
              <a:t>skrze slova </a:t>
            </a:r>
            <a:r>
              <a:rPr lang="zh-CN" altLang="en-US" dirty="0"/>
              <a:t>辭 </a:t>
            </a:r>
            <a:r>
              <a:rPr lang="cs-CZ" dirty="0"/>
              <a:t>a slova skrze znaky</a:t>
            </a:r>
            <a:r>
              <a:rPr lang="en-US" dirty="0"/>
              <a:t> </a:t>
            </a:r>
            <a:r>
              <a:rPr lang="zh-CN" altLang="en-US" dirty="0"/>
              <a:t>字 </a:t>
            </a:r>
            <a:r>
              <a:rPr lang="cs-CZ" altLang="zh-CN" dirty="0"/>
              <a:t> - toto postupné učení znaků a slov vede k nahromadění moudrosti a samo o sobě je </a:t>
            </a:r>
            <a:r>
              <a:rPr lang="cs-CZ" altLang="zh-CN" dirty="0" err="1"/>
              <a:t>sebekultivací</a:t>
            </a:r>
            <a:endParaRPr lang="cs-CZ" altLang="zh-CN" dirty="0"/>
          </a:p>
          <a:p>
            <a:pPr algn="just"/>
            <a:r>
              <a:rPr lang="cs-CZ" dirty="0" err="1"/>
              <a:t>Dai</a:t>
            </a:r>
            <a:r>
              <a:rPr lang="cs-CZ" dirty="0"/>
              <a:t> </a:t>
            </a:r>
            <a:r>
              <a:rPr lang="cs-CZ" dirty="0" err="1"/>
              <a:t>Zhen</a:t>
            </a:r>
            <a:r>
              <a:rPr lang="cs-CZ" dirty="0"/>
              <a:t> zdůrazňuje roli kánonu </a:t>
            </a:r>
            <a:r>
              <a:rPr lang="cs-CZ" i="1" dirty="0"/>
              <a:t>jing </a:t>
            </a:r>
            <a:r>
              <a:rPr lang="zh-CN" altLang="en-US" dirty="0"/>
              <a:t>經</a:t>
            </a:r>
            <a:r>
              <a:rPr lang="cs-CZ" altLang="zh-CN" dirty="0"/>
              <a:t> jakožto základu morální kultivace. Jeho žáci a následovníci se však zaměřili primárně na technické záležitosti (nikoliv náhodou v době tzv. literární inkvizice). Někteří tento přístup kritizovali jako povrchní a technicistní.</a:t>
            </a:r>
          </a:p>
        </p:txBody>
      </p:sp>
    </p:spTree>
    <p:extLst>
      <p:ext uri="{BB962C8B-B14F-4D97-AF65-F5344CB8AC3E}">
        <p14:creationId xmlns:p14="http://schemas.microsoft.com/office/powerpoint/2010/main" val="2990459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C6BEC6B-5C77-412D-B45A-5B0F46FEDA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49D395C-75A0-4214-A7DA-FA4C1B1DF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6214"/>
            <a:ext cx="10515600" cy="1481188"/>
          </a:xfrm>
        </p:spPr>
        <p:txBody>
          <a:bodyPr>
            <a:normAutofit/>
          </a:bodyPr>
          <a:lstStyle/>
          <a:p>
            <a:pPr algn="ctr"/>
            <a:r>
              <a:rPr lang="cs-CZ" sz="4000"/>
              <a:t>Dobový kontext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37A965C-E853-48D7-8A13-9BE079D4A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7128"/>
            <a:ext cx="3990968" cy="4272681"/>
          </a:xfrm>
        </p:spPr>
        <p:txBody>
          <a:bodyPr>
            <a:normAutofit/>
          </a:bodyPr>
          <a:lstStyle/>
          <a:p>
            <a:r>
              <a:rPr lang="cs-CZ" sz="2000" dirty="0"/>
              <a:t>Mandžuové vyhlásili dynastii </a:t>
            </a:r>
            <a:r>
              <a:rPr lang="cs-CZ" sz="2000" dirty="0" err="1"/>
              <a:t>Qing</a:t>
            </a:r>
            <a:r>
              <a:rPr lang="cs-CZ" sz="2000" dirty="0"/>
              <a:t> v roce 1636, </a:t>
            </a:r>
            <a:r>
              <a:rPr lang="cs-CZ" sz="2000" i="1" dirty="0"/>
              <a:t>de facto</a:t>
            </a:r>
            <a:r>
              <a:rPr lang="cs-CZ" sz="2000" dirty="0"/>
              <a:t> vládli v letech 1644-1912 (tzv. jižní Ming padla až 1662)</a:t>
            </a:r>
          </a:p>
          <a:p>
            <a:r>
              <a:rPr lang="cs-CZ" sz="2000" dirty="0"/>
              <a:t>Napětí mezi nacionalisty a cizími vládci</a:t>
            </a:r>
          </a:p>
          <a:p>
            <a:r>
              <a:rPr lang="cs-CZ" sz="2000" dirty="0"/>
              <a:t>Tvrdá cenzura</a:t>
            </a:r>
          </a:p>
          <a:p>
            <a:r>
              <a:rPr lang="cs-CZ" sz="2000" dirty="0"/>
              <a:t>Vládní projekty (</a:t>
            </a:r>
            <a:r>
              <a:rPr lang="cs-CZ" sz="2000" i="1" dirty="0"/>
              <a:t>Siku </a:t>
            </a:r>
            <a:r>
              <a:rPr lang="cs-CZ" sz="2000" i="1" dirty="0" err="1"/>
              <a:t>quanshu</a:t>
            </a:r>
            <a:r>
              <a:rPr lang="cs-CZ" sz="2000" i="1" dirty="0"/>
              <a:t> </a:t>
            </a:r>
            <a:r>
              <a:rPr lang="zh-CN" altLang="en-US" sz="2000" dirty="0"/>
              <a:t>四庫全書</a:t>
            </a:r>
            <a:r>
              <a:rPr lang="cs-CZ" sz="2000" dirty="0"/>
              <a:t>)</a:t>
            </a:r>
          </a:p>
          <a:p>
            <a:r>
              <a:rPr lang="cs-CZ" sz="2000" dirty="0"/>
              <a:t>19. století ve znamení povstání, válek a neštěstí</a:t>
            </a:r>
          </a:p>
        </p:txBody>
      </p:sp>
      <p:pic>
        <p:nvPicPr>
          <p:cNvPr id="5" name="Obrázek 4" descr="Obsah obrázku mapa&#10;&#10;Popis byl vytvořen automaticky">
            <a:extLst>
              <a:ext uri="{FF2B5EF4-FFF2-40B4-BE49-F238E27FC236}">
                <a16:creationId xmlns:a16="http://schemas.microsoft.com/office/drawing/2014/main" id="{33D62016-4B30-464C-8C84-6611D45DE5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8" r="3" b="2335"/>
          <a:stretch/>
        </p:blipFill>
        <p:spPr>
          <a:xfrm>
            <a:off x="5191128" y="1847129"/>
            <a:ext cx="6162670" cy="4272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045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230395F7-5750-4587-91DF-B589C335E9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7" r="13127"/>
          <a:stretch/>
        </p:blipFill>
        <p:spPr>
          <a:xfrm>
            <a:off x="5797543" y="10"/>
            <a:ext cx="6394152" cy="68579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837DB3DD-EC6E-4CF3-84AE-105980F7C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8" y="798445"/>
            <a:ext cx="4803636" cy="1311664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000000"/>
                </a:solidFill>
              </a:rPr>
              <a:t>Konec Mingů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4724F1-9207-4CF9-9143-2BE7E79DD4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997" y="2272143"/>
            <a:ext cx="4706803" cy="3788830"/>
          </a:xfrm>
        </p:spPr>
        <p:txBody>
          <a:bodyPr anchor="ctr">
            <a:normAutofit/>
          </a:bodyPr>
          <a:lstStyle/>
          <a:p>
            <a:r>
              <a:rPr lang="cs-CZ" sz="2000" dirty="0">
                <a:solidFill>
                  <a:srgbClr val="000000"/>
                </a:solidFill>
              </a:rPr>
              <a:t>Společnost za obnovu </a:t>
            </a:r>
            <a:r>
              <a:rPr lang="cs-CZ" sz="2000" i="1" dirty="0" err="1">
                <a:solidFill>
                  <a:srgbClr val="000000"/>
                </a:solidFill>
              </a:rPr>
              <a:t>Fushe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zh-CN" altLang="en-US" sz="2000" dirty="0">
                <a:solidFill>
                  <a:srgbClr val="000000"/>
                </a:solidFill>
              </a:rPr>
              <a:t>復社</a:t>
            </a:r>
            <a:r>
              <a:rPr lang="cs-CZ" altLang="zh-CN" sz="2000" dirty="0">
                <a:solidFill>
                  <a:srgbClr val="000000"/>
                </a:solidFill>
              </a:rPr>
              <a:t> – </a:t>
            </a:r>
            <a:r>
              <a:rPr lang="cs-CZ" altLang="zh-CN" sz="2000" i="1" dirty="0" err="1">
                <a:solidFill>
                  <a:srgbClr val="000000"/>
                </a:solidFill>
              </a:rPr>
              <a:t>xingfu</a:t>
            </a:r>
            <a:r>
              <a:rPr lang="cs-CZ" altLang="zh-CN" sz="2000" i="1" dirty="0">
                <a:solidFill>
                  <a:srgbClr val="000000"/>
                </a:solidFill>
              </a:rPr>
              <a:t> </a:t>
            </a:r>
            <a:r>
              <a:rPr lang="cs-CZ" altLang="zh-CN" sz="2000" i="1" dirty="0" err="1">
                <a:solidFill>
                  <a:srgbClr val="000000"/>
                </a:solidFill>
              </a:rPr>
              <a:t>guxue</a:t>
            </a:r>
            <a:r>
              <a:rPr lang="cs-CZ" altLang="zh-CN" sz="2000" i="1" dirty="0">
                <a:solidFill>
                  <a:srgbClr val="000000"/>
                </a:solidFill>
              </a:rPr>
              <a:t> </a:t>
            </a:r>
            <a:r>
              <a:rPr lang="zh-CN" altLang="en-US" sz="2000" dirty="0">
                <a:solidFill>
                  <a:srgbClr val="000000"/>
                </a:solidFill>
              </a:rPr>
              <a:t>興復古學</a:t>
            </a:r>
            <a:r>
              <a:rPr lang="cs-CZ" altLang="zh-CN" sz="2000" dirty="0">
                <a:solidFill>
                  <a:srgbClr val="000000"/>
                </a:solidFill>
              </a:rPr>
              <a:t> „pozvednout a vrátit se ke starému učení“</a:t>
            </a:r>
          </a:p>
          <a:p>
            <a:pPr lvl="1"/>
            <a:r>
              <a:rPr lang="cs-CZ" altLang="zh-CN" sz="1600" dirty="0">
                <a:solidFill>
                  <a:srgbClr val="000000"/>
                </a:solidFill>
              </a:rPr>
              <a:t>Reakce na </a:t>
            </a:r>
            <a:r>
              <a:rPr lang="cs-CZ" altLang="zh-CN" sz="1600" i="1" dirty="0" err="1">
                <a:solidFill>
                  <a:srgbClr val="000000"/>
                </a:solidFill>
              </a:rPr>
              <a:t>baguwen</a:t>
            </a:r>
            <a:r>
              <a:rPr lang="cs-CZ" altLang="zh-CN" sz="1600" i="1" dirty="0">
                <a:solidFill>
                  <a:srgbClr val="000000"/>
                </a:solidFill>
              </a:rPr>
              <a:t> </a:t>
            </a:r>
            <a:r>
              <a:rPr lang="zh-CN" altLang="en-US" sz="1600" dirty="0">
                <a:solidFill>
                  <a:srgbClr val="000000"/>
                </a:solidFill>
              </a:rPr>
              <a:t>八股文</a:t>
            </a:r>
            <a:endParaRPr lang="cs-CZ" altLang="zh-CN" sz="1600" dirty="0">
              <a:solidFill>
                <a:srgbClr val="000000"/>
              </a:solidFill>
            </a:endParaRPr>
          </a:p>
          <a:p>
            <a:pPr lvl="1"/>
            <a:r>
              <a:rPr lang="cs-CZ" altLang="zh-CN" sz="1600" dirty="0">
                <a:solidFill>
                  <a:srgbClr val="000000"/>
                </a:solidFill>
              </a:rPr>
              <a:t>Kolem 3000 členů – vysoce postavení literáti i mladí nadšenci</a:t>
            </a:r>
          </a:p>
          <a:p>
            <a:r>
              <a:rPr lang="cs-CZ" sz="2000" dirty="0">
                <a:solidFill>
                  <a:srgbClr val="000000"/>
                </a:solidFill>
              </a:rPr>
              <a:t>Reakce na ikonoklasmus a „divoký </a:t>
            </a:r>
            <a:r>
              <a:rPr lang="cs-CZ" sz="2000" dirty="0" err="1">
                <a:solidFill>
                  <a:srgbClr val="000000"/>
                </a:solidFill>
              </a:rPr>
              <a:t>chan</a:t>
            </a:r>
            <a:r>
              <a:rPr lang="cs-CZ" sz="2000" dirty="0">
                <a:solidFill>
                  <a:srgbClr val="000000"/>
                </a:solidFill>
              </a:rPr>
              <a:t>“</a:t>
            </a:r>
          </a:p>
          <a:p>
            <a:r>
              <a:rPr lang="cs-CZ" sz="2000" dirty="0">
                <a:solidFill>
                  <a:srgbClr val="000000"/>
                </a:solidFill>
              </a:rPr>
              <a:t>Silný proud důrazu na </a:t>
            </a:r>
            <a:r>
              <a:rPr lang="cs-CZ" sz="2000" i="1" dirty="0" err="1">
                <a:solidFill>
                  <a:srgbClr val="000000"/>
                </a:solidFill>
              </a:rPr>
              <a:t>qi</a:t>
            </a:r>
            <a:r>
              <a:rPr lang="cs-CZ" sz="2000" i="1" dirty="0">
                <a:solidFill>
                  <a:srgbClr val="000000"/>
                </a:solidFill>
              </a:rPr>
              <a:t> </a:t>
            </a:r>
            <a:r>
              <a:rPr lang="zh-CN" altLang="en-US" sz="2000" dirty="0">
                <a:solidFill>
                  <a:srgbClr val="000000"/>
                </a:solidFill>
              </a:rPr>
              <a:t>氣</a:t>
            </a:r>
            <a:endParaRPr lang="cs-CZ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6875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3A930249-8242-4E2B-AF17-C018264883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5BDD999-C5E1-4B3E-A710-768673819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Obrázek 5" descr="Obsah obrázku text&#10;&#10;Popis byl vytvořen automaticky">
            <a:extLst>
              <a:ext uri="{FF2B5EF4-FFF2-40B4-BE49-F238E27FC236}">
                <a16:creationId xmlns:a16="http://schemas.microsoft.com/office/drawing/2014/main" id="{8E7D0F72-E410-4A2D-9C67-1E67E35840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9602"/>
          <a:stretch/>
        </p:blipFill>
        <p:spPr>
          <a:xfrm>
            <a:off x="-4084" y="10"/>
            <a:ext cx="6099050" cy="6857990"/>
          </a:xfrm>
          <a:prstGeom prst="rect">
            <a:avLst/>
          </a:prstGeom>
        </p:spPr>
      </p:pic>
      <p:pic>
        <p:nvPicPr>
          <p:cNvPr id="8" name="Zástupný obsah 4" descr="Obsah obrázku text, kámen&#10;&#10;Popis byl vytvořen automaticky">
            <a:extLst>
              <a:ext uri="{FF2B5EF4-FFF2-40B4-BE49-F238E27FC236}">
                <a16:creationId xmlns:a16="http://schemas.microsoft.com/office/drawing/2014/main" id="{E873964B-FCD8-488F-8288-A22425CBB73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8990"/>
          <a:stretch/>
        </p:blipFill>
        <p:spPr>
          <a:xfrm>
            <a:off x="6096844" y="10"/>
            <a:ext cx="6095156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8A35D80F-97AB-41DA-85FB-E8E7CD7FF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123824"/>
            <a:ext cx="9795637" cy="8236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kern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Huang </a:t>
            </a:r>
            <a:r>
              <a:rPr lang="en-US" sz="5200" kern="1200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Zongxi</a:t>
            </a:r>
            <a:r>
              <a:rPr lang="en-US" sz="5200" kern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a Gu </a:t>
            </a:r>
            <a:r>
              <a:rPr lang="en-US" sz="5200" kern="1200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Yanwu</a:t>
            </a:r>
            <a:endParaRPr lang="en-US" sz="5200" kern="12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491AEDBC-C891-464E-87A8-101275CA36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8181" y="1071285"/>
            <a:ext cx="9795637" cy="4186515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indent="0" algn="ctr">
              <a:buNone/>
            </a:pPr>
            <a:r>
              <a:rPr lang="cs-CZ" sz="2600" b="1" kern="12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Huang</a:t>
            </a:r>
            <a:r>
              <a:rPr lang="cs-CZ" sz="2600" b="1" kern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2600" b="1" kern="12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Zongxi</a:t>
            </a:r>
            <a:r>
              <a:rPr lang="cs-CZ" sz="2600" b="1" kern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zh-CN" altLang="en-US" sz="2600" b="1" kern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黄宗羲 </a:t>
            </a:r>
            <a:r>
              <a:rPr lang="en-US" altLang="zh-CN" sz="2600" b="1" kern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(1610-1695)</a:t>
            </a:r>
            <a:endParaRPr lang="cs-CZ" altLang="zh-CN" sz="2400" b="1" kern="1200" dirty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  <a:p>
            <a:pPr marL="0" indent="0" algn="ctr">
              <a:buNone/>
            </a:pPr>
            <a:r>
              <a:rPr lang="en-US" sz="2600" i="1" kern="12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Mingru</a:t>
            </a:r>
            <a:r>
              <a:rPr lang="en-US" sz="2600" i="1" kern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600" i="1" kern="12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xue</a:t>
            </a:r>
            <a:r>
              <a:rPr lang="cs-CZ" sz="2600" i="1" dirty="0">
                <a:solidFill>
                  <a:srgbClr val="000000"/>
                </a:solidFill>
              </a:rPr>
              <a:t>‘</a:t>
            </a:r>
            <a:r>
              <a:rPr lang="en-US" sz="2600" i="1" kern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an </a:t>
            </a:r>
            <a:r>
              <a:rPr lang="zh-CN" altLang="en-US" sz="2600" kern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明儒學案 </a:t>
            </a:r>
            <a:r>
              <a:rPr lang="en-US" sz="2600" kern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and </a:t>
            </a:r>
            <a:r>
              <a:rPr lang="en-US" sz="2600" i="1" kern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Song</a:t>
            </a:r>
            <a:r>
              <a:rPr lang="cs-CZ" sz="2600" i="1" kern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600" i="1" kern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Yuan </a:t>
            </a:r>
            <a:r>
              <a:rPr lang="en-US" sz="2600" i="1" kern="12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xue</a:t>
            </a:r>
            <a:r>
              <a:rPr lang="cs-CZ" sz="2600" i="1" kern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‘</a:t>
            </a:r>
            <a:r>
              <a:rPr lang="en-US" sz="2600" i="1" kern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an </a:t>
            </a:r>
            <a:r>
              <a:rPr lang="zh-CN" altLang="en-US" sz="2600" kern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宋元學案</a:t>
            </a:r>
            <a:r>
              <a:rPr lang="cs-CZ" altLang="zh-CN" sz="2600" kern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 marL="0" indent="0" algn="ctr">
              <a:buNone/>
            </a:pPr>
            <a:r>
              <a:rPr lang="cs-CZ" sz="2600" dirty="0">
                <a:solidFill>
                  <a:srgbClr val="000000"/>
                </a:solidFill>
              </a:rPr>
              <a:t>Odmítl vstoupit do služby nové dynastii</a:t>
            </a:r>
          </a:p>
          <a:p>
            <a:pPr marL="0" indent="0" algn="ctr">
              <a:buNone/>
            </a:pPr>
            <a:r>
              <a:rPr lang="cs-CZ" sz="2600" kern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Kritika centrální role panovníka</a:t>
            </a:r>
          </a:p>
          <a:p>
            <a:pPr marL="0" indent="0" algn="ctr">
              <a:buNone/>
            </a:pPr>
            <a:r>
              <a:rPr lang="cs-CZ" sz="2600" dirty="0">
                <a:solidFill>
                  <a:srgbClr val="000000"/>
                </a:solidFill>
              </a:rPr>
              <a:t>Kritika slučování přirozenosti a tužeb</a:t>
            </a:r>
          </a:p>
          <a:p>
            <a:pPr marL="0" indent="0" algn="ctr">
              <a:buNone/>
            </a:pPr>
            <a:r>
              <a:rPr lang="cs-CZ" sz="2600" b="1" dirty="0" err="1">
                <a:solidFill>
                  <a:srgbClr val="000000"/>
                </a:solidFill>
              </a:rPr>
              <a:t>Gu</a:t>
            </a:r>
            <a:r>
              <a:rPr lang="cs-CZ" sz="2600" b="1" dirty="0">
                <a:solidFill>
                  <a:srgbClr val="000000"/>
                </a:solidFill>
              </a:rPr>
              <a:t> </a:t>
            </a:r>
            <a:r>
              <a:rPr lang="cs-CZ" sz="2600" b="1" dirty="0" err="1">
                <a:solidFill>
                  <a:srgbClr val="000000"/>
                </a:solidFill>
              </a:rPr>
              <a:t>Yanwu</a:t>
            </a:r>
            <a:r>
              <a:rPr lang="cs-CZ" sz="2600" b="1" dirty="0">
                <a:solidFill>
                  <a:srgbClr val="000000"/>
                </a:solidFill>
              </a:rPr>
              <a:t> </a:t>
            </a:r>
            <a:r>
              <a:rPr lang="zh-CN" altLang="en-US" sz="2600" b="1" dirty="0">
                <a:solidFill>
                  <a:srgbClr val="000000"/>
                </a:solidFill>
              </a:rPr>
              <a:t>顧炎武 </a:t>
            </a:r>
            <a:r>
              <a:rPr lang="en-US" altLang="zh-CN" sz="2600" b="1" dirty="0">
                <a:solidFill>
                  <a:srgbClr val="000000"/>
                </a:solidFill>
              </a:rPr>
              <a:t>(1613-1682)</a:t>
            </a:r>
            <a:r>
              <a:rPr lang="cs-CZ" sz="2600" b="1" dirty="0">
                <a:solidFill>
                  <a:srgbClr val="00000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n-US" sz="2600" i="1" kern="12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Rizhilu</a:t>
            </a:r>
            <a:r>
              <a:rPr lang="en-US" sz="2600" kern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zh-CN" altLang="en-US" sz="2600" kern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日知錄</a:t>
            </a:r>
            <a:r>
              <a:rPr lang="cs-CZ" altLang="zh-CN" sz="2600" kern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(filosofie, ekonomie, geografie, administrativa, vojenství, atd.)</a:t>
            </a:r>
          </a:p>
          <a:p>
            <a:pPr marL="0" indent="0" algn="ctr">
              <a:buNone/>
            </a:pPr>
            <a:r>
              <a:rPr lang="cs-CZ" sz="2600" dirty="0">
                <a:solidFill>
                  <a:srgbClr val="000000"/>
                </a:solidFill>
              </a:rPr>
              <a:t>Kritika </a:t>
            </a:r>
            <a:r>
              <a:rPr lang="cs-CZ" sz="2600" i="1" dirty="0" err="1">
                <a:solidFill>
                  <a:srgbClr val="000000"/>
                </a:solidFill>
              </a:rPr>
              <a:t>xinxue</a:t>
            </a:r>
            <a:r>
              <a:rPr lang="cs-CZ" sz="2600" i="1" dirty="0">
                <a:solidFill>
                  <a:srgbClr val="000000"/>
                </a:solidFill>
              </a:rPr>
              <a:t> </a:t>
            </a:r>
            <a:r>
              <a:rPr lang="zh-CN" altLang="en-US" sz="2600" dirty="0">
                <a:solidFill>
                  <a:srgbClr val="000000"/>
                </a:solidFill>
              </a:rPr>
              <a:t>心學</a:t>
            </a:r>
            <a:r>
              <a:rPr lang="cs-CZ" altLang="zh-CN" sz="2600" dirty="0">
                <a:solidFill>
                  <a:srgbClr val="000000"/>
                </a:solidFill>
              </a:rPr>
              <a:t>, které nemá oporu v Kanonických knihách</a:t>
            </a:r>
          </a:p>
          <a:p>
            <a:pPr marL="0" indent="0" algn="ctr">
              <a:buNone/>
            </a:pPr>
            <a:r>
              <a:rPr lang="cs-CZ" sz="2600" i="1" kern="12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Xiaoxue</a:t>
            </a:r>
            <a:r>
              <a:rPr lang="cs-CZ" sz="2600" i="1" kern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zh-CN" altLang="en-US" sz="2600" kern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小學</a:t>
            </a:r>
            <a:r>
              <a:rPr lang="cs-CZ" altLang="zh-CN" sz="2600" kern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„malé učení“ – etymologie, paleografie, epigrafika, fonetika atd.</a:t>
            </a:r>
          </a:p>
          <a:p>
            <a:pPr marL="0" indent="0" algn="ctr">
              <a:buNone/>
            </a:pPr>
            <a:r>
              <a:rPr lang="cs-CZ" sz="2600" kern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Studium Klasiků (nikoliv prostřednictvím výkladu učitele) a oproštění se od planých spekulací vede k lepšímu morálnímu pochopení světa</a:t>
            </a:r>
            <a:endParaRPr lang="en-US" sz="2600" kern="1200" dirty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9475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35D80F-97AB-41DA-85FB-E8E7CD7FF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0" y="262647"/>
            <a:ext cx="5334197" cy="1118681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br>
              <a:rPr lang="cs-CZ" sz="2800" b="1" dirty="0">
                <a:latin typeface="+mn-lt"/>
                <a:ea typeface="+mn-ea"/>
                <a:cs typeface="+mn-cs"/>
              </a:rPr>
            </a:br>
            <a:br>
              <a:rPr lang="cs-CZ" sz="2800" b="1" dirty="0">
                <a:latin typeface="+mn-lt"/>
                <a:ea typeface="+mn-ea"/>
                <a:cs typeface="+mn-cs"/>
              </a:rPr>
            </a:br>
            <a:r>
              <a:rPr lang="cs-CZ" sz="2800" b="1" dirty="0" err="1">
                <a:latin typeface="+mn-lt"/>
                <a:ea typeface="+mn-ea"/>
                <a:cs typeface="+mn-cs"/>
              </a:rPr>
              <a:t>Huang</a:t>
            </a:r>
            <a:r>
              <a:rPr lang="cs-CZ" sz="2800" b="1" dirty="0">
                <a:latin typeface="+mn-lt"/>
                <a:ea typeface="+mn-ea"/>
                <a:cs typeface="+mn-cs"/>
              </a:rPr>
              <a:t> </a:t>
            </a:r>
            <a:r>
              <a:rPr lang="cs-CZ" sz="2800" b="1" dirty="0" err="1">
                <a:latin typeface="+mn-lt"/>
                <a:ea typeface="+mn-ea"/>
                <a:cs typeface="+mn-cs"/>
              </a:rPr>
              <a:t>Zongxi</a:t>
            </a:r>
            <a:r>
              <a:rPr lang="cs-CZ" sz="2800" b="1" dirty="0">
                <a:latin typeface="+mn-lt"/>
                <a:ea typeface="+mn-ea"/>
                <a:cs typeface="+mn-cs"/>
              </a:rPr>
              <a:t> </a:t>
            </a:r>
            <a:r>
              <a:rPr lang="zh-CN" altLang="en-US" sz="2800" b="1" dirty="0">
                <a:latin typeface="+mn-lt"/>
                <a:ea typeface="+mn-ea"/>
                <a:cs typeface="+mn-cs"/>
              </a:rPr>
              <a:t>黄宗羲 </a:t>
            </a:r>
            <a:r>
              <a:rPr lang="en-US" altLang="zh-CN" sz="2800" b="1" dirty="0">
                <a:latin typeface="+mn-lt"/>
                <a:ea typeface="+mn-ea"/>
                <a:cs typeface="+mn-cs"/>
              </a:rPr>
              <a:t>(1610-1695)</a:t>
            </a:r>
            <a:br>
              <a:rPr lang="cs-CZ" altLang="zh-CN" sz="2800" b="1" dirty="0">
                <a:latin typeface="+mn-lt"/>
                <a:ea typeface="+mn-ea"/>
                <a:cs typeface="+mn-cs"/>
              </a:rPr>
            </a:br>
            <a:endParaRPr lang="en-US" sz="2800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491AEDBC-C891-464E-87A8-101275CA36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0" y="1381328"/>
            <a:ext cx="5334197" cy="4858751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000" i="1" kern="1200" dirty="0" err="1">
                <a:latin typeface="+mn-lt"/>
                <a:ea typeface="+mn-ea"/>
                <a:cs typeface="+mn-cs"/>
              </a:rPr>
              <a:t>Mingru</a:t>
            </a:r>
            <a:r>
              <a:rPr lang="en-US" sz="2000" i="1" kern="1200" dirty="0">
                <a:latin typeface="+mn-lt"/>
                <a:ea typeface="+mn-ea"/>
                <a:cs typeface="+mn-cs"/>
              </a:rPr>
              <a:t> </a:t>
            </a:r>
            <a:r>
              <a:rPr lang="en-US" sz="2000" i="1" kern="1200" dirty="0" err="1">
                <a:latin typeface="+mn-lt"/>
                <a:ea typeface="+mn-ea"/>
                <a:cs typeface="+mn-cs"/>
              </a:rPr>
              <a:t>xue</a:t>
            </a:r>
            <a:r>
              <a:rPr lang="cs-CZ" sz="2000" i="1" dirty="0"/>
              <a:t>‘</a:t>
            </a:r>
            <a:r>
              <a:rPr lang="en-US" sz="2000" i="1" kern="1200" dirty="0">
                <a:latin typeface="+mn-lt"/>
                <a:ea typeface="+mn-ea"/>
                <a:cs typeface="+mn-cs"/>
              </a:rPr>
              <a:t>an </a:t>
            </a:r>
            <a:r>
              <a:rPr lang="zh-CN" altLang="en-US" sz="2000" kern="1200" dirty="0">
                <a:latin typeface="+mn-lt"/>
                <a:ea typeface="+mn-ea"/>
                <a:cs typeface="+mn-cs"/>
              </a:rPr>
              <a:t>明儒學案 </a:t>
            </a:r>
            <a:r>
              <a:rPr lang="en-US" sz="2000" kern="1200" dirty="0">
                <a:latin typeface="+mn-lt"/>
                <a:ea typeface="+mn-ea"/>
                <a:cs typeface="+mn-cs"/>
              </a:rPr>
              <a:t>and </a:t>
            </a:r>
            <a:r>
              <a:rPr lang="en-US" sz="2000" i="1" kern="1200" dirty="0">
                <a:latin typeface="+mn-lt"/>
                <a:ea typeface="+mn-ea"/>
                <a:cs typeface="+mn-cs"/>
              </a:rPr>
              <a:t>Song</a:t>
            </a:r>
            <a:r>
              <a:rPr lang="cs-CZ" sz="2000" i="1" kern="1200" dirty="0">
                <a:latin typeface="+mn-lt"/>
                <a:ea typeface="+mn-ea"/>
                <a:cs typeface="+mn-cs"/>
              </a:rPr>
              <a:t> </a:t>
            </a:r>
            <a:r>
              <a:rPr lang="en-US" sz="2000" i="1" kern="1200" dirty="0">
                <a:latin typeface="+mn-lt"/>
                <a:ea typeface="+mn-ea"/>
                <a:cs typeface="+mn-cs"/>
              </a:rPr>
              <a:t>Yuan </a:t>
            </a:r>
            <a:r>
              <a:rPr lang="en-US" sz="2000" i="1" kern="1200" dirty="0" err="1">
                <a:latin typeface="+mn-lt"/>
                <a:ea typeface="+mn-ea"/>
                <a:cs typeface="+mn-cs"/>
              </a:rPr>
              <a:t>xue</a:t>
            </a:r>
            <a:r>
              <a:rPr lang="cs-CZ" sz="2000" i="1" kern="1200" dirty="0">
                <a:latin typeface="+mn-lt"/>
                <a:ea typeface="+mn-ea"/>
                <a:cs typeface="+mn-cs"/>
              </a:rPr>
              <a:t>‘</a:t>
            </a:r>
            <a:r>
              <a:rPr lang="en-US" sz="2000" i="1" kern="1200" dirty="0">
                <a:latin typeface="+mn-lt"/>
                <a:ea typeface="+mn-ea"/>
                <a:cs typeface="+mn-cs"/>
              </a:rPr>
              <a:t>an </a:t>
            </a:r>
            <a:r>
              <a:rPr lang="zh-CN" altLang="en-US" sz="2000" kern="1200" dirty="0">
                <a:latin typeface="+mn-lt"/>
                <a:ea typeface="+mn-ea"/>
                <a:cs typeface="+mn-cs"/>
              </a:rPr>
              <a:t>宋元學案</a:t>
            </a:r>
            <a:r>
              <a:rPr lang="cs-CZ" altLang="zh-CN" sz="2000" kern="1200" dirty="0">
                <a:latin typeface="+mn-lt"/>
                <a:ea typeface="+mn-ea"/>
                <a:cs typeface="+mn-cs"/>
              </a:rPr>
              <a:t> (nedokončeno) </a:t>
            </a:r>
          </a:p>
          <a:p>
            <a:pPr marL="0" indent="0">
              <a:buNone/>
            </a:pPr>
            <a:r>
              <a:rPr lang="cs-CZ" sz="2000" dirty="0"/>
              <a:t>Odmítl vstoupit do služby nové dynastii</a:t>
            </a:r>
          </a:p>
          <a:p>
            <a:pPr marL="0" indent="0">
              <a:buNone/>
            </a:pPr>
            <a:r>
              <a:rPr lang="cs-CZ" sz="2000" dirty="0"/>
              <a:t>Považoval se za stoupence </a:t>
            </a:r>
            <a:r>
              <a:rPr lang="cs-CZ" sz="2000" i="1" dirty="0" err="1"/>
              <a:t>Lu-Wang</a:t>
            </a:r>
            <a:r>
              <a:rPr lang="cs-CZ" sz="2000" i="1" dirty="0"/>
              <a:t> </a:t>
            </a:r>
            <a:r>
              <a:rPr lang="cs-CZ" sz="2000" i="1" dirty="0" err="1"/>
              <a:t>xue</a:t>
            </a:r>
            <a:r>
              <a:rPr lang="cs-CZ" sz="2000" dirty="0"/>
              <a:t> – rozpracovává koncept </a:t>
            </a:r>
            <a:r>
              <a:rPr lang="cs-CZ" sz="2000" i="1" dirty="0" err="1"/>
              <a:t>liangzhi</a:t>
            </a:r>
            <a:r>
              <a:rPr lang="cs-CZ" sz="2000" dirty="0"/>
              <a:t>, zdůrazňuje roli učení a psaného slova, studium dějin</a:t>
            </a:r>
          </a:p>
          <a:p>
            <a:pPr algn="l"/>
            <a:r>
              <a:rPr lang="en-US" sz="1800" b="0" i="0" u="none" strike="noStrike" baseline="0" dirty="0">
                <a:latin typeface="ClassicalGaramondBT-Roman"/>
              </a:rPr>
              <a:t>Mr. [Wang’s notion of] investigation of things claims that when the heavenly principle</a:t>
            </a:r>
            <a:r>
              <a:rPr lang="cs-CZ" sz="1800" b="0" i="0" u="none" strike="noStrike" baseline="0" dirty="0">
                <a:latin typeface="ClassicalGaramondBT-Roman"/>
              </a:rPr>
              <a:t> </a:t>
            </a:r>
            <a:r>
              <a:rPr lang="en-US" sz="1800" b="0" i="0" u="none" strike="noStrike" baseline="0" dirty="0">
                <a:latin typeface="ClassicalGaramondBT-Roman"/>
              </a:rPr>
              <a:t>of the self’s spontaneous moral knowing is broadened to the utmost in regard to</a:t>
            </a:r>
            <a:r>
              <a:rPr lang="cs-CZ" sz="1800" b="0" i="0" u="none" strike="noStrike" baseline="0" dirty="0">
                <a:latin typeface="ClassicalGaramondBT-Roman"/>
              </a:rPr>
              <a:t> </a:t>
            </a:r>
            <a:r>
              <a:rPr lang="en-US" sz="1800" b="0" i="0" u="none" strike="noStrike" baseline="0" dirty="0">
                <a:latin typeface="ClassicalGaramondBT-Roman"/>
              </a:rPr>
              <a:t>affairs and things, then [one knows] the principle [that governs] all affairs and things.</a:t>
            </a:r>
            <a:r>
              <a:rPr lang="cs-CZ" sz="1800" b="0" i="0" u="none" strike="noStrike" baseline="0" dirty="0">
                <a:latin typeface="ClassicalGaramondBT-Roman"/>
              </a:rPr>
              <a:t> </a:t>
            </a:r>
            <a:r>
              <a:rPr lang="en-US" sz="1800" b="0" i="0" u="none" strike="noStrike" baseline="0" dirty="0">
                <a:latin typeface="ClassicalGaramondBT-Roman"/>
              </a:rPr>
              <a:t>Teaching people according to the sages’ [words] is [to teach] only practice. For instance,</a:t>
            </a:r>
            <a:r>
              <a:rPr lang="cs-CZ" sz="1800" b="0" i="0" u="none" strike="noStrike" baseline="0" dirty="0">
                <a:latin typeface="ClassicalGaramondBT-Roman"/>
              </a:rPr>
              <a:t> </a:t>
            </a:r>
            <a:r>
              <a:rPr lang="en-US" sz="1800" b="0" i="0" u="none" strike="noStrike" baseline="0" dirty="0">
                <a:latin typeface="ClassicalGaramondBT-Roman"/>
              </a:rPr>
              <a:t>broad learning, research and inquiry, thinking with utmost care, and discerning</a:t>
            </a:r>
            <a:r>
              <a:rPr lang="cs-CZ" sz="1800" b="0" i="0" u="none" strike="noStrike" baseline="0" dirty="0">
                <a:latin typeface="ClassicalGaramondBT-Roman"/>
              </a:rPr>
              <a:t> </a:t>
            </a:r>
            <a:r>
              <a:rPr lang="cs-CZ" sz="1800" b="0" i="0" u="none" strike="noStrike" baseline="0" dirty="0" err="1">
                <a:latin typeface="ClassicalGaramondBT-Roman"/>
              </a:rPr>
              <a:t>distinctions</a:t>
            </a:r>
            <a:r>
              <a:rPr lang="cs-CZ" sz="1800" b="0" i="0" u="none" strike="noStrike" baseline="0" dirty="0">
                <a:latin typeface="ClassicalGaramondBT-Roman"/>
              </a:rPr>
              <a:t> are </a:t>
            </a:r>
            <a:r>
              <a:rPr lang="cs-CZ" sz="1800" b="0" i="0" u="none" strike="noStrike" baseline="0" dirty="0" err="1">
                <a:latin typeface="ClassicalGaramondBT-Roman"/>
              </a:rPr>
              <a:t>all</a:t>
            </a:r>
            <a:r>
              <a:rPr lang="cs-CZ" sz="1800" b="0" i="0" u="none" strike="noStrike" baseline="0" dirty="0">
                <a:latin typeface="ClassicalGaramondBT-Roman"/>
              </a:rPr>
              <a:t> </a:t>
            </a:r>
            <a:r>
              <a:rPr lang="cs-CZ" sz="1800" b="0" i="0" u="none" strike="noStrike" baseline="0" dirty="0" err="1">
                <a:latin typeface="ClassicalGaramondBT-Roman"/>
              </a:rPr>
              <a:t>practices</a:t>
            </a:r>
            <a:r>
              <a:rPr lang="cs-CZ" sz="1800" b="0" i="0" u="none" strike="noStrike" baseline="0" dirty="0">
                <a:latin typeface="ClassicalGaramondBT-Roman"/>
              </a:rPr>
              <a:t>.</a:t>
            </a:r>
          </a:p>
          <a:p>
            <a:pPr algn="l"/>
            <a:r>
              <a:rPr lang="cs-CZ" sz="1800" dirty="0">
                <a:latin typeface="ClassicalGaramondBT-Roman"/>
              </a:rPr>
              <a:t>Znovu odděluje </a:t>
            </a:r>
            <a:r>
              <a:rPr lang="cs-CZ" sz="1800" i="1" dirty="0" err="1">
                <a:latin typeface="ClassicalGaramondBT-Roman"/>
              </a:rPr>
              <a:t>qing</a:t>
            </a:r>
            <a:r>
              <a:rPr lang="cs-CZ" sz="1800" dirty="0">
                <a:latin typeface="ClassicalGaramondBT-Roman"/>
              </a:rPr>
              <a:t> a </a:t>
            </a:r>
            <a:r>
              <a:rPr lang="cs-CZ" sz="1800" i="1" dirty="0" err="1">
                <a:latin typeface="ClassicalGaramondBT-Roman"/>
              </a:rPr>
              <a:t>yu</a:t>
            </a:r>
            <a:r>
              <a:rPr lang="cs-CZ" sz="1800" dirty="0">
                <a:latin typeface="ClassicalGaramondBT-Roman"/>
              </a:rPr>
              <a:t>. Tužby vzdalují jedince od ostatních, jsou sobecké. </a:t>
            </a:r>
            <a:endParaRPr lang="cs-CZ" sz="2000" dirty="0"/>
          </a:p>
        </p:txBody>
      </p:sp>
      <p:pic>
        <p:nvPicPr>
          <p:cNvPr id="3" name="Zástupný obsah 4" descr="Obsah obrázku text, kámen&#10;&#10;Popis byl vytvořen automaticky">
            <a:extLst>
              <a:ext uri="{FF2B5EF4-FFF2-40B4-BE49-F238E27FC236}">
                <a16:creationId xmlns:a16="http://schemas.microsoft.com/office/drawing/2014/main" id="{E873964B-FCD8-488F-8288-A22425CBB7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7287"/>
          <a:stretch/>
        </p:blipFill>
        <p:spPr>
          <a:xfrm>
            <a:off x="6786776" y="0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28174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E42537-6B67-81E4-4F2C-927451F7C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0" y="762001"/>
            <a:ext cx="5334197" cy="1708242"/>
          </a:xfrm>
        </p:spPr>
        <p:txBody>
          <a:bodyPr anchor="ctr">
            <a:normAutofit/>
          </a:bodyPr>
          <a:lstStyle/>
          <a:p>
            <a:r>
              <a:rPr lang="cs-CZ" sz="4000" b="1"/>
              <a:t>Gu Yanwu </a:t>
            </a:r>
            <a:r>
              <a:rPr lang="zh-CN" altLang="en-US" sz="4000" b="1"/>
              <a:t>顧炎武 </a:t>
            </a:r>
            <a:r>
              <a:rPr lang="en-US" altLang="zh-CN" sz="4000" b="1"/>
              <a:t>(1613-1682)</a:t>
            </a:r>
            <a:r>
              <a:rPr lang="cs-CZ" sz="4000" b="1"/>
              <a:t> </a:t>
            </a:r>
            <a:endParaRPr lang="cs-CZ" sz="40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5EE91D-2029-AE2A-49A6-89B2974CE0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0" y="2470244"/>
            <a:ext cx="5334197" cy="376983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s-CZ" sz="2000" kern="1200" dirty="0">
                <a:latin typeface="+mn-lt"/>
                <a:ea typeface="+mn-ea"/>
                <a:cs typeface="+mn-cs"/>
              </a:rPr>
              <a:t>Odmítal vstoupit do služeb nové dynastie</a:t>
            </a:r>
          </a:p>
          <a:p>
            <a:pPr marL="0" indent="0">
              <a:buNone/>
            </a:pPr>
            <a:r>
              <a:rPr lang="en-US" sz="2000" i="1" kern="1200" dirty="0" err="1">
                <a:latin typeface="+mn-lt"/>
                <a:ea typeface="+mn-ea"/>
                <a:cs typeface="+mn-cs"/>
              </a:rPr>
              <a:t>Rizhilu</a:t>
            </a:r>
            <a:r>
              <a:rPr lang="en-US" sz="2000" kern="1200" dirty="0">
                <a:latin typeface="+mn-lt"/>
                <a:ea typeface="+mn-ea"/>
                <a:cs typeface="+mn-cs"/>
              </a:rPr>
              <a:t> </a:t>
            </a:r>
            <a:r>
              <a:rPr lang="zh-CN" altLang="en-US" sz="2000" kern="1200" dirty="0">
                <a:latin typeface="+mn-lt"/>
                <a:ea typeface="+mn-ea"/>
                <a:cs typeface="+mn-cs"/>
              </a:rPr>
              <a:t>日知錄</a:t>
            </a:r>
            <a:r>
              <a:rPr lang="cs-CZ" altLang="zh-CN" sz="2000" kern="1200" dirty="0">
                <a:latin typeface="+mn-lt"/>
                <a:ea typeface="+mn-ea"/>
                <a:cs typeface="+mn-cs"/>
              </a:rPr>
              <a:t> (kanonické knihy, ekonomie, geografie, administrativa, vojenství, astrologie, literatura, atd.), psáno 30 let – průvodce po intelektuální životní pouti, jak se stát </a:t>
            </a:r>
            <a:r>
              <a:rPr lang="cs-CZ" altLang="zh-CN" sz="2000" i="1" kern="1200" dirty="0" err="1">
                <a:latin typeface="+mn-lt"/>
                <a:ea typeface="+mn-ea"/>
                <a:cs typeface="+mn-cs"/>
              </a:rPr>
              <a:t>junzi</a:t>
            </a:r>
            <a:endParaRPr lang="cs-CZ" altLang="zh-CN" sz="2000" kern="1200" dirty="0">
              <a:latin typeface="+mn-lt"/>
              <a:ea typeface="+mn-ea"/>
              <a:cs typeface="+mn-cs"/>
            </a:endParaRPr>
          </a:p>
          <a:p>
            <a:pPr marL="0" indent="0">
              <a:buNone/>
            </a:pPr>
            <a:r>
              <a:rPr lang="cs-CZ" sz="2000" dirty="0"/>
              <a:t>Kritika </a:t>
            </a:r>
            <a:r>
              <a:rPr lang="cs-CZ" sz="2000" i="1" dirty="0" err="1"/>
              <a:t>xinxue</a:t>
            </a:r>
            <a:r>
              <a:rPr lang="cs-CZ" sz="2000" i="1" dirty="0"/>
              <a:t> </a:t>
            </a:r>
            <a:r>
              <a:rPr lang="zh-CN" altLang="en-US" sz="2000" dirty="0"/>
              <a:t>心學</a:t>
            </a:r>
            <a:r>
              <a:rPr lang="cs-CZ" altLang="zh-CN" sz="2000" dirty="0"/>
              <a:t> a </a:t>
            </a:r>
            <a:r>
              <a:rPr lang="cs-CZ" altLang="zh-CN" sz="2000" i="1" dirty="0" err="1"/>
              <a:t>lixue</a:t>
            </a:r>
            <a:r>
              <a:rPr lang="cs-CZ" altLang="zh-CN" sz="2000" dirty="0"/>
              <a:t> </a:t>
            </a:r>
            <a:r>
              <a:rPr lang="zh-CN" altLang="en-US" sz="2000" dirty="0"/>
              <a:t>理學</a:t>
            </a:r>
            <a:r>
              <a:rPr lang="cs-CZ" altLang="zh-CN" sz="2000" dirty="0"/>
              <a:t>, které nemá oporu v Kanonických knihách</a:t>
            </a:r>
          </a:p>
          <a:p>
            <a:pPr marL="0" indent="0">
              <a:buNone/>
            </a:pPr>
            <a:r>
              <a:rPr lang="cs-CZ" sz="2000" i="1" kern="1200" dirty="0" err="1">
                <a:latin typeface="+mn-lt"/>
                <a:ea typeface="+mn-ea"/>
                <a:cs typeface="+mn-cs"/>
              </a:rPr>
              <a:t>Jingxue</a:t>
            </a:r>
            <a:r>
              <a:rPr lang="cs-CZ" sz="2000" i="1" kern="1200" dirty="0">
                <a:latin typeface="+mn-lt"/>
                <a:ea typeface="+mn-ea"/>
                <a:cs typeface="+mn-cs"/>
              </a:rPr>
              <a:t> </a:t>
            </a:r>
            <a:r>
              <a:rPr lang="zh-CN" altLang="en-US" sz="2000" kern="1200" dirty="0">
                <a:latin typeface="+mn-lt"/>
                <a:ea typeface="+mn-ea"/>
                <a:cs typeface="+mn-cs"/>
              </a:rPr>
              <a:t>經學</a:t>
            </a:r>
            <a:r>
              <a:rPr lang="cs-CZ" altLang="zh-CN" sz="2000" kern="1200" dirty="0">
                <a:latin typeface="+mn-lt"/>
                <a:ea typeface="+mn-ea"/>
                <a:cs typeface="+mn-cs"/>
              </a:rPr>
              <a:t> s</a:t>
            </a:r>
            <a:r>
              <a:rPr lang="cs-CZ" sz="2000" kern="1200" dirty="0">
                <a:latin typeface="+mn-lt"/>
                <a:ea typeface="+mn-ea"/>
                <a:cs typeface="+mn-cs"/>
              </a:rPr>
              <a:t>tudium Klasiků (nikoliv prostřednictvím výkladu učitele) a historie a oproštění se od planých spekulací vede k lepšímu morálnímu pochopení světa</a:t>
            </a:r>
            <a:endParaRPr lang="en-US" sz="2000" kern="1200" dirty="0">
              <a:latin typeface="+mn-lt"/>
              <a:ea typeface="+mn-ea"/>
              <a:cs typeface="+mn-cs"/>
            </a:endParaRPr>
          </a:p>
          <a:p>
            <a:endParaRPr lang="cs-CZ" sz="2000" dirty="0"/>
          </a:p>
        </p:txBody>
      </p:sp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27EEE3AA-EFFC-2296-B3AC-0D8482B62E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29"/>
          <a:stretch/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44814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887B02-82D9-417A-BE89-ADFFE472D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0" y="762001"/>
            <a:ext cx="5334197" cy="1708242"/>
          </a:xfrm>
        </p:spPr>
        <p:txBody>
          <a:bodyPr anchor="ctr">
            <a:normAutofit/>
          </a:bodyPr>
          <a:lstStyle/>
          <a:p>
            <a:r>
              <a:rPr lang="cs-CZ" sz="4000"/>
              <a:t>Wang Fuzhi </a:t>
            </a:r>
            <a:r>
              <a:rPr lang="zh-CN" altLang="en-US" sz="4000"/>
              <a:t>王夫之 </a:t>
            </a:r>
            <a:r>
              <a:rPr lang="en-US" altLang="zh-CN" sz="4000"/>
              <a:t>(1619-1692)</a:t>
            </a:r>
            <a:endParaRPr lang="cs-CZ" sz="4000"/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7E13B217-435B-4EE8-9B17-E4FEE3431A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0" y="2470244"/>
            <a:ext cx="5334197" cy="3769835"/>
          </a:xfrm>
        </p:spPr>
        <p:txBody>
          <a:bodyPr anchor="ctr">
            <a:normAutofit fontScale="92500"/>
          </a:bodyPr>
          <a:lstStyle/>
          <a:p>
            <a:r>
              <a:rPr lang="cs-CZ" sz="2000" dirty="0"/>
              <a:t>Ve své době téměř neznámý, vydáván v 19. století</a:t>
            </a:r>
          </a:p>
          <a:p>
            <a:pPr lvl="1"/>
            <a:r>
              <a:rPr lang="cs-CZ" sz="1600" dirty="0"/>
              <a:t>„</a:t>
            </a:r>
            <a:r>
              <a:rPr lang="en-US" sz="1600" dirty="0"/>
              <a:t>Confucius, in writing the Spring</a:t>
            </a:r>
            <a:r>
              <a:rPr lang="cs-CZ" sz="1600" dirty="0"/>
              <a:t> </a:t>
            </a:r>
            <a:r>
              <a:rPr lang="en-US" sz="1600" dirty="0"/>
              <a:t>and Autumn Annals, made many subtle criticisms of the reigns of</a:t>
            </a:r>
            <a:r>
              <a:rPr lang="cs-CZ" sz="1600" dirty="0"/>
              <a:t> </a:t>
            </a:r>
            <a:r>
              <a:rPr lang="en-US" sz="1600" dirty="0"/>
              <a:t>Duke Ding and Duke Ai [who ruled Confucius’s state of Lu during his</a:t>
            </a:r>
            <a:r>
              <a:rPr lang="cs-CZ" sz="1600" dirty="0"/>
              <a:t> </a:t>
            </a:r>
            <a:r>
              <a:rPr lang="en-US" sz="1600" dirty="0"/>
              <a:t>lifetime]. At the time when one speaks, no one understands one. In</a:t>
            </a:r>
            <a:r>
              <a:rPr lang="cs-CZ" sz="1600" dirty="0"/>
              <a:t> </a:t>
            </a:r>
            <a:r>
              <a:rPr lang="en-US" sz="1600" dirty="0"/>
              <a:t>setting forth what I have understood, I am also trying to advise future</a:t>
            </a:r>
            <a:r>
              <a:rPr lang="cs-CZ" sz="1600" dirty="0"/>
              <a:t> </a:t>
            </a:r>
            <a:r>
              <a:rPr lang="en-US" sz="1600" dirty="0"/>
              <a:t>generations.”</a:t>
            </a:r>
            <a:r>
              <a:rPr lang="cs-CZ" sz="1600" dirty="0"/>
              <a:t> (doslov Žluté knihy)</a:t>
            </a:r>
          </a:p>
          <a:p>
            <a:r>
              <a:rPr lang="cs-CZ" sz="2000" dirty="0"/>
              <a:t>Komentuje </a:t>
            </a:r>
            <a:r>
              <a:rPr lang="cs-CZ" sz="2000" dirty="0" err="1"/>
              <a:t>Zhang</a:t>
            </a:r>
            <a:r>
              <a:rPr lang="cs-CZ" sz="2000" dirty="0"/>
              <a:t> </a:t>
            </a:r>
            <a:r>
              <a:rPr lang="cs-CZ" sz="2000" dirty="0" err="1"/>
              <a:t>Zaie</a:t>
            </a:r>
            <a:r>
              <a:rPr lang="cs-CZ" sz="2000" dirty="0"/>
              <a:t>, Letopisy, </a:t>
            </a:r>
            <a:r>
              <a:rPr lang="cs-CZ" sz="2000" dirty="0" err="1"/>
              <a:t>Zhuangzi</a:t>
            </a:r>
            <a:endParaRPr lang="cs-CZ" sz="2000" dirty="0"/>
          </a:p>
          <a:p>
            <a:r>
              <a:rPr lang="cs-CZ" sz="2000" i="1" dirty="0" err="1"/>
              <a:t>Dao</a:t>
            </a:r>
            <a:r>
              <a:rPr lang="cs-CZ" sz="2000" i="1" dirty="0"/>
              <a:t> </a:t>
            </a:r>
            <a:r>
              <a:rPr lang="zh-CN" altLang="en-US" sz="2000" dirty="0"/>
              <a:t>道 </a:t>
            </a:r>
            <a:r>
              <a:rPr lang="cs-CZ" sz="2000" dirty="0"/>
              <a:t>a </a:t>
            </a:r>
            <a:r>
              <a:rPr lang="cs-CZ" sz="2000" i="1" dirty="0" err="1"/>
              <a:t>qi</a:t>
            </a:r>
            <a:r>
              <a:rPr lang="en-US" sz="2000" i="1" dirty="0"/>
              <a:t> </a:t>
            </a:r>
            <a:r>
              <a:rPr lang="zh-CN" altLang="en-US" sz="2000" dirty="0"/>
              <a:t>器</a:t>
            </a:r>
            <a:r>
              <a:rPr lang="cs-CZ" sz="2000" i="1" dirty="0"/>
              <a:t>; </a:t>
            </a:r>
            <a:r>
              <a:rPr lang="cs-CZ" sz="2000" i="1" dirty="0" err="1"/>
              <a:t>li</a:t>
            </a:r>
            <a:r>
              <a:rPr lang="cs-CZ" sz="2000" dirty="0"/>
              <a:t> </a:t>
            </a:r>
            <a:r>
              <a:rPr lang="zh-CN" altLang="en-US" sz="2000" dirty="0"/>
              <a:t>理 </a:t>
            </a:r>
            <a:r>
              <a:rPr lang="cs-CZ" sz="2000" dirty="0"/>
              <a:t>a </a:t>
            </a:r>
            <a:r>
              <a:rPr lang="cs-CZ" sz="2000" i="1" dirty="0" err="1"/>
              <a:t>qi</a:t>
            </a:r>
            <a:r>
              <a:rPr lang="en-US" sz="2000" i="1" dirty="0"/>
              <a:t> </a:t>
            </a:r>
            <a:r>
              <a:rPr lang="zh-CN" altLang="en-US" sz="2000" dirty="0"/>
              <a:t>氣 </a:t>
            </a:r>
            <a:r>
              <a:rPr lang="cs-CZ" altLang="zh-CN" sz="2000" dirty="0"/>
              <a:t>– podnebesí je plné nádob Cesty, </a:t>
            </a:r>
            <a:r>
              <a:rPr lang="cs-CZ" altLang="zh-CN" sz="2000" i="1" dirty="0" err="1"/>
              <a:t>qi</a:t>
            </a:r>
            <a:r>
              <a:rPr lang="cs-CZ" altLang="zh-CN" sz="2000" dirty="0"/>
              <a:t> předchází </a:t>
            </a:r>
            <a:r>
              <a:rPr lang="cs-CZ" altLang="zh-CN" sz="2000" i="1" dirty="0" err="1"/>
              <a:t>li</a:t>
            </a:r>
            <a:r>
              <a:rPr lang="cs-CZ" altLang="zh-CN" sz="2000" i="1" dirty="0"/>
              <a:t> </a:t>
            </a:r>
            <a:r>
              <a:rPr lang="cs-CZ" altLang="zh-CN" sz="2000" dirty="0"/>
              <a:t>(které není věcí)</a:t>
            </a:r>
            <a:endParaRPr lang="cs-CZ" sz="2000" dirty="0"/>
          </a:p>
          <a:p>
            <a:r>
              <a:rPr lang="cs-CZ" sz="2000" dirty="0"/>
              <a:t>Kritika Mandžuů – ostré dělení Čína vs. Barbaři</a:t>
            </a:r>
          </a:p>
          <a:p>
            <a:r>
              <a:rPr lang="cs-CZ" sz="2000" dirty="0"/>
              <a:t>Píše poesii, význačná figura pozdní literární kritiky</a:t>
            </a:r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4" name="Obrázek 3" descr="Obsah obrázku skica, Lidská tvář, kresba, obraz&#10;&#10;Obsah vygenerovaný umělou inteligencí může být nesprávný.">
            <a:extLst>
              <a:ext uri="{FF2B5EF4-FFF2-40B4-BE49-F238E27FC236}">
                <a16:creationId xmlns:a16="http://schemas.microsoft.com/office/drawing/2014/main" id="{D3513AF0-2523-063B-6B83-2D6590C687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4" r="-1" b="-1"/>
          <a:stretch/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991888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25FE1E-B23E-26FC-2268-63EC0044C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Komentář k Letopisům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810F0F-40E8-DEE4-5508-62490FC908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b="0" i="0" u="none" strike="noStrike" baseline="0" dirty="0">
                <a:solidFill>
                  <a:srgbClr val="4C4946"/>
                </a:solidFill>
              </a:rPr>
              <a:t>K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o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nflikt m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e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z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i 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Zemí středu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 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ba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r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bary se ne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m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ů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ž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e n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azýv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at 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vá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lkou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. J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e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j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ich ničení nel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z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e p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ova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žo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va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t z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a 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n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e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lidské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, 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je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j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ich okl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a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m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á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ní 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za 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nel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o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ajální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, 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obs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az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o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vá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n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í 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jejich 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úz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emí a 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za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b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av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o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vá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ní jeji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c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h m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a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j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e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tku 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za 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nespravedlivé</a:t>
            </a:r>
            <a:r>
              <a:rPr lang="cs-CZ" sz="2800" b="0" i="0" u="none" strike="noStrike" baseline="0" dirty="0">
                <a:solidFill>
                  <a:srgbClr val="84817F"/>
                </a:solidFill>
              </a:rPr>
              <a:t>. 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J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ejich n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ič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ení, abychom 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z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a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c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hovali nedotknutelnost na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š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eho lidu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, 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je jen lidskostí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; 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jejich klamání, 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a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bychom jim u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š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těd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ř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ili to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, 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co nenávidí, je jistě jedině loajalitou; obsazování jejich území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, 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abychom 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z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lepšili jejich mravy na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š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í kulturou a našimi hodnotami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, 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zab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a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vov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á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ní jejich majetku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, 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ab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y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chom zvět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š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i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l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i 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z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droje n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aš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eho l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i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du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, 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je jen spr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av</a:t>
            </a:r>
            <a:r>
              <a:rPr lang="cs-CZ" sz="2800" b="0" i="0" u="none" strike="noStrike" baseline="0" dirty="0">
                <a:solidFill>
                  <a:srgbClr val="4C4946"/>
                </a:solidFill>
              </a:rPr>
              <a:t>edlnost</a:t>
            </a:r>
            <a:r>
              <a:rPr lang="cs-CZ" sz="2800" b="0" i="0" u="none" strike="noStrike" baseline="0" dirty="0">
                <a:solidFill>
                  <a:srgbClr val="615E5C"/>
                </a:solidFill>
              </a:rPr>
              <a:t>í.</a:t>
            </a:r>
            <a:endParaRPr lang="en-US" sz="2800" kern="1200" dirty="0">
              <a:solidFill>
                <a:schemeClr val="tx1"/>
              </a:solidFill>
              <a:ea typeface="+mn-ea"/>
              <a:cs typeface="+mn-cs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3608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842A65-226C-F95A-62E6-D1D2ECCED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Komentář k </a:t>
            </a:r>
            <a:r>
              <a:rPr lang="cs-CZ" i="1" dirty="0" err="1"/>
              <a:t>Zhengmeng</a:t>
            </a:r>
            <a:r>
              <a:rPr lang="cs-CZ" dirty="0"/>
              <a:t> </a:t>
            </a:r>
            <a:r>
              <a:rPr lang="zh-CN" altLang="en-US" dirty="0"/>
              <a:t>正蒙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001A433-AF18-7C00-3E73-3FA23D3728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10000"/>
          </a:bodyPr>
          <a:lstStyle/>
          <a:p>
            <a:pPr algn="just"/>
            <a:r>
              <a:rPr lang="cs-CZ" dirty="0"/>
              <a:t>Když se </a:t>
            </a:r>
            <a:r>
              <a:rPr lang="cs-CZ" dirty="0" err="1"/>
              <a:t>čchi</a:t>
            </a:r>
            <a:r>
              <a:rPr lang="cs-CZ" dirty="0"/>
              <a:t> rozptýlí a vrátí se do stavu Nejvyšší prázdnoty, nabude opět své rozptýlené původní konstituce ,aniž by však zaniklo a zmizelo. Když se shromáždí a zrodí se z něj množství nejrůznějších věcí, je to vířivý pohyb jeho vlastní trvalé přirozenosti, a nikoli imaginární výtvory náhodných přeměn.</a:t>
            </a:r>
          </a:p>
          <a:p>
            <a:pPr algn="just"/>
            <a:r>
              <a:rPr lang="cs-CZ" dirty="0"/>
              <a:t>Prázdný prostor je objem vyplněný energií </a:t>
            </a:r>
            <a:r>
              <a:rPr lang="cs-CZ" dirty="0" err="1"/>
              <a:t>čchi</a:t>
            </a:r>
            <a:r>
              <a:rPr lang="cs-CZ" dirty="0"/>
              <a:t>. Když se energie </a:t>
            </a:r>
            <a:r>
              <a:rPr lang="cs-CZ" dirty="0" err="1"/>
              <a:t>čchi</a:t>
            </a:r>
            <a:r>
              <a:rPr lang="cs-CZ" dirty="0"/>
              <a:t> rozlévá bez konce do všech stran a je tak jemná, že nenabývá tvaru, pak člověk vidí prázdný prostor, ale nevidí energii </a:t>
            </a:r>
            <a:r>
              <a:rPr lang="cs-CZ" dirty="0" err="1"/>
              <a:t>čchi</a:t>
            </a:r>
            <a:r>
              <a:rPr lang="cs-CZ" dirty="0"/>
              <a:t>. Všechno uvnitř prázdného prostoru není nic než energie </a:t>
            </a:r>
            <a:r>
              <a:rPr lang="cs-CZ" dirty="0" err="1"/>
              <a:t>čchi</a:t>
            </a:r>
            <a:r>
              <a:rPr lang="cs-CZ" dirty="0"/>
              <a:t>. Když se shromáždí, stane se viditelnou. Pak lidé říkají, že tu něco je. Když se rozptýlí, přestane být viditelnou. Lidé pak říkají, že tu nic není.</a:t>
            </a:r>
          </a:p>
          <a:p>
            <a:pPr algn="just"/>
            <a:r>
              <a:rPr lang="cs-CZ" dirty="0"/>
              <a:t>Princip se stává viditelným pouze v procesu přeměn. Pokud opustíme [jednotlivé věci] a hledáme [skutečnost] v tom, co existenci věcí předchází, co spojuje dávnověk a dnešek, co proniká vším a zahrnuje Nebe i Zemi, lidi i věci, pak to nedokážeme ani pojmenovat, natožpak abychom dosáhli na něco skutečného.</a:t>
            </a:r>
          </a:p>
        </p:txBody>
      </p:sp>
    </p:spTree>
    <p:extLst>
      <p:ext uri="{BB962C8B-B14F-4D97-AF65-F5344CB8AC3E}">
        <p14:creationId xmlns:p14="http://schemas.microsoft.com/office/powerpoint/2010/main" val="283877219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490</Words>
  <Application>Microsoft Office PowerPoint</Application>
  <PresentationFormat>Widescreen</PresentationFormat>
  <Paragraphs>47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Motiv Office</vt:lpstr>
      <vt:lpstr>Myšlení za dynastie Qing 清</vt:lpstr>
      <vt:lpstr>Dobový kontext</vt:lpstr>
      <vt:lpstr>Konec Mingů</vt:lpstr>
      <vt:lpstr>Huang Zongxi a Gu Yanwu</vt:lpstr>
      <vt:lpstr>  Huang Zongxi 黄宗羲 (1610-1695) </vt:lpstr>
      <vt:lpstr>Gu Yanwu 顧炎武 (1613-1682) </vt:lpstr>
      <vt:lpstr>Wang Fuzhi 王夫之 (1619-1692)</vt:lpstr>
      <vt:lpstr>Komentář k Letopisům</vt:lpstr>
      <vt:lpstr>Komentář k Zhengmeng 正蒙</vt:lpstr>
      <vt:lpstr>Pojmosloví ovlivněné legismem</vt:lpstr>
      <vt:lpstr>Dějiny</vt:lpstr>
      <vt:lpstr>Vládní projekty a obrat k textům</vt:lpstr>
      <vt:lpstr>PowerPoint Presentation</vt:lpstr>
      <vt:lpstr>Dai Zhen 戴震 (1724-1777)</vt:lpstr>
      <vt:lpstr>Odmítání dualismu a apriorního principu</vt:lpstr>
      <vt:lpstr>PowerPoint Presentation</vt:lpstr>
      <vt:lpstr>Kanonické knihy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Myšlení za dynastie Qing 清</dc:title>
  <dc:creator>Valtr, Václav</dc:creator>
  <cp:lastModifiedBy>Valtr, Václav</cp:lastModifiedBy>
  <cp:revision>32</cp:revision>
  <dcterms:created xsi:type="dcterms:W3CDTF">2020-12-21T12:55:06Z</dcterms:created>
  <dcterms:modified xsi:type="dcterms:W3CDTF">2026-01-07T13:25:46Z</dcterms:modified>
</cp:coreProperties>
</file>