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0" r:id="rId2"/>
    <p:sldId id="416" r:id="rId3"/>
    <p:sldId id="410" r:id="rId4"/>
    <p:sldId id="411" r:id="rId5"/>
    <p:sldId id="412" r:id="rId6"/>
    <p:sldId id="413" r:id="rId7"/>
    <p:sldId id="414" r:id="rId8"/>
    <p:sldId id="415" r:id="rId9"/>
    <p:sldId id="278" r:id="rId10"/>
    <p:sldId id="275" r:id="rId11"/>
    <p:sldId id="277" r:id="rId12"/>
    <p:sldId id="280" r:id="rId13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4B031-A368-480A-99F1-78DF7A8FDFEF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BA7E9-F9FD-4E66-9B5C-66160DDA0E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DEFF4-AE57-4C4A-894D-C99A2CDD549F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DDB8B-B7DF-4AE1-841E-B91B70536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CF1C5-063E-4D3B-913A-2DC20D86B37C}" type="datetimeFigureOut">
              <a:rPr lang="cs-CZ" smtClean="0"/>
              <a:pPr/>
              <a:t>19.03.2024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C33B4-7F77-41FF-8D03-58D77B52C7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ma.net/en/30publications/10policies/o3/" TargetMode="External"/><Relationship Id="rId3" Type="http://schemas.openxmlformats.org/officeDocument/2006/relationships/hyperlink" Target="http://www.wma.net/en/20activities/10ethics/index.html" TargetMode="External"/><Relationship Id="rId7" Type="http://schemas.openxmlformats.org/officeDocument/2006/relationships/hyperlink" Target="http://www.wma.net/en/30publications/10policies/d2/index.html" TargetMode="External"/><Relationship Id="rId2" Type="http://schemas.openxmlformats.org/officeDocument/2006/relationships/hyperlink" Target="http://www.wma.net/en/20activities/20humanright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nesdoc.unesco.org/images/0014/001428/142825e.pdf" TargetMode="External"/><Relationship Id="rId5" Type="http://schemas.openxmlformats.org/officeDocument/2006/relationships/hyperlink" Target="http://www.unesco.org/new/en/social-and-human-sciences/themes/bioethics/human-genome-and-human-rights/" TargetMode="External"/><Relationship Id="rId4" Type="http://schemas.openxmlformats.org/officeDocument/2006/relationships/hyperlink" Target="http://www.unesco.org/new/en/social-and-human-sciences/themes/bioethics/ethics-education-programme/" TargetMode="External"/><Relationship Id="rId9" Type="http://schemas.openxmlformats.org/officeDocument/2006/relationships/hyperlink" Target="http://www3.nd.edu/~undpress/excerpts/P01307-ex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300789/pdf/32701419.pdf" TargetMode="External"/><Relationship Id="rId7" Type="http://schemas.openxmlformats.org/officeDocument/2006/relationships/hyperlink" Target="https://www.hrw.org/" TargetMode="External"/><Relationship Id="rId2" Type="http://schemas.openxmlformats.org/officeDocument/2006/relationships/hyperlink" Target="http://www.thenewatlantis.com/docLib/20091130_human_dignity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mnesty.org/en/" TargetMode="External"/><Relationship Id="rId5" Type="http://schemas.openxmlformats.org/officeDocument/2006/relationships/hyperlink" Target="https://www.ncbi.nlm.nih.gov/pmc/articles/PMC300789/citedby/" TargetMode="External"/><Relationship Id="rId4" Type="http://schemas.openxmlformats.org/officeDocument/2006/relationships/hyperlink" Target="http://bmcmedethics.biomedcentral.com/articles/10.1186/1472-6939-7-2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lib.tcu.edu/staff/bellinger/rights/Poovey-on-rights.pdf" TargetMode="External"/><Relationship Id="rId13" Type="http://schemas.openxmlformats.org/officeDocument/2006/relationships/hyperlink" Target="http://www.ohchr.org/Documents/Publications/LivingFreeAndEqual.pdf" TargetMode="External"/><Relationship Id="rId3" Type="http://schemas.openxmlformats.org/officeDocument/2006/relationships/hyperlink" Target="http://lib.tcu.edu/staff/bellinger/rights/Schaefer-vs-Rorty.pdf" TargetMode="External"/><Relationship Id="rId7" Type="http://schemas.openxmlformats.org/officeDocument/2006/relationships/hyperlink" Target="http://lib.tcu.edu/staff/bellinger/rights/Primus-ch1.pdf" TargetMode="External"/><Relationship Id="rId12" Type="http://schemas.openxmlformats.org/officeDocument/2006/relationships/hyperlink" Target="http://www.ohchr.org/Documents/Publications/NHRIHandbook.pdf" TargetMode="External"/><Relationship Id="rId2" Type="http://schemas.openxmlformats.org/officeDocument/2006/relationships/hyperlink" Target="http://lib.tcu.edu/staff/bellinger/rights/Rorty-on-rights.pdf" TargetMode="External"/><Relationship Id="rId16" Type="http://schemas.openxmlformats.org/officeDocument/2006/relationships/hyperlink" Target="http://www.ohchr.org/Documents/Publications/HRDisabilitye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ilcasop.flu.cas.cz/uploaded/Dvorak/Machula.pdf" TargetMode="External"/><Relationship Id="rId11" Type="http://schemas.openxmlformats.org/officeDocument/2006/relationships/hyperlink" Target="http://www.ohchr.org/en/issues/Pages/WhatareHumanRights.aspx" TargetMode="External"/><Relationship Id="rId5" Type="http://schemas.openxmlformats.org/officeDocument/2006/relationships/hyperlink" Target="https://filcasop.flu.cas.cz/images/uploaded/Dvorak/Machula.pdf" TargetMode="External"/><Relationship Id="rId15" Type="http://schemas.openxmlformats.org/officeDocument/2006/relationships/hyperlink" Target="http://www.ohchr.org/Documents/Publications/Reproductiveen.pdf" TargetMode="External"/><Relationship Id="rId10" Type="http://schemas.openxmlformats.org/officeDocument/2006/relationships/hyperlink" Target="https://www.ohchr.org/en/what-are-human-rights" TargetMode="External"/><Relationship Id="rId4" Type="http://schemas.openxmlformats.org/officeDocument/2006/relationships/hyperlink" Target="http://lib.tcu.edu/staff/bellinger/rights/Macdonald-on-rights.pdf" TargetMode="External"/><Relationship Id="rId9" Type="http://schemas.openxmlformats.org/officeDocument/2006/relationships/hyperlink" Target="http://vyuka-data.lf3.cuni.cz/CVOL0076/human%20rights%20-%20justifications(58adfaa2022e7).rtf" TargetMode="External"/><Relationship Id="rId14" Type="http://schemas.openxmlformats.org/officeDocument/2006/relationships/hyperlink" Target="http://www.ohchr.org/Documents/Publications/BornFreeAndEqualLowRes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e.int/en/web/compass/home" TargetMode="External"/><Relationship Id="rId2" Type="http://schemas.openxmlformats.org/officeDocument/2006/relationships/hyperlink" Target="http://www.coe.int/en/web/compass/where-do-you-stand-?p_p_id=49&amp;p_p_lifecycle=1&amp;p_p_state=normal&amp;p_p_mode=view&amp;_49_struts_action=/my_sites/view&amp;_49_groupId=1155634&amp;_49_privateLayout=fal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e.int/en/web/compass/access-to-medicaments" TargetMode="External"/><Relationship Id="rId4" Type="http://schemas.openxmlformats.org/officeDocument/2006/relationships/hyperlink" Target="http://www.coe.int/en/web/compass/health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ycb.coe.int/compasito/chapter_3/1.html" TargetMode="External"/><Relationship Id="rId2" Type="http://schemas.openxmlformats.org/officeDocument/2006/relationships/hyperlink" Target="http://www.eycb.coe.int/compasit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L2NVFcYqkM" TargetMode="External"/><Relationship Id="rId2" Type="http://schemas.openxmlformats.org/officeDocument/2006/relationships/hyperlink" Target="http://www.peopleandperspectives.org/story/interview/anna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hr.org/" TargetMode="External"/><Relationship Id="rId4" Type="http://schemas.openxmlformats.org/officeDocument/2006/relationships/hyperlink" Target="https://youtu.be/XykeF8sAd_o?feature=shar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130426"/>
            <a:ext cx="9144000" cy="1470025"/>
          </a:xfrm>
        </p:spPr>
        <p:txBody>
          <a:bodyPr/>
          <a:lstStyle/>
          <a:p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Medicine</a:t>
            </a:r>
            <a:br>
              <a:rPr lang="cs-CZ" dirty="0"/>
            </a:br>
            <a:r>
              <a:rPr lang="cs-CZ" dirty="0"/>
              <a:t>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/>
          </a:p>
          <a:p>
            <a:pPr algn="r"/>
            <a:r>
              <a:rPr lang="cs-CZ" dirty="0"/>
              <a:t>Zuzana Svobodová</a:t>
            </a:r>
          </a:p>
        </p:txBody>
      </p:sp>
    </p:spTree>
    <p:extLst>
      <p:ext uri="{BB962C8B-B14F-4D97-AF65-F5344CB8AC3E}">
        <p14:creationId xmlns:p14="http://schemas.microsoft.com/office/powerpoint/2010/main" val="291517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Bibliography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wma.net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en</a:t>
            </a:r>
            <a:r>
              <a:rPr lang="cs-CZ" dirty="0">
                <a:hlinkClick r:id="rId2"/>
              </a:rPr>
              <a:t>/20activities/20humanrights/index.</a:t>
            </a:r>
            <a:r>
              <a:rPr lang="cs-CZ" dirty="0" err="1">
                <a:hlinkClick r:id="rId2"/>
              </a:rPr>
              <a:t>html</a:t>
            </a:r>
            <a:endParaRPr lang="cs-CZ" dirty="0"/>
          </a:p>
          <a:p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wma.net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en</a:t>
            </a:r>
            <a:r>
              <a:rPr lang="cs-CZ" dirty="0">
                <a:hlinkClick r:id="rId3"/>
              </a:rPr>
              <a:t>/20activities/10ethics/index.</a:t>
            </a:r>
            <a:r>
              <a:rPr lang="cs-CZ" dirty="0" err="1">
                <a:hlinkClick r:id="rId3"/>
              </a:rPr>
              <a:t>html</a:t>
            </a:r>
            <a:endParaRPr lang="cs-CZ" dirty="0"/>
          </a:p>
          <a:p>
            <a:r>
              <a:rPr lang="cs-CZ" dirty="0">
                <a:hlinkClick r:id="rId4"/>
              </a:rPr>
              <a:t>http://www.</a:t>
            </a:r>
            <a:r>
              <a:rPr lang="cs-CZ" dirty="0" err="1">
                <a:hlinkClick r:id="rId4"/>
              </a:rPr>
              <a:t>unesco.org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new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en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social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and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human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sciences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themes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bioethics</a:t>
            </a:r>
            <a:r>
              <a:rPr lang="cs-CZ" dirty="0">
                <a:hlinkClick r:id="rId4"/>
              </a:rPr>
              <a:t>/</a:t>
            </a:r>
          </a:p>
          <a:p>
            <a:r>
              <a:rPr lang="cs-CZ" dirty="0">
                <a:hlinkClick r:id="rId4"/>
              </a:rPr>
              <a:t>http://www.</a:t>
            </a:r>
            <a:r>
              <a:rPr lang="cs-CZ" dirty="0" err="1">
                <a:hlinkClick r:id="rId4"/>
              </a:rPr>
              <a:t>unesco.org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new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en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social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and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human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sciences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themes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bioethics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ethics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education</a:t>
            </a:r>
            <a:r>
              <a:rPr lang="cs-CZ" dirty="0">
                <a:hlinkClick r:id="rId4"/>
              </a:rPr>
              <a:t>-</a:t>
            </a:r>
            <a:r>
              <a:rPr lang="cs-CZ" dirty="0" err="1">
                <a:hlinkClick r:id="rId4"/>
              </a:rPr>
              <a:t>programme</a:t>
            </a:r>
            <a:r>
              <a:rPr lang="cs-CZ" dirty="0">
                <a:hlinkClick r:id="rId4"/>
              </a:rPr>
              <a:t>/</a:t>
            </a:r>
            <a:endParaRPr lang="cs-CZ" dirty="0"/>
          </a:p>
          <a:p>
            <a:r>
              <a:rPr lang="cs-CZ" dirty="0">
                <a:hlinkClick r:id="rId5"/>
              </a:rPr>
              <a:t>http://www.</a:t>
            </a:r>
            <a:r>
              <a:rPr lang="cs-CZ" dirty="0" err="1">
                <a:hlinkClick r:id="rId5"/>
              </a:rPr>
              <a:t>unesco.org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new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en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social</a:t>
            </a:r>
            <a:r>
              <a:rPr lang="cs-CZ" dirty="0">
                <a:hlinkClick r:id="rId5"/>
              </a:rPr>
              <a:t>-</a:t>
            </a:r>
            <a:r>
              <a:rPr lang="cs-CZ" dirty="0" err="1">
                <a:hlinkClick r:id="rId5"/>
              </a:rPr>
              <a:t>and</a:t>
            </a:r>
            <a:r>
              <a:rPr lang="cs-CZ" dirty="0">
                <a:hlinkClick r:id="rId5"/>
              </a:rPr>
              <a:t>-</a:t>
            </a:r>
            <a:r>
              <a:rPr lang="cs-CZ" dirty="0" err="1">
                <a:hlinkClick r:id="rId5"/>
              </a:rPr>
              <a:t>human</a:t>
            </a:r>
            <a:r>
              <a:rPr lang="cs-CZ" dirty="0">
                <a:hlinkClick r:id="rId5"/>
              </a:rPr>
              <a:t>-</a:t>
            </a:r>
            <a:r>
              <a:rPr lang="cs-CZ" dirty="0" err="1">
                <a:hlinkClick r:id="rId5"/>
              </a:rPr>
              <a:t>sciences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themes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bioethics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human</a:t>
            </a:r>
            <a:r>
              <a:rPr lang="cs-CZ" dirty="0">
                <a:hlinkClick r:id="rId5"/>
              </a:rPr>
              <a:t>-genome-</a:t>
            </a:r>
            <a:r>
              <a:rPr lang="cs-CZ" dirty="0" err="1">
                <a:hlinkClick r:id="rId5"/>
              </a:rPr>
              <a:t>and</a:t>
            </a:r>
            <a:r>
              <a:rPr lang="cs-CZ" dirty="0">
                <a:hlinkClick r:id="rId5"/>
              </a:rPr>
              <a:t>-</a:t>
            </a:r>
            <a:r>
              <a:rPr lang="cs-CZ" dirty="0" err="1">
                <a:hlinkClick r:id="rId5"/>
              </a:rPr>
              <a:t>human</a:t>
            </a:r>
            <a:r>
              <a:rPr lang="cs-CZ" dirty="0">
                <a:hlinkClick r:id="rId5"/>
              </a:rPr>
              <a:t>-</a:t>
            </a:r>
            <a:r>
              <a:rPr lang="cs-CZ" dirty="0" err="1">
                <a:hlinkClick r:id="rId5"/>
              </a:rPr>
              <a:t>rights</a:t>
            </a:r>
            <a:r>
              <a:rPr lang="cs-CZ" dirty="0">
                <a:hlinkClick r:id="rId5"/>
              </a:rPr>
              <a:t>/</a:t>
            </a:r>
            <a:endParaRPr lang="cs-CZ" dirty="0"/>
          </a:p>
          <a:p>
            <a:r>
              <a:rPr lang="cs-CZ" dirty="0" err="1"/>
              <a:t>Universal</a:t>
            </a:r>
            <a:r>
              <a:rPr lang="cs-CZ" dirty="0"/>
              <a:t> </a:t>
            </a:r>
            <a:r>
              <a:rPr lang="cs-CZ" dirty="0" err="1"/>
              <a:t>Declaration</a:t>
            </a:r>
            <a:r>
              <a:rPr lang="cs-CZ" dirty="0"/>
              <a:t> on </a:t>
            </a:r>
            <a:r>
              <a:rPr lang="cs-CZ" dirty="0" err="1"/>
              <a:t>Bioethics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. 19 </a:t>
            </a:r>
            <a:r>
              <a:rPr lang="cs-CZ" dirty="0" err="1"/>
              <a:t>October</a:t>
            </a:r>
            <a:r>
              <a:rPr lang="cs-CZ" dirty="0"/>
              <a:t> 2005: </a:t>
            </a:r>
            <a:r>
              <a:rPr lang="cs-CZ" dirty="0">
                <a:hlinkClick r:id="rId6"/>
              </a:rPr>
              <a:t>http://unesdoc.unesco.org/images/0014/001428/142825e.pdf#page=80</a:t>
            </a:r>
            <a:endParaRPr lang="cs-CZ" dirty="0"/>
          </a:p>
          <a:p>
            <a:r>
              <a:rPr lang="en-US" dirty="0"/>
              <a:t>WMA Declaration of Sydney on the Determination of Death and the Recovery of Organs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 </a:t>
            </a:r>
            <a:r>
              <a:rPr lang="cs-CZ" dirty="0">
                <a:hlinkClick r:id="rId7"/>
              </a:rPr>
              <a:t>http://www.</a:t>
            </a:r>
            <a:r>
              <a:rPr lang="cs-CZ" dirty="0" err="1">
                <a:hlinkClick r:id="rId7"/>
              </a:rPr>
              <a:t>wma.net</a:t>
            </a:r>
            <a:r>
              <a:rPr lang="cs-CZ" dirty="0">
                <a:hlinkClick r:id="rId7"/>
              </a:rPr>
              <a:t>/</a:t>
            </a:r>
            <a:r>
              <a:rPr lang="cs-CZ" dirty="0" err="1">
                <a:hlinkClick r:id="rId7"/>
              </a:rPr>
              <a:t>en</a:t>
            </a:r>
            <a:r>
              <a:rPr lang="cs-CZ" dirty="0">
                <a:hlinkClick r:id="rId7"/>
              </a:rPr>
              <a:t>/30publications/10policies/d2/index.</a:t>
            </a:r>
            <a:r>
              <a:rPr lang="cs-CZ" dirty="0" err="1">
                <a:hlinkClick r:id="rId7"/>
              </a:rPr>
              <a:t>html</a:t>
            </a:r>
            <a:endParaRPr lang="cs-CZ" dirty="0"/>
          </a:p>
          <a:p>
            <a:pPr lvl="1"/>
            <a:r>
              <a:rPr lang="cs-CZ" dirty="0">
                <a:hlinkClick r:id="rId8"/>
              </a:rPr>
              <a:t>http://www.</a:t>
            </a:r>
            <a:r>
              <a:rPr lang="cs-CZ" dirty="0" err="1">
                <a:hlinkClick r:id="rId8"/>
              </a:rPr>
              <a:t>wma.net</a:t>
            </a:r>
            <a:r>
              <a:rPr lang="cs-CZ" dirty="0">
                <a:hlinkClick r:id="rId8"/>
              </a:rPr>
              <a:t>/</a:t>
            </a:r>
            <a:r>
              <a:rPr lang="cs-CZ" dirty="0" err="1">
                <a:hlinkClick r:id="rId8"/>
              </a:rPr>
              <a:t>en</a:t>
            </a:r>
            <a:r>
              <a:rPr lang="cs-CZ" dirty="0">
                <a:hlinkClick r:id="rId8"/>
              </a:rPr>
              <a:t>/30publications/10policies/o3/</a:t>
            </a:r>
            <a:endParaRPr lang="cs-CZ" dirty="0"/>
          </a:p>
          <a:p>
            <a:r>
              <a:rPr lang="cs-CZ" dirty="0" err="1"/>
              <a:t>Bioethics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Dignity: </a:t>
            </a:r>
            <a:r>
              <a:rPr lang="cs-CZ" dirty="0">
                <a:hlinkClick r:id="rId9"/>
              </a:rPr>
              <a:t>http://www3.nd.edu/~</a:t>
            </a:r>
            <a:r>
              <a:rPr lang="cs-CZ" dirty="0" err="1">
                <a:hlinkClick r:id="rId9"/>
              </a:rPr>
              <a:t>undpress</a:t>
            </a:r>
            <a:r>
              <a:rPr lang="cs-CZ" dirty="0">
                <a:hlinkClick r:id="rId9"/>
              </a:rPr>
              <a:t>/</a:t>
            </a:r>
            <a:r>
              <a:rPr lang="cs-CZ" dirty="0" err="1">
                <a:hlinkClick r:id="rId9"/>
              </a:rPr>
              <a:t>excerpts</a:t>
            </a:r>
            <a:r>
              <a:rPr lang="cs-CZ" dirty="0">
                <a:hlinkClick r:id="rId9"/>
              </a:rPr>
              <a:t>/P01307-ex.</a:t>
            </a:r>
            <a:r>
              <a:rPr lang="cs-CZ" dirty="0" err="1">
                <a:hlinkClick r:id="rId9"/>
              </a:rPr>
              <a:t>pdf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Bibliography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Human</a:t>
            </a:r>
            <a:r>
              <a:rPr lang="cs-CZ" dirty="0"/>
              <a:t> Dignity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Bioethics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thenewatlantis.com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docLib</a:t>
            </a:r>
            <a:r>
              <a:rPr lang="cs-CZ" dirty="0">
                <a:hlinkClick r:id="rId2"/>
              </a:rPr>
              <a:t>/20091130_</a:t>
            </a:r>
            <a:r>
              <a:rPr lang="cs-CZ" dirty="0" err="1">
                <a:hlinkClick r:id="rId2"/>
              </a:rPr>
              <a:t>human</a:t>
            </a:r>
            <a:r>
              <a:rPr lang="cs-CZ" dirty="0">
                <a:hlinkClick r:id="rId2"/>
              </a:rPr>
              <a:t>_dignity.</a:t>
            </a:r>
            <a:r>
              <a:rPr lang="cs-CZ" dirty="0" err="1">
                <a:hlinkClick r:id="rId2"/>
              </a:rPr>
              <a:t>pdf</a:t>
            </a:r>
            <a:endParaRPr lang="cs-CZ" dirty="0"/>
          </a:p>
          <a:p>
            <a:r>
              <a:rPr lang="cs-CZ" dirty="0">
                <a:hlinkClick r:id="rId3"/>
              </a:rPr>
              <a:t>https://www.ncbi.nlm.nih.gov/pmc/articles/PMC300789/pdf/32701419.pdf</a:t>
            </a:r>
            <a:endParaRPr lang="cs-CZ" dirty="0"/>
          </a:p>
          <a:p>
            <a:r>
              <a:rPr lang="cs-CZ" dirty="0">
                <a:hlinkClick r:id="rId4"/>
              </a:rPr>
              <a:t>http://bmcmedethics.biomedcentral.com/articles/10.1186/1472-6939-7-2</a:t>
            </a:r>
            <a:endParaRPr lang="cs-CZ" dirty="0"/>
          </a:p>
          <a:p>
            <a:r>
              <a:rPr lang="cs-CZ" dirty="0" err="1"/>
              <a:t>About</a:t>
            </a:r>
            <a:r>
              <a:rPr lang="cs-CZ" dirty="0"/>
              <a:t> dignity: </a:t>
            </a:r>
            <a:r>
              <a:rPr lang="cs-CZ" dirty="0">
                <a:hlinkClick r:id="rId5"/>
              </a:rPr>
              <a:t>https://www.ncbi.nlm.nih.gov/pmc/articles/PMC300789/citedby/</a:t>
            </a:r>
            <a:endParaRPr lang="cs-CZ" dirty="0"/>
          </a:p>
          <a:p>
            <a:r>
              <a:rPr lang="en-US" dirty="0"/>
              <a:t>Peel, Michael. “Human Rights and Medical Ethics.” </a:t>
            </a:r>
            <a:r>
              <a:rPr lang="en-US" i="1" dirty="0"/>
              <a:t>Journal of the Royal Society of Medicine</a:t>
            </a:r>
            <a:r>
              <a:rPr lang="en-US" dirty="0"/>
              <a:t> 98.4 (2005): 171–173. Print.</a:t>
            </a:r>
            <a:endParaRPr lang="cs-CZ" dirty="0"/>
          </a:p>
          <a:p>
            <a:r>
              <a:rPr lang="en-US" dirty="0" err="1"/>
              <a:t>Mohanti</a:t>
            </a:r>
            <a:r>
              <a:rPr lang="en-US" dirty="0"/>
              <a:t>, </a:t>
            </a:r>
            <a:r>
              <a:rPr lang="en-US" dirty="0" err="1"/>
              <a:t>Bidhu</a:t>
            </a:r>
            <a:r>
              <a:rPr lang="en-US" dirty="0"/>
              <a:t> K. “Ethics in Palliative Care.” </a:t>
            </a:r>
            <a:r>
              <a:rPr lang="en-US" i="1" dirty="0"/>
              <a:t>Indian Journal of Palliative Care</a:t>
            </a:r>
            <a:r>
              <a:rPr lang="en-US" dirty="0"/>
              <a:t> 15.2 (2009): 89–92. </a:t>
            </a:r>
            <a:r>
              <a:rPr lang="en-US" i="1" dirty="0"/>
              <a:t>PMC</a:t>
            </a:r>
            <a:r>
              <a:rPr lang="en-US" dirty="0"/>
              <a:t>. Web. 17 Feb. 2017.</a:t>
            </a:r>
            <a:endParaRPr lang="cs-CZ" dirty="0"/>
          </a:p>
          <a:p>
            <a:r>
              <a:rPr lang="en-US" dirty="0"/>
              <a:t>Sharma, </a:t>
            </a:r>
            <a:r>
              <a:rPr lang="en-US" dirty="0" err="1"/>
              <a:t>Himanshu</a:t>
            </a:r>
            <a:r>
              <a:rPr lang="en-US" dirty="0"/>
              <a:t> et al. “End-of-Life Care: Indian Perspective.” </a:t>
            </a:r>
            <a:r>
              <a:rPr lang="en-US" i="1" dirty="0"/>
              <a:t>Indian Journal of Psychiatry</a:t>
            </a:r>
            <a:r>
              <a:rPr lang="en-US" dirty="0"/>
              <a:t> 55.Suppl 2 (2013): S293–S298. </a:t>
            </a:r>
            <a:r>
              <a:rPr lang="en-US" i="1" dirty="0"/>
              <a:t>PMC</a:t>
            </a:r>
            <a:r>
              <a:rPr lang="en-US" dirty="0"/>
              <a:t>. Web. 17 Feb. 2017.</a:t>
            </a:r>
            <a:endParaRPr lang="cs-CZ" dirty="0"/>
          </a:p>
          <a:p>
            <a:r>
              <a:rPr lang="cs-CZ" dirty="0">
                <a:hlinkClick r:id="rId6"/>
              </a:rPr>
              <a:t>https://www.amnesty.org/en/</a:t>
            </a:r>
            <a:endParaRPr lang="cs-CZ" dirty="0">
              <a:hlinkClick r:id="rId7"/>
            </a:endParaRPr>
          </a:p>
          <a:p>
            <a:r>
              <a:rPr lang="cs-CZ" dirty="0">
                <a:hlinkClick r:id="rId7"/>
              </a:rPr>
              <a:t>https://www.hrw.org/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Bibliography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5520" y="1268760"/>
            <a:ext cx="8640960" cy="53285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i="1" dirty="0"/>
              <a:t>Links to study materials</a:t>
            </a:r>
            <a:r>
              <a:rPr lang="cs-CZ" i="1" dirty="0"/>
              <a:t> – </a:t>
            </a:r>
            <a:r>
              <a:rPr lang="cs-CZ" i="1" dirty="0" err="1"/>
              <a:t>also</a:t>
            </a:r>
            <a:r>
              <a:rPr lang="cs-CZ" i="1" dirty="0"/>
              <a:t> in „</a:t>
            </a:r>
            <a:r>
              <a:rPr lang="cs-CZ" i="1" dirty="0" err="1"/>
              <a:t>Vyuka</a:t>
            </a:r>
            <a:r>
              <a:rPr lang="cs-CZ" i="1" dirty="0"/>
              <a:t>“</a:t>
            </a:r>
            <a:r>
              <a:rPr lang="en-US" i="1" dirty="0"/>
              <a:t>:</a:t>
            </a:r>
            <a:endParaRPr lang="en-US" dirty="0"/>
          </a:p>
          <a:p>
            <a:r>
              <a:rPr lang="en-US" dirty="0">
                <a:hlinkClick r:id="rId2"/>
              </a:rPr>
              <a:t>R. </a:t>
            </a:r>
            <a:r>
              <a:rPr lang="en-US" dirty="0" err="1">
                <a:hlinkClick r:id="rId2"/>
              </a:rPr>
              <a:t>Rorty</a:t>
            </a:r>
            <a:r>
              <a:rPr lang="en-US" dirty="0">
                <a:hlinkClick r:id="rId2"/>
              </a:rPr>
              <a:t>: On Human Rights </a:t>
            </a:r>
            <a:endParaRPr lang="en-US" dirty="0"/>
          </a:p>
          <a:p>
            <a:r>
              <a:rPr lang="en-US" dirty="0">
                <a:hlinkClick r:id="rId3"/>
              </a:rPr>
              <a:t>B. Schaefer: Foundations of HR </a:t>
            </a:r>
            <a:endParaRPr lang="en-US" dirty="0"/>
          </a:p>
          <a:p>
            <a:r>
              <a:rPr lang="en-US" dirty="0">
                <a:hlinkClick r:id="rId4"/>
              </a:rPr>
              <a:t>M. Macdonald: Natural Rights </a:t>
            </a:r>
            <a:endParaRPr lang="en-US" dirty="0"/>
          </a:p>
          <a:p>
            <a:r>
              <a:rPr lang="en-US" dirty="0">
                <a:hlinkClick r:id="rId5"/>
              </a:rPr>
              <a:t>T. </a:t>
            </a:r>
            <a:r>
              <a:rPr lang="en-US" dirty="0" err="1">
                <a:hlinkClick r:id="rId5"/>
              </a:rPr>
              <a:t>Machula</a:t>
            </a:r>
            <a:r>
              <a:rPr lang="en-US" dirty="0">
                <a:hlinkClick r:id="rId5"/>
              </a:rPr>
              <a:t>: Natural Law</a:t>
            </a:r>
            <a:r>
              <a:rPr lang="en-US" dirty="0">
                <a:hlinkClick r:id="rId6"/>
              </a:rPr>
              <a:t> </a:t>
            </a:r>
            <a:endParaRPr lang="en-US" dirty="0"/>
          </a:p>
          <a:p>
            <a:r>
              <a:rPr lang="en-US" dirty="0">
                <a:hlinkClick r:id="rId7"/>
              </a:rPr>
              <a:t>R. A. Primus: Rights Theory and Practice </a:t>
            </a:r>
            <a:endParaRPr lang="en-US" dirty="0"/>
          </a:p>
          <a:p>
            <a:r>
              <a:rPr lang="en-US" dirty="0">
                <a:hlinkClick r:id="rId8"/>
              </a:rPr>
              <a:t>M. Poovery: Abortion and Death </a:t>
            </a:r>
            <a:endParaRPr lang="en-US" dirty="0"/>
          </a:p>
          <a:p>
            <a:r>
              <a:rPr lang="en-US" dirty="0" err="1">
                <a:hlinkClick r:id="rId9"/>
              </a:rPr>
              <a:t>HR_Justifications</a:t>
            </a:r>
            <a:r>
              <a:rPr lang="en-US" dirty="0">
                <a:hlinkClick r:id="rId9"/>
              </a:rPr>
              <a:t> </a:t>
            </a:r>
            <a:endParaRPr lang="en-US" dirty="0"/>
          </a:p>
          <a:p>
            <a:r>
              <a:rPr lang="en-US" dirty="0">
                <a:hlinkClick r:id="rId10"/>
              </a:rPr>
              <a:t>United </a:t>
            </a:r>
            <a:r>
              <a:rPr lang="en-US" dirty="0" err="1">
                <a:hlinkClick r:id="rId10"/>
              </a:rPr>
              <a:t>Nations_HR</a:t>
            </a:r>
            <a:r>
              <a:rPr lang="en-US" dirty="0">
                <a:hlinkClick r:id="rId11"/>
              </a:rPr>
              <a:t> </a:t>
            </a:r>
            <a:endParaRPr lang="en-US" dirty="0"/>
          </a:p>
          <a:p>
            <a:r>
              <a:rPr lang="en-US" dirty="0">
                <a:hlinkClick r:id="rId12"/>
              </a:rPr>
              <a:t>Reproductive Rights </a:t>
            </a:r>
            <a:endParaRPr lang="en-US" dirty="0"/>
          </a:p>
          <a:p>
            <a:r>
              <a:rPr lang="en-US" dirty="0">
                <a:hlinkClick r:id="rId13"/>
              </a:rPr>
              <a:t>Gender </a:t>
            </a:r>
            <a:endParaRPr lang="en-US" dirty="0"/>
          </a:p>
          <a:p>
            <a:r>
              <a:rPr lang="en-US" dirty="0">
                <a:hlinkClick r:id="rId14"/>
              </a:rPr>
              <a:t>Sexual Orientation </a:t>
            </a:r>
            <a:endParaRPr lang="en-US" dirty="0"/>
          </a:p>
          <a:p>
            <a:r>
              <a:rPr lang="en-US" dirty="0">
                <a:hlinkClick r:id="rId15"/>
              </a:rPr>
              <a:t>Sexual Health </a:t>
            </a:r>
            <a:endParaRPr lang="en-US" dirty="0"/>
          </a:p>
          <a:p>
            <a:r>
              <a:rPr lang="en-US" dirty="0">
                <a:hlinkClick r:id="rId16"/>
              </a:rPr>
              <a:t>Disability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81200" y="908720"/>
            <a:ext cx="8229600" cy="338437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Teaching human rights</a:t>
            </a:r>
            <a:r>
              <a:rPr lang="cs-CZ" b="1" dirty="0"/>
              <a:t> – </a:t>
            </a:r>
            <a:r>
              <a:rPr lang="en-US" b="1" dirty="0"/>
              <a:t>support </a:t>
            </a:r>
            <a:r>
              <a:rPr lang="en-US" b="1" dirty="0" err="1"/>
              <a:t>fr</a:t>
            </a:r>
            <a:r>
              <a:rPr lang="cs-CZ" b="1" dirty="0" err="1"/>
              <a:t>om</a:t>
            </a:r>
            <a:r>
              <a:rPr lang="en-US" b="1" dirty="0"/>
              <a:t> the EU</a:t>
            </a:r>
            <a:r>
              <a:rPr lang="cs-CZ" b="1" dirty="0"/>
              <a:t> –</a:t>
            </a:r>
            <a:r>
              <a:rPr lang="en-US" b="1" dirty="0"/>
              <a:t> basic materials for teaching human rights issues in schools</a:t>
            </a:r>
            <a:br>
              <a:rPr lang="cs-CZ" b="1" dirty="0"/>
            </a:br>
            <a:br>
              <a:rPr lang="cs-CZ" b="1" dirty="0"/>
            </a:br>
            <a:r>
              <a:rPr lang="cs-CZ" b="1" dirty="0" err="1"/>
              <a:t>Compass</a:t>
            </a:r>
            <a:br>
              <a:rPr lang="cs-CZ" b="1" dirty="0"/>
            </a:br>
            <a:r>
              <a:rPr lang="cs-CZ" b="1" dirty="0" err="1"/>
              <a:t>Compasito</a:t>
            </a:r>
            <a:br>
              <a:rPr lang="cs-CZ" b="1" dirty="0"/>
            </a:b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642194"/>
          </a:xfrm>
        </p:spPr>
        <p:txBody>
          <a:bodyPr>
            <a:noAutofit/>
          </a:bodyPr>
          <a:lstStyle/>
          <a:p>
            <a:r>
              <a:rPr lang="en-US" sz="3600" dirty="0">
                <a:hlinkClick r:id="rId2"/>
              </a:rPr>
              <a:t>Compass: Manual for Human Rights Education with Young people </a:t>
            </a:r>
            <a:br>
              <a:rPr lang="cs-CZ" sz="3600" dirty="0"/>
            </a:br>
            <a:r>
              <a:rPr lang="cs-CZ" sz="3600" dirty="0"/>
              <a:t>(</a:t>
            </a:r>
            <a:r>
              <a:rPr lang="cs-CZ" sz="3600" dirty="0" err="1"/>
              <a:t>Council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Europe</a:t>
            </a:r>
            <a:r>
              <a:rPr lang="cs-CZ" sz="36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2996952"/>
            <a:ext cx="11089232" cy="3384376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coe.int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en</a:t>
            </a:r>
            <a:r>
              <a:rPr lang="cs-CZ" dirty="0">
                <a:hlinkClick r:id="rId3"/>
              </a:rPr>
              <a:t>/web/</a:t>
            </a:r>
            <a:r>
              <a:rPr lang="cs-CZ" dirty="0" err="1">
                <a:hlinkClick r:id="rId3"/>
              </a:rPr>
              <a:t>compass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home</a:t>
            </a:r>
            <a:endParaRPr lang="cs-CZ" dirty="0"/>
          </a:p>
          <a:p>
            <a:endParaRPr lang="cs-CZ" dirty="0"/>
          </a:p>
          <a:p>
            <a:r>
              <a:rPr lang="en-US" dirty="0"/>
              <a:t>differences between civil and political rights, and social and economic rights.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http://www.</a:t>
            </a:r>
            <a:r>
              <a:rPr lang="cs-CZ" dirty="0" err="1">
                <a:hlinkClick r:id="rId4"/>
              </a:rPr>
              <a:t>coe.int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en</a:t>
            </a:r>
            <a:r>
              <a:rPr lang="cs-CZ" dirty="0">
                <a:hlinkClick r:id="rId4"/>
              </a:rPr>
              <a:t>/web/</a:t>
            </a:r>
            <a:r>
              <a:rPr lang="cs-CZ" dirty="0" err="1">
                <a:hlinkClick r:id="rId4"/>
              </a:rPr>
              <a:t>compass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health</a:t>
            </a:r>
            <a:endParaRPr lang="cs-CZ" dirty="0"/>
          </a:p>
          <a:p>
            <a:r>
              <a:rPr lang="cs-CZ" dirty="0">
                <a:hlinkClick r:id="rId5"/>
              </a:rPr>
              <a:t>http://www.</a:t>
            </a:r>
            <a:r>
              <a:rPr lang="cs-CZ" dirty="0" err="1">
                <a:hlinkClick r:id="rId5"/>
              </a:rPr>
              <a:t>coe.int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en</a:t>
            </a:r>
            <a:r>
              <a:rPr lang="cs-CZ" dirty="0">
                <a:hlinkClick r:id="rId5"/>
              </a:rPr>
              <a:t>/web/</a:t>
            </a:r>
            <a:r>
              <a:rPr lang="cs-CZ" dirty="0" err="1">
                <a:hlinkClick r:id="rId5"/>
              </a:rPr>
              <a:t>compass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access</a:t>
            </a:r>
            <a:r>
              <a:rPr lang="cs-CZ" dirty="0">
                <a:hlinkClick r:id="rId5"/>
              </a:rPr>
              <a:t>-to-</a:t>
            </a:r>
            <a:r>
              <a:rPr lang="cs-CZ" dirty="0" err="1">
                <a:hlinkClick r:id="rId5"/>
              </a:rPr>
              <a:t>medicaments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434282"/>
          </a:xfrm>
        </p:spPr>
        <p:txBody>
          <a:bodyPr>
            <a:normAutofit/>
          </a:bodyPr>
          <a:lstStyle/>
          <a:p>
            <a:r>
              <a:rPr lang="en-US" b="1" dirty="0" err="1"/>
              <a:t>Compasito</a:t>
            </a:r>
            <a:br>
              <a:rPr lang="en-US" b="1" dirty="0"/>
            </a:br>
            <a:r>
              <a:rPr lang="en-US" b="1" dirty="0"/>
              <a:t>Manual on human rights education for children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00" y="2852937"/>
            <a:ext cx="10945216" cy="3273227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eycb.coe.int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compasito</a:t>
            </a:r>
            <a:r>
              <a:rPr lang="cs-CZ" dirty="0">
                <a:hlinkClick r:id="rId2"/>
              </a:rPr>
              <a:t>/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dirty="0">
                <a:hlinkClick r:id="rId3"/>
              </a:rPr>
              <a:t>Thinking and learning styles</a:t>
            </a:r>
            <a:endParaRPr lang="en-US" dirty="0"/>
          </a:p>
          <a:p>
            <a:r>
              <a:rPr lang="en-US" dirty="0">
                <a:hlinkClick r:id="rId3"/>
              </a:rPr>
              <a:t>Which is your thinking style?</a:t>
            </a:r>
            <a:endParaRPr lang="en-US" dirty="0"/>
          </a:p>
          <a:p>
            <a:r>
              <a:rPr lang="en-US" dirty="0">
                <a:hlinkClick r:id="rId3"/>
              </a:rPr>
              <a:t>Which is your favorite or dominant learning style?</a:t>
            </a:r>
            <a:endParaRPr lang="en-US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Compasito</a:t>
            </a:r>
            <a:r>
              <a:rPr lang="cs-CZ" dirty="0"/>
              <a:t>:</a:t>
            </a:r>
            <a:br>
              <a:rPr lang="cs-CZ" dirty="0"/>
            </a:br>
            <a:r>
              <a:rPr lang="en-US" dirty="0"/>
              <a:t>Children’s developmental levels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50405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activities in </a:t>
            </a:r>
            <a:r>
              <a:rPr lang="en-US" dirty="0" err="1"/>
              <a:t>Compasito</a:t>
            </a:r>
            <a:r>
              <a:rPr lang="en-US" dirty="0"/>
              <a:t> are developed for children between the ages of six and thirteen, although many can be easily adapted to younger and older children as well as adults.</a:t>
            </a:r>
            <a:r>
              <a:rPr lang="en-US" b="1" dirty="0"/>
              <a:t> Childhood is the ideal time to introduce human rights education</a:t>
            </a:r>
            <a:r>
              <a:rPr lang="en-US" dirty="0"/>
              <a:t>, for although young children already hold strong values and attitudes, they are also receptive to new perspectives and experiences. </a:t>
            </a:r>
            <a:r>
              <a:rPr lang="en-US" b="1" dirty="0"/>
              <a:t>Developing values like respect for others and tolerance of difference or skills like empathy and critical thinking requires years. It is never too early to begin! </a:t>
            </a:r>
          </a:p>
          <a:p>
            <a:r>
              <a:rPr lang="cs-CZ" dirty="0"/>
              <a:t>F</a:t>
            </a:r>
            <a:r>
              <a:rPr lang="en-US" dirty="0" err="1"/>
              <a:t>acilitator</a:t>
            </a:r>
            <a:r>
              <a:rPr lang="en-US" dirty="0"/>
              <a:t> needs to understand the developmental level of the group and select and/or adapt activities to match their physical, cognitive, emotional and social development.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Children’s developmental level</a:t>
            </a:r>
            <a:r>
              <a:rPr lang="cs-CZ" dirty="0"/>
              <a:t>:</a:t>
            </a:r>
            <a:br>
              <a:rPr lang="cs-CZ" dirty="0"/>
            </a:br>
            <a:r>
              <a:rPr lang="en-US" dirty="0"/>
              <a:t>6 to 7 years olds: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00" y="1268760"/>
            <a:ext cx="10887000" cy="54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Physical development</a:t>
            </a:r>
          </a:p>
          <a:p>
            <a:r>
              <a:rPr lang="en-US" dirty="0"/>
              <a:t>enjoy outdoor activities with brief but energetic spurts of activity</a:t>
            </a:r>
          </a:p>
          <a:p>
            <a:r>
              <a:rPr lang="en-US" dirty="0"/>
              <a:t>prefer simple manual tasks, especially combined with developing a particular physical skill</a:t>
            </a:r>
          </a:p>
          <a:p>
            <a:pPr>
              <a:buNone/>
            </a:pPr>
            <a:r>
              <a:rPr lang="en-US" b="1" dirty="0"/>
              <a:t>Cognitive and emotional development</a:t>
            </a:r>
          </a:p>
          <a:p>
            <a:r>
              <a:rPr lang="en-US" dirty="0"/>
              <a:t>like to talk but have a short attention span and have difficulties listening to others</a:t>
            </a:r>
          </a:p>
          <a:p>
            <a:r>
              <a:rPr lang="en-US" dirty="0"/>
              <a:t>are very curious</a:t>
            </a:r>
          </a:p>
          <a:p>
            <a:r>
              <a:rPr lang="en-US" dirty="0">
                <a:solidFill>
                  <a:srgbClr val="00B050"/>
                </a:solidFill>
              </a:rPr>
              <a:t>learn best through physical experiences</a:t>
            </a:r>
          </a:p>
          <a:p>
            <a:r>
              <a:rPr lang="en-US" dirty="0">
                <a:solidFill>
                  <a:srgbClr val="FF0000"/>
                </a:solidFill>
              </a:rPr>
              <a:t>have difficulty making decisions</a:t>
            </a:r>
          </a:p>
          <a:p>
            <a:r>
              <a:rPr lang="en-US" dirty="0"/>
              <a:t>can read and write, but these skills are still in the emergent stages</a:t>
            </a:r>
          </a:p>
          <a:p>
            <a:r>
              <a:rPr lang="en-US" dirty="0"/>
              <a:t>are highly imaginative and easily become involved in role games and fantasy play</a:t>
            </a:r>
          </a:p>
          <a:p>
            <a:r>
              <a:rPr lang="en-US" dirty="0">
                <a:solidFill>
                  <a:srgbClr val="00B050"/>
                </a:solidFill>
              </a:rPr>
              <a:t>like stories about friendship and superheroes</a:t>
            </a:r>
          </a:p>
          <a:p>
            <a:r>
              <a:rPr lang="en-US" dirty="0"/>
              <a:t>enjoy cartoon figures</a:t>
            </a:r>
          </a:p>
          <a:p>
            <a:pPr>
              <a:buNone/>
            </a:pPr>
            <a:r>
              <a:rPr lang="en-US" b="1" dirty="0"/>
              <a:t>Social development</a:t>
            </a:r>
          </a:p>
          <a:p>
            <a:r>
              <a:rPr lang="en-US" dirty="0">
                <a:solidFill>
                  <a:srgbClr val="FF0000"/>
                </a:solidFill>
              </a:rPr>
              <a:t>are very competitive</a:t>
            </a:r>
          </a:p>
          <a:p>
            <a:r>
              <a:rPr lang="en-US" dirty="0">
                <a:solidFill>
                  <a:srgbClr val="FF0000"/>
                </a:solidFill>
              </a:rPr>
              <a:t>sometimes find cooperation difficult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Children’s developmental level</a:t>
            </a:r>
            <a:r>
              <a:rPr lang="cs-CZ" dirty="0"/>
              <a:t>:</a:t>
            </a:r>
            <a:br>
              <a:rPr lang="cs-CZ" dirty="0"/>
            </a:br>
            <a:r>
              <a:rPr lang="en-US" dirty="0"/>
              <a:t>8 to 10 years olds: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268760"/>
            <a:ext cx="10972800" cy="54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Physical development</a:t>
            </a:r>
          </a:p>
          <a:p>
            <a:r>
              <a:rPr lang="en-US" dirty="0"/>
              <a:t>seem to have endless physical energy </a:t>
            </a:r>
          </a:p>
          <a:p>
            <a:pPr>
              <a:buNone/>
            </a:pPr>
            <a:r>
              <a:rPr lang="en-US" b="1" dirty="0"/>
              <a:t>Cognitive and emotional development</a:t>
            </a:r>
          </a:p>
          <a:p>
            <a:r>
              <a:rPr lang="en-US" dirty="0"/>
              <a:t>like to learn new things, but not necessarily in-depth</a:t>
            </a:r>
          </a:p>
          <a:p>
            <a:r>
              <a:rPr lang="en-US" dirty="0">
                <a:solidFill>
                  <a:srgbClr val="00B050"/>
                </a:solidFill>
              </a:rPr>
              <a:t>become more aware of differences and inequalities among others</a:t>
            </a:r>
          </a:p>
          <a:p>
            <a:r>
              <a:rPr lang="en-US" dirty="0">
                <a:solidFill>
                  <a:srgbClr val="00B050"/>
                </a:solidFill>
              </a:rPr>
              <a:t>enjoy problem solving </a:t>
            </a:r>
          </a:p>
          <a:p>
            <a:r>
              <a:rPr lang="en-US" dirty="0"/>
              <a:t>enjoy question-answer games</a:t>
            </a:r>
          </a:p>
          <a:p>
            <a:r>
              <a:rPr lang="en-US" dirty="0"/>
              <a:t>can be very frustrated if their work does not meet their expectations</a:t>
            </a:r>
          </a:p>
          <a:p>
            <a:pPr>
              <a:buNone/>
            </a:pPr>
            <a:r>
              <a:rPr lang="en-US" b="1" dirty="0"/>
              <a:t>Social development</a:t>
            </a:r>
          </a:p>
          <a:p>
            <a:r>
              <a:rPr lang="en-US" dirty="0"/>
              <a:t>enjoy more independence but still need support</a:t>
            </a:r>
          </a:p>
          <a:p>
            <a:r>
              <a:rPr lang="en-US" dirty="0"/>
              <a:t>like to talk and discuss things with peers</a:t>
            </a:r>
          </a:p>
          <a:p>
            <a:r>
              <a:rPr lang="en-US" dirty="0">
                <a:solidFill>
                  <a:srgbClr val="FF0000"/>
                </a:solidFill>
              </a:rPr>
              <a:t>can be very critical of both self and others</a:t>
            </a:r>
          </a:p>
          <a:p>
            <a:r>
              <a:rPr lang="en-US" dirty="0">
                <a:solidFill>
                  <a:srgbClr val="00B050"/>
                </a:solidFill>
              </a:rPr>
              <a:t>are better able to cooperate</a:t>
            </a:r>
          </a:p>
          <a:p>
            <a:r>
              <a:rPr lang="en-US" dirty="0">
                <a:solidFill>
                  <a:srgbClr val="00B050"/>
                </a:solidFill>
              </a:rPr>
              <a:t>like to belong to a group</a:t>
            </a:r>
          </a:p>
          <a:p>
            <a:r>
              <a:rPr lang="en-US" dirty="0"/>
              <a:t>start to idolize real heroes, TV stars and sport figures instead of cartoon figures.</a:t>
            </a:r>
          </a:p>
          <a:p>
            <a:pPr>
              <a:buNone/>
            </a:pPr>
            <a:endParaRPr lang="cs-CZ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Children’s developmental level</a:t>
            </a:r>
            <a:r>
              <a:rPr lang="cs-CZ" dirty="0"/>
              <a:t>:</a:t>
            </a:r>
            <a:br>
              <a:rPr lang="cs-CZ" dirty="0"/>
            </a:br>
            <a:r>
              <a:rPr lang="en-US" dirty="0"/>
              <a:t>11 to 13 years olds: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96752"/>
            <a:ext cx="11031016" cy="547260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/>
              <a:t>Physical development</a:t>
            </a:r>
          </a:p>
          <a:p>
            <a:r>
              <a:rPr lang="en-US" dirty="0"/>
              <a:t>mature a lot physically although these changes vary greatly among children and may cause self-consciousness and uncomfortable feelings </a:t>
            </a:r>
          </a:p>
          <a:p>
            <a:pPr>
              <a:buNone/>
            </a:pPr>
            <a:r>
              <a:rPr lang="en-US" b="1" dirty="0"/>
              <a:t>Cognitive and emotional development</a:t>
            </a:r>
          </a:p>
          <a:p>
            <a:r>
              <a:rPr lang="en-US" dirty="0">
                <a:solidFill>
                  <a:srgbClr val="00B050"/>
                </a:solidFill>
              </a:rPr>
              <a:t>mature greatly in their ability to think in a more abstract way</a:t>
            </a:r>
          </a:p>
          <a:p>
            <a:r>
              <a:rPr lang="en-US" dirty="0">
                <a:solidFill>
                  <a:srgbClr val="00B050"/>
                </a:solidFill>
              </a:rPr>
              <a:t>enjoy arguing and discussing </a:t>
            </a:r>
          </a:p>
          <a:p>
            <a:r>
              <a:rPr lang="en-US" dirty="0"/>
              <a:t>find some games predictable and boring; prefer complex activities that involve creating unique strategies and products</a:t>
            </a:r>
          </a:p>
          <a:p>
            <a:r>
              <a:rPr lang="en-US" dirty="0">
                <a:solidFill>
                  <a:srgbClr val="00B050"/>
                </a:solidFill>
              </a:rPr>
              <a:t>tend toward perfectionism in what they do</a:t>
            </a:r>
          </a:p>
          <a:p>
            <a:r>
              <a:rPr lang="en-US" dirty="0">
                <a:solidFill>
                  <a:srgbClr val="00B050"/>
                </a:solidFill>
              </a:rPr>
              <a:t>begin to perceive that a story or event can be seen from more than one perspective</a:t>
            </a:r>
          </a:p>
          <a:p>
            <a:r>
              <a:rPr lang="en-US" dirty="0">
                <a:solidFill>
                  <a:srgbClr val="00B050"/>
                </a:solidFill>
              </a:rPr>
              <a:t>show an increasing interest in social and current events </a:t>
            </a:r>
          </a:p>
          <a:p>
            <a:pPr>
              <a:buNone/>
            </a:pPr>
            <a:r>
              <a:rPr lang="en-US" b="1" dirty="0"/>
              <a:t>Social development</a:t>
            </a:r>
          </a:p>
          <a:p>
            <a:r>
              <a:rPr lang="en-US" dirty="0">
                <a:solidFill>
                  <a:srgbClr val="00B050"/>
                </a:solidFill>
              </a:rPr>
              <a:t>have a growing interest in a wider social and physical environment</a:t>
            </a:r>
          </a:p>
          <a:p>
            <a:r>
              <a:rPr lang="en-US" dirty="0"/>
              <a:t>enjoy testing the limits of self and others</a:t>
            </a:r>
          </a:p>
          <a:p>
            <a:r>
              <a:rPr lang="en-US" dirty="0"/>
              <a:t>can combine playfulness and seriousness at the same time</a:t>
            </a:r>
          </a:p>
          <a:p>
            <a:r>
              <a:rPr lang="en-US" dirty="0">
                <a:solidFill>
                  <a:srgbClr val="00B050"/>
                </a:solidFill>
              </a:rPr>
              <a:t>get more concerned about how they appear to others</a:t>
            </a:r>
          </a:p>
          <a:p>
            <a:r>
              <a:rPr lang="en-US" dirty="0"/>
              <a:t>like to learn from role models</a:t>
            </a:r>
          </a:p>
          <a:p>
            <a:r>
              <a:rPr lang="en-US" dirty="0">
                <a:solidFill>
                  <a:srgbClr val="00B050"/>
                </a:solidFill>
              </a:rPr>
              <a:t>start developing more advanced play in groups and teams</a:t>
            </a:r>
          </a:p>
          <a:p>
            <a:r>
              <a:rPr lang="en-US" dirty="0">
                <a:solidFill>
                  <a:srgbClr val="00B050"/>
                </a:solidFill>
              </a:rPr>
              <a:t>like to cooperate for common goals</a:t>
            </a:r>
          </a:p>
          <a:p>
            <a:r>
              <a:rPr lang="en-US" dirty="0">
                <a:solidFill>
                  <a:srgbClr val="00B050"/>
                </a:solidFill>
              </a:rPr>
              <a:t>are strongly influenced by attitudes and </a:t>
            </a:r>
            <a:r>
              <a:rPr lang="en-US" dirty="0" err="1">
                <a:solidFill>
                  <a:srgbClr val="00B050"/>
                </a:solidFill>
              </a:rPr>
              <a:t>behaviour</a:t>
            </a:r>
            <a:r>
              <a:rPr lang="en-US" dirty="0">
                <a:solidFill>
                  <a:srgbClr val="00B050"/>
                </a:solidFill>
              </a:rPr>
              <a:t> of peers.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Bibliography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hlinkClick r:id="rId2"/>
              </a:rPr>
              <a:t>Public Responsibility in Medicine and Research</a:t>
            </a:r>
            <a:r>
              <a:rPr lang="cs-CZ" dirty="0"/>
              <a:t>: </a:t>
            </a:r>
            <a:r>
              <a:rPr lang="en-US" b="1" dirty="0"/>
              <a:t>People &amp; Perspectives: George </a:t>
            </a:r>
            <a:r>
              <a:rPr lang="en-US" b="1" dirty="0" err="1"/>
              <a:t>Annas</a:t>
            </a:r>
            <a:r>
              <a:rPr lang="en-US" b="1" dirty="0"/>
              <a:t> - Human Rights</a:t>
            </a:r>
            <a:r>
              <a:rPr lang="cs-CZ" b="1" dirty="0"/>
              <a:t>: </a:t>
            </a:r>
            <a:r>
              <a:rPr lang="cs-CZ" dirty="0">
                <a:hlinkClick r:id="rId3"/>
              </a:rPr>
              <a:t>https://youtu.be/0L2NVFcYqkM</a:t>
            </a:r>
            <a:endParaRPr lang="cs-CZ" dirty="0"/>
          </a:p>
          <a:p>
            <a:r>
              <a:rPr lang="cs-CZ" dirty="0" err="1"/>
              <a:t>Islamic</a:t>
            </a:r>
            <a:r>
              <a:rPr lang="cs-CZ" dirty="0"/>
              <a:t> </a:t>
            </a:r>
            <a:r>
              <a:rPr lang="cs-CZ" dirty="0" err="1"/>
              <a:t>Bioethics</a:t>
            </a:r>
            <a:r>
              <a:rPr lang="cs-CZ" dirty="0"/>
              <a:t>: </a:t>
            </a:r>
            <a:r>
              <a:rPr lang="cs-CZ" dirty="0">
                <a:hlinkClick r:id="rId4"/>
              </a:rPr>
              <a:t>https://youtu.be/XykeF8sAd_o?feature=shared</a:t>
            </a:r>
            <a:endParaRPr lang="cs-CZ" dirty="0"/>
          </a:p>
          <a:p>
            <a:r>
              <a:rPr lang="en-US" dirty="0"/>
              <a:t>Physicians for Human Rights: </a:t>
            </a:r>
            <a:r>
              <a:rPr lang="cs-CZ" dirty="0">
                <a:hlinkClick r:id="rId5"/>
              </a:rPr>
              <a:t>https://phr.org/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1180</Words>
  <Application>Microsoft Office PowerPoint</Application>
  <PresentationFormat>Širokoúhlá obrazovka</PresentationFormat>
  <Paragraphs>115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Human Rights and Medicine 5</vt:lpstr>
      <vt:lpstr>Teaching human rights – support from the EU – basic materials for teaching human rights issues in schools  Compass Compasito </vt:lpstr>
      <vt:lpstr>Compass: Manual for Human Rights Education with Young people  (Council of Europe)</vt:lpstr>
      <vt:lpstr>Compasito Manual on human rights education for children</vt:lpstr>
      <vt:lpstr>Compasito: Children’s developmental levels</vt:lpstr>
      <vt:lpstr>Children’s developmental level: 6 to 7 years olds: </vt:lpstr>
      <vt:lpstr>Children’s developmental level: 8 to 10 years olds: </vt:lpstr>
      <vt:lpstr>Children’s developmental level: 11 to 13 years olds: </vt:lpstr>
      <vt:lpstr>Bibliography</vt:lpstr>
      <vt:lpstr>Bibliography</vt:lpstr>
      <vt:lpstr>Bibliography</vt:lpstr>
      <vt:lpstr>Bibliography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Theology and Human Rights</dc:title>
  <dc:creator>ZS</dc:creator>
  <cp:lastModifiedBy>Svobodová Zuzana PhDr. Ph.D.</cp:lastModifiedBy>
  <cp:revision>103</cp:revision>
  <dcterms:created xsi:type="dcterms:W3CDTF">2015-09-25T09:15:20Z</dcterms:created>
  <dcterms:modified xsi:type="dcterms:W3CDTF">2024-03-19T13:30:49Z</dcterms:modified>
</cp:coreProperties>
</file>