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75" r:id="rId11"/>
    <p:sldId id="264" r:id="rId12"/>
    <p:sldId id="268" r:id="rId13"/>
    <p:sldId id="265" r:id="rId14"/>
    <p:sldId id="266" r:id="rId15"/>
    <p:sldId id="267" r:id="rId16"/>
    <p:sldId id="270" r:id="rId17"/>
    <p:sldId id="269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28" autoAdjust="0"/>
    <p:restoredTop sz="94660"/>
  </p:normalViewPr>
  <p:slideViewPr>
    <p:cSldViewPr snapToGrid="0">
      <p:cViewPr>
        <p:scale>
          <a:sx n="90" d="100"/>
          <a:sy n="90" d="100"/>
        </p:scale>
        <p:origin x="18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30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2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27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3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32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5B0EE7-D957-4046-A776-57C27B9E231F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27763D-F2F5-4AC7-8D2E-515242E2B4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8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donalds.com/corp/about/factsheet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cagomanualofstyle.org/tools_citationguid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uter.fsv.cuni.cz/index.php/stuter/about/submissions#authorGuidelin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Odkazování zdrojů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JTB001						Klára Žaloudková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0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b="1" dirty="0" smtClean="0"/>
              <a:t>Obecná pravidla</a:t>
            </a:r>
            <a:r>
              <a:rPr lang="cs-CZ" sz="3600" b="1" dirty="0"/>
              <a:t> </a:t>
            </a:r>
            <a:r>
              <a:rPr lang="cs-CZ" sz="3600" b="1" dirty="0" smtClean="0"/>
              <a:t>pro seznam bibliografie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nejprve příjmení a poté jméno autora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názvy knih kurzívou, názvy časopisů kurzívou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název článku, název kapitoly v uvozovkách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případě článku uvedeme nejen název časopisu, ale i „</a:t>
            </a:r>
            <a:r>
              <a:rPr lang="cs-CZ" dirty="0" err="1" smtClean="0"/>
              <a:t>volume</a:t>
            </a:r>
            <a:r>
              <a:rPr lang="cs-CZ" dirty="0" smtClean="0"/>
              <a:t>“, číslo vydání (v tomto pořadí) a rok vydání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jednotlivé údaje jsou odděleny tečkou, tj. každý další údaj má velké písmeno (POZOR – v případě stránkování u časopisů je před stránkováním dvojtečka!)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citace zakončena tečkou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seznamu bibliografie neuvádíme přesnou stránku – v případě celých knih neuvádíme stránkování vůbec, v případě článku/kapitol uvádíme stránkový rozsah daného článku či kapitoly</a:t>
            </a:r>
          </a:p>
        </p:txBody>
      </p:sp>
    </p:spTree>
    <p:extLst>
      <p:ext uri="{BB962C8B-B14F-4D97-AF65-F5344CB8AC3E}">
        <p14:creationId xmlns:p14="http://schemas.microsoft.com/office/powerpoint/2010/main" val="7866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Patové poznámky s bibliografií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600" b="1" dirty="0"/>
              <a:t>Knižní publikace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 Jeden autor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 smtClean="0"/>
              <a:t>patová poznámka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dirty="0"/>
              <a:t>1. Michael </a:t>
            </a:r>
            <a:r>
              <a:rPr lang="en-US" dirty="0" err="1"/>
              <a:t>Pollan</a:t>
            </a:r>
            <a:r>
              <a:rPr lang="en-US" dirty="0"/>
              <a:t>, </a:t>
            </a:r>
            <a:r>
              <a:rPr lang="en-US" i="1" dirty="0"/>
              <a:t>The Omnivore’s Dilemma: A Natural History of Four Meals</a:t>
            </a:r>
            <a:r>
              <a:rPr lang="en-US" dirty="0"/>
              <a:t> (New York: Penguin, 2006), 99–100.</a:t>
            </a:r>
            <a:endParaRPr lang="cs-CZ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dirty="0"/>
              <a:t>2. </a:t>
            </a:r>
            <a:r>
              <a:rPr lang="en-US" dirty="0" err="1"/>
              <a:t>Pollan</a:t>
            </a:r>
            <a:r>
              <a:rPr lang="en-US" dirty="0"/>
              <a:t>, </a:t>
            </a:r>
            <a:r>
              <a:rPr lang="en-US" i="1" dirty="0"/>
              <a:t>Omnivore’s Dilemma</a:t>
            </a:r>
            <a:r>
              <a:rPr lang="en-US" dirty="0"/>
              <a:t>, 3.</a:t>
            </a:r>
            <a:endParaRPr lang="cs-CZ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dirty="0"/>
              <a:t>Navazující odkaz: </a:t>
            </a:r>
            <a:r>
              <a:rPr lang="cs-CZ" dirty="0" err="1"/>
              <a:t>Ibid</a:t>
            </a:r>
            <a:r>
              <a:rPr lang="cs-CZ" dirty="0"/>
              <a:t>., 3</a:t>
            </a:r>
            <a:r>
              <a:rPr lang="cs-CZ" dirty="0" smtClean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 smtClean="0"/>
              <a:t>v seznamu bibliografie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dirty="0" err="1" smtClean="0"/>
              <a:t>Pollan</a:t>
            </a:r>
            <a:r>
              <a:rPr lang="en-US" dirty="0"/>
              <a:t>, Michael. </a:t>
            </a:r>
            <a:r>
              <a:rPr lang="en-US" i="1" dirty="0"/>
              <a:t>The Omnivore’s Dilemma: A Natural History of Four Meals</a:t>
            </a:r>
            <a:r>
              <a:rPr lang="en-US" dirty="0"/>
              <a:t>. New York: Penguin, 2006.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8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600" b="1" dirty="0" smtClean="0"/>
              <a:t>Knižní publikace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 Dva </a:t>
            </a:r>
            <a:r>
              <a:rPr lang="cs-CZ" b="1" dirty="0"/>
              <a:t>či více </a:t>
            </a:r>
            <a:r>
              <a:rPr lang="cs-CZ" b="1" dirty="0" smtClean="0"/>
              <a:t>autorů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 smtClean="0"/>
              <a:t>Patová poznámka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dirty="0"/>
              <a:t>1. Geoffrey C. Ward a</a:t>
            </a:r>
            <a:r>
              <a:rPr lang="cs-CZ" dirty="0"/>
              <a:t> </a:t>
            </a:r>
            <a:r>
              <a:rPr lang="en-US" dirty="0"/>
              <a:t>Ken Burns, </a:t>
            </a:r>
            <a:r>
              <a:rPr lang="en-US" i="1" dirty="0"/>
              <a:t>The War: An Intimate History, 1941–1945</a:t>
            </a:r>
            <a:r>
              <a:rPr lang="en-US" dirty="0"/>
              <a:t> (New York: Knopf, 2007), 52.</a:t>
            </a:r>
            <a:endParaRPr lang="cs-CZ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dirty="0"/>
              <a:t>2. Ward a Burns, </a:t>
            </a:r>
            <a:r>
              <a:rPr lang="en-US" i="1" dirty="0"/>
              <a:t>War</a:t>
            </a:r>
            <a:r>
              <a:rPr lang="en-US" dirty="0"/>
              <a:t>, 59–61</a:t>
            </a:r>
            <a:r>
              <a:rPr lang="en-US" dirty="0" smtClean="0"/>
              <a:t>.</a:t>
            </a:r>
            <a:endParaRPr lang="cs-CZ" b="1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v seznamu bibliografie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dirty="0" smtClean="0"/>
              <a:t>Ward</a:t>
            </a:r>
            <a:r>
              <a:rPr lang="en-US" dirty="0"/>
              <a:t>, Geoffrey C., a Ken Burns. </a:t>
            </a:r>
            <a:r>
              <a:rPr lang="en-US" i="1" dirty="0"/>
              <a:t>The War: An Intimate History, 1941–1945</a:t>
            </a:r>
            <a:r>
              <a:rPr lang="en-US" dirty="0"/>
              <a:t>. New York: Knopf, 2007.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U </a:t>
            </a:r>
            <a:r>
              <a:rPr lang="cs-CZ" b="1" dirty="0"/>
              <a:t>čtyř a více autorů </a:t>
            </a:r>
            <a:r>
              <a:rPr lang="cs-CZ" dirty="0"/>
              <a:t>se jejich plný výčet uvádí až v závěrečném odkaze. </a:t>
            </a:r>
            <a:r>
              <a:rPr lang="en-US" i="1" dirty="0"/>
              <a:t>et al</a:t>
            </a:r>
            <a:r>
              <a:rPr lang="en-US" dirty="0"/>
              <a:t>. (</a:t>
            </a:r>
            <a:r>
              <a:rPr lang="cs-CZ" dirty="0"/>
              <a:t>„et </a:t>
            </a:r>
            <a:r>
              <a:rPr lang="cs-CZ" dirty="0" err="1"/>
              <a:t>alii</a:t>
            </a:r>
            <a:r>
              <a:rPr lang="cs-CZ" dirty="0"/>
              <a:t>“</a:t>
            </a:r>
            <a:r>
              <a:rPr lang="en-US" dirty="0" smtClean="0"/>
              <a:t>):</a:t>
            </a:r>
            <a:endParaRPr lang="cs-CZ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dirty="0"/>
              <a:t>. Dana Barnes et al., </a:t>
            </a:r>
            <a:r>
              <a:rPr lang="en-US" i="1" dirty="0"/>
              <a:t>Plastics: Essays on American Corporate Ascendance in the 1960s</a:t>
            </a:r>
            <a:r>
              <a:rPr lang="en-US" dirty="0"/>
              <a:t> . . </a:t>
            </a:r>
            <a:r>
              <a:rPr lang="en-US" dirty="0" smtClean="0"/>
              <a:t>.</a:t>
            </a:r>
            <a:endParaRPr lang="cs-CZ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dirty="0"/>
              <a:t>. Barnes et al., </a:t>
            </a:r>
            <a:r>
              <a:rPr lang="en-US" i="1" dirty="0"/>
              <a:t>Plastics</a:t>
            </a:r>
            <a:r>
              <a:rPr lang="en-US" dirty="0"/>
              <a:t> . . 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3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600" b="1" dirty="0" smtClean="0"/>
              <a:t>Kapitola </a:t>
            </a:r>
            <a:r>
              <a:rPr lang="cs-CZ" sz="3600" b="1" dirty="0"/>
              <a:t>nebo jiná část knihy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V </a:t>
            </a:r>
            <a:r>
              <a:rPr lang="cs-CZ" dirty="0"/>
              <a:t>poznámce je uvedená </a:t>
            </a:r>
            <a:r>
              <a:rPr lang="cs-CZ" b="1" dirty="0"/>
              <a:t>stránková lokace odkazu</a:t>
            </a:r>
            <a:r>
              <a:rPr lang="cs-CZ" dirty="0"/>
              <a:t>, v závěrečné bibliografii </a:t>
            </a:r>
            <a:r>
              <a:rPr lang="cs-CZ" b="1" dirty="0"/>
              <a:t>celý rozsah </a:t>
            </a:r>
            <a:r>
              <a:rPr lang="cs-CZ" b="1" dirty="0" smtClean="0"/>
              <a:t>kapitoly</a:t>
            </a:r>
            <a:r>
              <a:rPr lang="cs-CZ" dirty="0" smtClean="0"/>
              <a:t>.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 patová poznámka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1. John D. Kelly, </a:t>
            </a:r>
            <a:r>
              <a:rPr lang="cs-CZ" dirty="0"/>
              <a:t>„</a:t>
            </a:r>
            <a:r>
              <a:rPr lang="en-US" dirty="0"/>
              <a:t>Seeing Red: Mao Fetishism, </a:t>
            </a:r>
            <a:r>
              <a:rPr lang="en-US" dirty="0" err="1"/>
              <a:t>Pax</a:t>
            </a:r>
            <a:r>
              <a:rPr lang="en-US" dirty="0"/>
              <a:t> Americana, and the Moral Economy of War</a:t>
            </a:r>
            <a:r>
              <a:rPr lang="cs-CZ" dirty="0"/>
              <a:t>“,</a:t>
            </a:r>
            <a:r>
              <a:rPr lang="en-US" dirty="0"/>
              <a:t> </a:t>
            </a:r>
            <a:r>
              <a:rPr lang="cs-CZ" dirty="0" smtClean="0"/>
              <a:t>v</a:t>
            </a:r>
            <a:r>
              <a:rPr lang="en-US" dirty="0" smtClean="0"/>
              <a:t> </a:t>
            </a:r>
            <a:r>
              <a:rPr lang="en-US" i="1" dirty="0"/>
              <a:t>Anthropology and Global Counterinsurgency</a:t>
            </a:r>
            <a:r>
              <a:rPr lang="en-US" dirty="0"/>
              <a:t>, ed. John D. Kelly et al. (Chicago: University of Chicago Press, 2010), 77.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2. Kelly, </a:t>
            </a:r>
            <a:r>
              <a:rPr lang="cs-CZ" dirty="0"/>
              <a:t>„</a:t>
            </a:r>
            <a:r>
              <a:rPr lang="en-US" dirty="0"/>
              <a:t>Seeing Red”</a:t>
            </a:r>
            <a:r>
              <a:rPr lang="cs-CZ" dirty="0"/>
              <a:t>,</a:t>
            </a:r>
            <a:r>
              <a:rPr lang="en-US" dirty="0"/>
              <a:t> 81–82</a:t>
            </a:r>
            <a:r>
              <a:rPr lang="en-US" dirty="0" smtClean="0"/>
              <a:t>.</a:t>
            </a:r>
            <a:endParaRPr lang="cs-CZ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 v seznamu bibliografie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Kelly</a:t>
            </a:r>
            <a:r>
              <a:rPr lang="en-US" dirty="0"/>
              <a:t>, John D. </a:t>
            </a:r>
            <a:r>
              <a:rPr lang="cs-CZ" dirty="0"/>
              <a:t>„</a:t>
            </a:r>
            <a:r>
              <a:rPr lang="en-US" dirty="0"/>
              <a:t>Seeing Red: Mao Fetishism, </a:t>
            </a:r>
            <a:r>
              <a:rPr lang="en-US" dirty="0" err="1"/>
              <a:t>Pax</a:t>
            </a:r>
            <a:r>
              <a:rPr lang="en-US" dirty="0"/>
              <a:t> Americana, and the Moral Economy of War</a:t>
            </a:r>
            <a:r>
              <a:rPr lang="cs-CZ" dirty="0"/>
              <a:t>“</a:t>
            </a:r>
            <a:r>
              <a:rPr lang="en-US" dirty="0"/>
              <a:t>. </a:t>
            </a:r>
            <a:r>
              <a:rPr lang="cs-CZ" dirty="0" smtClean="0"/>
              <a:t>V</a:t>
            </a:r>
            <a:r>
              <a:rPr lang="en-US" dirty="0" smtClean="0"/>
              <a:t> </a:t>
            </a:r>
            <a:r>
              <a:rPr lang="en-US" i="1" dirty="0"/>
              <a:t>Anthropology and Global Counterinsurgency</a:t>
            </a:r>
            <a:r>
              <a:rPr lang="en-US" dirty="0"/>
              <a:t>, </a:t>
            </a:r>
            <a:r>
              <a:rPr lang="en-US" dirty="0" err="1"/>
              <a:t>ed</a:t>
            </a:r>
            <a:r>
              <a:rPr lang="cs-CZ" dirty="0"/>
              <a:t>.</a:t>
            </a:r>
            <a:r>
              <a:rPr lang="en-US" dirty="0"/>
              <a:t> John D. Kelly, Beatrice Jauregui, Sean T. Mitchell, a Jeremy Walton, 67–83. Chicago: University of Chicago Press, 2010.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1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900" b="1" dirty="0" smtClean="0"/>
              <a:t>Článek </a:t>
            </a:r>
            <a:r>
              <a:rPr lang="cs-CZ" sz="3900" b="1" dirty="0"/>
              <a:t>v tištěném časopise</a:t>
            </a:r>
            <a:endParaRPr lang="en-US" sz="39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V </a:t>
            </a:r>
            <a:r>
              <a:rPr lang="cs-CZ" dirty="0"/>
              <a:t>poznámce je uvedená </a:t>
            </a:r>
            <a:r>
              <a:rPr lang="cs-CZ" b="1" dirty="0"/>
              <a:t>stránková lokace odkazu</a:t>
            </a:r>
            <a:r>
              <a:rPr lang="cs-CZ" dirty="0"/>
              <a:t>, v závěrečné bibliografii </a:t>
            </a:r>
            <a:r>
              <a:rPr lang="cs-CZ" b="1" dirty="0"/>
              <a:t>celý rozsah článku</a:t>
            </a:r>
            <a:r>
              <a:rPr lang="cs-CZ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patová poznámka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1. Joshua I. Weinstein, </a:t>
            </a:r>
            <a:r>
              <a:rPr lang="cs-CZ" dirty="0"/>
              <a:t>„</a:t>
            </a:r>
            <a:r>
              <a:rPr lang="en-US" dirty="0"/>
              <a:t>The Market in Plato’s </a:t>
            </a:r>
            <a:r>
              <a:rPr lang="en-US" i="1" dirty="0"/>
              <a:t>Republic</a:t>
            </a:r>
            <a:r>
              <a:rPr lang="en-US" dirty="0"/>
              <a:t>”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i="1" dirty="0"/>
              <a:t>Classical Philology</a:t>
            </a:r>
            <a:r>
              <a:rPr lang="en-US" dirty="0"/>
              <a:t> 104 </a:t>
            </a:r>
            <a:r>
              <a:rPr lang="en-US" dirty="0" smtClean="0"/>
              <a:t>(</a:t>
            </a:r>
            <a:r>
              <a:rPr lang="cs-CZ" dirty="0" smtClean="0"/>
              <a:t>březen </a:t>
            </a:r>
            <a:r>
              <a:rPr lang="en-US" dirty="0" smtClean="0"/>
              <a:t>2009</a:t>
            </a:r>
            <a:r>
              <a:rPr lang="en-US" dirty="0"/>
              <a:t>): 440.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2. Weinstein, </a:t>
            </a:r>
            <a:r>
              <a:rPr lang="cs-CZ" dirty="0"/>
              <a:t>„</a:t>
            </a:r>
            <a:r>
              <a:rPr lang="en-US" dirty="0"/>
              <a:t>Plato’s </a:t>
            </a:r>
            <a:r>
              <a:rPr lang="en-US" i="1" dirty="0"/>
              <a:t>Republic</a:t>
            </a:r>
            <a:r>
              <a:rPr lang="en-US" dirty="0"/>
              <a:t>”</a:t>
            </a:r>
            <a:r>
              <a:rPr lang="cs-CZ" dirty="0"/>
              <a:t>,</a:t>
            </a:r>
            <a:r>
              <a:rPr lang="en-US" dirty="0"/>
              <a:t> 452–53</a:t>
            </a:r>
            <a:r>
              <a:rPr lang="en-US" dirty="0" smtClean="0"/>
              <a:t>.</a:t>
            </a:r>
            <a:endParaRPr lang="cs-CZ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v seznamu bibliografie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Weinstein</a:t>
            </a:r>
            <a:r>
              <a:rPr lang="en-US" dirty="0"/>
              <a:t>, Joshua I. </a:t>
            </a:r>
            <a:r>
              <a:rPr lang="cs-CZ" dirty="0"/>
              <a:t>„</a:t>
            </a:r>
            <a:r>
              <a:rPr lang="en-US" dirty="0"/>
              <a:t>The Market in Plato’s </a:t>
            </a:r>
            <a:r>
              <a:rPr lang="en-US" i="1" dirty="0"/>
              <a:t>Republic</a:t>
            </a:r>
            <a:r>
              <a:rPr lang="cs-CZ" i="1" dirty="0"/>
              <a:t>“</a:t>
            </a:r>
            <a:r>
              <a:rPr lang="en-US" dirty="0"/>
              <a:t>. </a:t>
            </a:r>
            <a:r>
              <a:rPr lang="en-US" i="1" dirty="0"/>
              <a:t>Classical Philology</a:t>
            </a:r>
            <a:r>
              <a:rPr lang="en-US" dirty="0"/>
              <a:t> 104 (2009): 439–58.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8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/>
              <a:t>Článek </a:t>
            </a:r>
            <a:r>
              <a:rPr lang="cs-CZ" sz="3600" b="1" dirty="0"/>
              <a:t>v elektronickém </a:t>
            </a:r>
            <a:r>
              <a:rPr lang="cs-CZ" sz="3600" b="1" dirty="0" smtClean="0"/>
              <a:t>časopise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patová poznámka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en-US" dirty="0"/>
              <a:t>1. </a:t>
            </a:r>
            <a:r>
              <a:rPr lang="en-US" dirty="0" err="1"/>
              <a:t>Farkhad</a:t>
            </a:r>
            <a:r>
              <a:rPr lang="en-US" dirty="0"/>
              <a:t> </a:t>
            </a:r>
            <a:r>
              <a:rPr lang="en-US" dirty="0" err="1"/>
              <a:t>Tolipov</a:t>
            </a:r>
            <a:r>
              <a:rPr lang="en-US" dirty="0"/>
              <a:t>, „Uzbekistan and Russia: Alliance against a Mythic Threat?“ </a:t>
            </a:r>
            <a:r>
              <a:rPr lang="en-US" dirty="0" smtClean="0"/>
              <a:t>(</a:t>
            </a:r>
            <a:r>
              <a:rPr lang="en-US" dirty="0"/>
              <a:t>11. </a:t>
            </a:r>
            <a:r>
              <a:rPr lang="en-US" dirty="0" err="1"/>
              <a:t>ledna</a:t>
            </a:r>
            <a:r>
              <a:rPr lang="en-US" dirty="0"/>
              <a:t> 2006): 3–5, www.cacianalyst.org/files/20060111Analyst.pdf (</a:t>
            </a:r>
            <a:r>
              <a:rPr lang="en-US" dirty="0" err="1" smtClean="0"/>
              <a:t>staženo</a:t>
            </a:r>
            <a:r>
              <a:rPr lang="cs-CZ" dirty="0" smtClean="0"/>
              <a:t> </a:t>
            </a:r>
            <a:r>
              <a:rPr lang="en-US" dirty="0" smtClean="0"/>
              <a:t>2</a:t>
            </a:r>
            <a:r>
              <a:rPr lang="en-US" dirty="0"/>
              <a:t>. 4. 2008</a:t>
            </a:r>
            <a:r>
              <a:rPr lang="en-US" dirty="0" smtClean="0"/>
              <a:t>).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cs-CZ" dirty="0" err="1" smtClean="0"/>
              <a:t>Tolipov</a:t>
            </a:r>
            <a:r>
              <a:rPr lang="en-US" dirty="0" smtClean="0"/>
              <a:t>, </a:t>
            </a:r>
            <a:r>
              <a:rPr lang="en-US" dirty="0"/>
              <a:t>„Uzbekistan and Russia: Alliance against a Mythic Threat</a:t>
            </a:r>
            <a:r>
              <a:rPr lang="en-US" dirty="0" smtClean="0"/>
              <a:t>?“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3</a:t>
            </a:r>
            <a:r>
              <a:rPr lang="en-US" dirty="0"/>
              <a:t>–</a:t>
            </a:r>
            <a:r>
              <a:rPr lang="cs-CZ" dirty="0" smtClean="0"/>
              <a:t>5</a:t>
            </a:r>
            <a:r>
              <a:rPr lang="en-US" dirty="0" smtClean="0"/>
              <a:t>.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v seznamu bibliografie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Tolipo</a:t>
            </a:r>
            <a:r>
              <a:rPr lang="cs-CZ" dirty="0" smtClean="0"/>
              <a:t> </a:t>
            </a:r>
            <a:r>
              <a:rPr lang="cs-CZ" dirty="0" err="1" smtClean="0"/>
              <a:t>Farkhad</a:t>
            </a:r>
            <a:r>
              <a:rPr lang="en-US" dirty="0" smtClean="0"/>
              <a:t>. </a:t>
            </a:r>
            <a:r>
              <a:rPr lang="en-US" dirty="0"/>
              <a:t>„Uzbekistan and Russia: Alliance against a Mythic Threat</a:t>
            </a:r>
            <a:r>
              <a:rPr lang="en-US" dirty="0" smtClean="0"/>
              <a:t>?“.</a:t>
            </a:r>
            <a:r>
              <a:rPr lang="en-US" i="1" dirty="0" smtClean="0"/>
              <a:t> </a:t>
            </a:r>
            <a:r>
              <a:rPr lang="en-US" i="1" dirty="0"/>
              <a:t>Central Asia-Caucasus</a:t>
            </a:r>
            <a:r>
              <a:rPr lang="cs-CZ" i="1" dirty="0"/>
              <a:t> </a:t>
            </a:r>
            <a:r>
              <a:rPr lang="en-US" i="1" dirty="0"/>
              <a:t>Analyst </a:t>
            </a:r>
            <a:r>
              <a:rPr lang="en-US" dirty="0"/>
              <a:t>7, č. </a:t>
            </a:r>
            <a:r>
              <a:rPr lang="en-US" dirty="0" smtClean="0"/>
              <a:t>14</a:t>
            </a:r>
            <a:r>
              <a:rPr lang="cs-CZ" dirty="0" smtClean="0"/>
              <a:t> (2006):</a:t>
            </a:r>
            <a:r>
              <a:rPr lang="cs-CZ" dirty="0"/>
              <a:t> 3</a:t>
            </a:r>
            <a:r>
              <a:rPr lang="en-US" dirty="0"/>
              <a:t>–</a:t>
            </a:r>
            <a:r>
              <a:rPr lang="cs-CZ" dirty="0"/>
              <a:t>5</a:t>
            </a:r>
            <a:r>
              <a:rPr lang="en-US" dirty="0" smtClean="0"/>
              <a:t>. </a:t>
            </a:r>
            <a:r>
              <a:rPr lang="cs-CZ" dirty="0"/>
              <a:t>Staženo </a:t>
            </a:r>
            <a:r>
              <a:rPr lang="cs-CZ" dirty="0" smtClean="0"/>
              <a:t>2. 4. 2008</a:t>
            </a:r>
            <a:r>
              <a:rPr lang="en-US" dirty="0" smtClean="0"/>
              <a:t>. </a:t>
            </a:r>
            <a:r>
              <a:rPr lang="en-US" dirty="0"/>
              <a:t>www.cacianalyst.org/files/20060111Analyst.pdf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9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dirty="0"/>
              <a:t>Článek </a:t>
            </a:r>
            <a:r>
              <a:rPr lang="cs-CZ" sz="3600" b="1" dirty="0" smtClean="0"/>
              <a:t>získaný v elektronické databázi</a:t>
            </a:r>
            <a:endParaRPr lang="cs-CZ" sz="3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patová </a:t>
            </a:r>
            <a:r>
              <a:rPr lang="cs-CZ" b="1" dirty="0"/>
              <a:t>poznámka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Halford</a:t>
            </a:r>
            <a:r>
              <a:rPr lang="en-US" dirty="0"/>
              <a:t> J. Mackinder, „Modern Geography, German and English“, </a:t>
            </a:r>
            <a:r>
              <a:rPr lang="en-US" i="1" dirty="0"/>
              <a:t>The Geographical Journal </a:t>
            </a:r>
            <a:r>
              <a:rPr lang="en-US" dirty="0"/>
              <a:t>6, č. </a:t>
            </a:r>
            <a:r>
              <a:rPr lang="en-US" dirty="0" smtClean="0"/>
              <a:t>4</a:t>
            </a:r>
            <a:r>
              <a:rPr lang="cs-CZ" dirty="0" smtClean="0"/>
              <a:t> </a:t>
            </a:r>
            <a:r>
              <a:rPr lang="en-US" dirty="0" smtClean="0"/>
              <a:t>(1895</a:t>
            </a:r>
            <a:r>
              <a:rPr lang="en-US" dirty="0"/>
              <a:t>): 367–79, http://www.jstor.org (</a:t>
            </a:r>
            <a:r>
              <a:rPr lang="en-US" dirty="0" err="1"/>
              <a:t>staženo</a:t>
            </a:r>
            <a:r>
              <a:rPr lang="en-US" dirty="0"/>
              <a:t> 2. 4. 2008).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v seznamu bibliografie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Mackinder</a:t>
            </a:r>
            <a:r>
              <a:rPr lang="cs-CZ" dirty="0" smtClean="0"/>
              <a:t> J., </a:t>
            </a:r>
            <a:r>
              <a:rPr lang="cs-CZ" dirty="0" err="1" smtClean="0"/>
              <a:t>Halford</a:t>
            </a:r>
            <a:r>
              <a:rPr lang="en-US" dirty="0" smtClean="0"/>
              <a:t>.</a:t>
            </a:r>
            <a:r>
              <a:rPr lang="cs-CZ" dirty="0" smtClean="0"/>
              <a:t> „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Geography</a:t>
            </a:r>
            <a:r>
              <a:rPr lang="cs-CZ" dirty="0" smtClean="0"/>
              <a:t>, </a:t>
            </a:r>
            <a:r>
              <a:rPr lang="cs-CZ" dirty="0" err="1" smtClean="0"/>
              <a:t>German</a:t>
            </a:r>
            <a:r>
              <a:rPr lang="cs-CZ" dirty="0" smtClean="0"/>
              <a:t> and </a:t>
            </a:r>
            <a:r>
              <a:rPr lang="cs-CZ" dirty="0" err="1" smtClean="0"/>
              <a:t>English</a:t>
            </a:r>
            <a:r>
              <a:rPr lang="cs-CZ" dirty="0" smtClean="0"/>
              <a:t>.“ </a:t>
            </a:r>
            <a:r>
              <a:rPr lang="cs-CZ" i="1" dirty="0" smtClean="0"/>
              <a:t>The </a:t>
            </a:r>
            <a:r>
              <a:rPr lang="cs-CZ" i="1" dirty="0" err="1" smtClean="0"/>
              <a:t>Geographical</a:t>
            </a:r>
            <a:r>
              <a:rPr lang="cs-CZ" i="1" dirty="0" smtClean="0"/>
              <a:t> </a:t>
            </a:r>
            <a:r>
              <a:rPr lang="cs-CZ" i="1" dirty="0" err="1" smtClean="0"/>
              <a:t>Journal</a:t>
            </a:r>
            <a:r>
              <a:rPr lang="cs-CZ" dirty="0" smtClean="0"/>
              <a:t> 6, č. 4 (1895): </a:t>
            </a:r>
            <a:r>
              <a:rPr lang="en-US" dirty="0" smtClean="0"/>
              <a:t>367–79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dirty="0"/>
              <a:t>Staženo 2. 4. 2008</a:t>
            </a:r>
            <a:r>
              <a:rPr lang="en-US" dirty="0"/>
              <a:t>. http://www.jstor.org 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0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600" b="1" dirty="0" smtClean="0"/>
              <a:t>Internetový </a:t>
            </a:r>
            <a:r>
              <a:rPr lang="cs-CZ" sz="3600" b="1" dirty="0"/>
              <a:t>odkaz </a:t>
            </a:r>
            <a:endParaRPr lang="cs-CZ" sz="3600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 patová poznámka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1. „</a:t>
            </a:r>
            <a:r>
              <a:rPr lang="en-US" dirty="0"/>
              <a:t>McDonald’s Happy Meal Toy Safety Facts”</a:t>
            </a:r>
            <a:r>
              <a:rPr lang="cs-CZ" dirty="0"/>
              <a:t>,</a:t>
            </a:r>
            <a:r>
              <a:rPr lang="en-US" dirty="0"/>
              <a:t> McDonald’s Corporation, </a:t>
            </a:r>
            <a:r>
              <a:rPr lang="cs-CZ" dirty="0"/>
              <a:t>staženo</a:t>
            </a:r>
            <a:r>
              <a:rPr lang="en-US" dirty="0"/>
              <a:t> </a:t>
            </a:r>
            <a:r>
              <a:rPr lang="cs-CZ" dirty="0"/>
              <a:t>1</a:t>
            </a:r>
            <a:r>
              <a:rPr lang="en-US" dirty="0"/>
              <a:t>9</a:t>
            </a:r>
            <a:r>
              <a:rPr lang="cs-CZ" dirty="0"/>
              <a:t>.7.</a:t>
            </a:r>
            <a:r>
              <a:rPr lang="en-US" dirty="0"/>
              <a:t> 2008,</a:t>
            </a:r>
            <a:r>
              <a:rPr lang="cs-CZ" dirty="0"/>
              <a:t>  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http://www.mcdonalds.com/corp/about/factsheets.html</a:t>
            </a:r>
            <a:r>
              <a:rPr lang="en-US" dirty="0" smtClean="0"/>
              <a:t>.</a:t>
            </a:r>
            <a:endParaRPr lang="cs-CZ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 smtClean="0"/>
              <a:t>2. </a:t>
            </a:r>
            <a:r>
              <a:rPr lang="en-US" dirty="0">
                <a:hlinkClick r:id="rId2"/>
              </a:rPr>
              <a:t>http://www.mcdonalds.com/corp/about/factsheets.html</a:t>
            </a:r>
            <a:endParaRPr lang="cs-CZ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v seznamu bibliografie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McDonald’s </a:t>
            </a:r>
            <a:r>
              <a:rPr lang="en-US" dirty="0"/>
              <a:t>Corporation. </a:t>
            </a:r>
            <a:r>
              <a:rPr lang="cs-CZ" dirty="0"/>
              <a:t>„</a:t>
            </a:r>
            <a:r>
              <a:rPr lang="en-US" dirty="0"/>
              <a:t>McDonald’s Happy Meal Toy Safety Facts</a:t>
            </a:r>
            <a:r>
              <a:rPr lang="cs-CZ" dirty="0"/>
              <a:t>“</a:t>
            </a:r>
            <a:r>
              <a:rPr lang="en-US" dirty="0"/>
              <a:t>. </a:t>
            </a:r>
            <a:r>
              <a:rPr lang="cs-CZ" dirty="0"/>
              <a:t>Staženo </a:t>
            </a:r>
            <a:r>
              <a:rPr lang="en-US" dirty="0"/>
              <a:t>19</a:t>
            </a:r>
            <a:r>
              <a:rPr lang="cs-CZ" dirty="0"/>
              <a:t>. 7. </a:t>
            </a:r>
            <a:r>
              <a:rPr lang="en-US" dirty="0"/>
              <a:t>2008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http://www.mcdonalds.com/corp/about/factsheets.html.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1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Koncové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Do textu je přímo vložen odkaz na závěrečnou bibliografii v závorce ve formátu autor, rok vydání, stránková lokace odkazu v textu zdroje</a:t>
            </a:r>
            <a:r>
              <a:rPr lang="cs-CZ" dirty="0" smtClean="0"/>
              <a:t>: (</a:t>
            </a:r>
            <a:r>
              <a:rPr lang="cs-CZ" dirty="0"/>
              <a:t>Novák 2013, 121-23</a:t>
            </a:r>
            <a:r>
              <a:rPr lang="cs-CZ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Na závěr textu je připojen bibliografický soupis použitých zdrojů</a:t>
            </a:r>
            <a:endParaRPr lang="en-US" dirty="0"/>
          </a:p>
          <a:p>
            <a:pPr marL="0" indent="0" algn="just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0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Příklady </a:t>
            </a:r>
            <a:r>
              <a:rPr lang="cs-CZ" dirty="0"/>
              <a:t>podle stylu Chicago 16th </a:t>
            </a:r>
            <a:r>
              <a:rPr lang="cs-CZ" dirty="0" err="1"/>
              <a:t>edition</a:t>
            </a:r>
            <a:r>
              <a:rPr lang="cs-CZ" dirty="0"/>
              <a:t> (česká </a:t>
            </a:r>
            <a:r>
              <a:rPr lang="cs-CZ" dirty="0" smtClean="0"/>
              <a:t>adaptace):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://www.chicagomanualofstyle.org/tools_citationguide.html</a:t>
            </a:r>
            <a:r>
              <a:rPr lang="cs-CZ" dirty="0"/>
              <a:t> </a:t>
            </a:r>
            <a:r>
              <a:rPr lang="cs-CZ" dirty="0" smtClean="0"/>
              <a:t>:</a:t>
            </a:r>
            <a:endParaRPr lang="cs-CZ" dirty="0"/>
          </a:p>
          <a:p>
            <a:pPr marL="0" indent="0" algn="just">
              <a:buNone/>
            </a:pPr>
            <a:r>
              <a:rPr lang="cs-CZ" sz="3900" b="1" dirty="0"/>
              <a:t>Knižní </a:t>
            </a:r>
            <a:r>
              <a:rPr lang="cs-CZ" sz="3900" b="1" dirty="0" smtClean="0"/>
              <a:t>publikace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Jeden autor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Pollan</a:t>
            </a:r>
            <a:r>
              <a:rPr lang="en-US" dirty="0" smtClean="0"/>
              <a:t> </a:t>
            </a:r>
            <a:r>
              <a:rPr lang="en-US" dirty="0"/>
              <a:t>2006, </a:t>
            </a:r>
            <a:r>
              <a:rPr lang="en-US" dirty="0" smtClean="0"/>
              <a:t>99–100)</a:t>
            </a:r>
            <a:r>
              <a:rPr lang="cs-CZ" dirty="0" smtClean="0"/>
              <a:t>	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err="1" smtClean="0"/>
              <a:t>Pollan</a:t>
            </a:r>
            <a:r>
              <a:rPr lang="en-US" dirty="0"/>
              <a:t>, Michael. 2006. </a:t>
            </a:r>
            <a:r>
              <a:rPr lang="en-US" i="1" dirty="0"/>
              <a:t>The Omnivore’s Dilemma: A Natural History of Four Meals</a:t>
            </a:r>
            <a:r>
              <a:rPr lang="en-US" dirty="0"/>
              <a:t>. New York: Penguin</a:t>
            </a:r>
            <a:r>
              <a:rPr lang="en-US" dirty="0" smtClean="0"/>
              <a:t>.</a:t>
            </a:r>
            <a:endParaRPr lang="en-US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Dva </a:t>
            </a:r>
            <a:r>
              <a:rPr lang="cs-CZ" b="1" dirty="0"/>
              <a:t>či více </a:t>
            </a:r>
            <a:r>
              <a:rPr lang="cs-CZ" b="1" dirty="0" smtClean="0"/>
              <a:t>autorů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(Ward </a:t>
            </a:r>
            <a:r>
              <a:rPr lang="en-US" dirty="0"/>
              <a:t>and Burns 2007, </a:t>
            </a:r>
            <a:r>
              <a:rPr lang="en-US" dirty="0" smtClean="0"/>
              <a:t>52)</a:t>
            </a:r>
            <a:endParaRPr lang="cs-CZ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Ward</a:t>
            </a:r>
            <a:r>
              <a:rPr lang="en-US" dirty="0"/>
              <a:t>, Geoffrey C., a Ken Burns. 2007. </a:t>
            </a:r>
            <a:r>
              <a:rPr lang="en-US" i="1" dirty="0"/>
              <a:t>The War: An Intimate History</a:t>
            </a:r>
            <a:r>
              <a:rPr lang="en-US" dirty="0"/>
              <a:t>, 1941–1945. New York: Knopf</a:t>
            </a:r>
            <a:r>
              <a:rPr lang="en-US" dirty="0" smtClean="0"/>
              <a:t>.</a:t>
            </a:r>
            <a:endParaRPr lang="en-US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/>
              <a:t> U </a:t>
            </a:r>
            <a:r>
              <a:rPr lang="cs-CZ" b="1" dirty="0"/>
              <a:t>čtyř a více autorů </a:t>
            </a:r>
            <a:r>
              <a:rPr lang="cs-CZ" dirty="0"/>
              <a:t>se jejich plný výčet uvádí až v závěrečném odkaze.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cs-CZ" dirty="0"/>
              <a:t>= „et </a:t>
            </a:r>
            <a:r>
              <a:rPr lang="cs-CZ" dirty="0" err="1"/>
              <a:t>alii</a:t>
            </a:r>
            <a:r>
              <a:rPr lang="cs-CZ" dirty="0"/>
              <a:t>“ (z latiny „a jiní“ </a:t>
            </a:r>
            <a:r>
              <a:rPr lang="cs-CZ" dirty="0" smtClean="0"/>
              <a:t>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 smtClean="0"/>
              <a:t>(</a:t>
            </a:r>
            <a:r>
              <a:rPr lang="en-US" dirty="0"/>
              <a:t>Barnes et al.</a:t>
            </a:r>
            <a:r>
              <a:rPr lang="cs-CZ" dirty="0"/>
              <a:t> 2010, 102)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7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3000" dirty="0" smtClean="0"/>
              <a:t>bibliografická citace = odkaz na primární/sekundární zdroj, reference, poznámkový aparát, odkazový aparát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přehlednost </a:t>
            </a:r>
            <a:r>
              <a:rPr lang="cs-CZ" dirty="0"/>
              <a:t>a jednotnost </a:t>
            </a:r>
            <a:r>
              <a:rPr lang="cs-CZ" dirty="0" smtClean="0"/>
              <a:t>údajů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přesnost </a:t>
            </a:r>
            <a:r>
              <a:rPr lang="cs-CZ" dirty="0"/>
              <a:t>(zápis citace několika způsoby, vybrat si </a:t>
            </a:r>
            <a:r>
              <a:rPr lang="cs-CZ" b="1" dirty="0"/>
              <a:t>jeden pro danou práci a držet se jej u všech </a:t>
            </a:r>
            <a:r>
              <a:rPr lang="cs-CZ" b="1" dirty="0" smtClean="0"/>
              <a:t>citací</a:t>
            </a:r>
            <a:r>
              <a:rPr lang="cs-CZ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úplnost </a:t>
            </a:r>
            <a:r>
              <a:rPr lang="cs-CZ" dirty="0"/>
              <a:t>(více údajů pro zpětnou identifikaci – nepřesnosti při přejímané </a:t>
            </a:r>
            <a:r>
              <a:rPr lang="cs-CZ" dirty="0" smtClean="0"/>
              <a:t>citaci)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použití </a:t>
            </a:r>
            <a:r>
              <a:rPr lang="cs-CZ" dirty="0"/>
              <a:t>„primárních pramenů“ (</a:t>
            </a:r>
            <a:r>
              <a:rPr lang="cs-CZ" b="1" dirty="0"/>
              <a:t>citovat údaje pouze z publikací, které jsme měli v </a:t>
            </a:r>
            <a:r>
              <a:rPr lang="cs-CZ" b="1" dirty="0" smtClean="0"/>
              <a:t>ruce</a:t>
            </a:r>
            <a:r>
              <a:rPr lang="cs-CZ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nezkracovat </a:t>
            </a:r>
            <a:r>
              <a:rPr lang="cs-CZ" dirty="0"/>
              <a:t>slova obsažená v údajích o citované publikaci platí zásada zachování </a:t>
            </a:r>
            <a:r>
              <a:rPr lang="cs-CZ" b="1" dirty="0"/>
              <a:t>pravopisných norem pro daný jazyk</a:t>
            </a:r>
            <a:r>
              <a:rPr lang="cs-CZ" dirty="0"/>
              <a:t> (u cizojazyčné </a:t>
            </a:r>
            <a:r>
              <a:rPr lang="cs-CZ" dirty="0" smtClean="0"/>
              <a:t>literatury)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platí </a:t>
            </a:r>
            <a:r>
              <a:rPr lang="cs-CZ" dirty="0"/>
              <a:t>zásada </a:t>
            </a:r>
            <a:r>
              <a:rPr lang="cs-CZ" b="1" dirty="0"/>
              <a:t>zachování jazyka knihy </a:t>
            </a:r>
            <a:r>
              <a:rPr lang="cs-CZ" dirty="0"/>
              <a:t>(nepřekládáme údaje o názvu, </a:t>
            </a:r>
            <a:r>
              <a:rPr lang="cs-CZ" dirty="0" smtClean="0"/>
              <a:t>autoru)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chybějící </a:t>
            </a:r>
            <a:r>
              <a:rPr lang="cs-CZ" dirty="0"/>
              <a:t>údaj přeskočit (pokud chybí, vynecháme jej a pokračujeme údajem následujícím)</a:t>
            </a:r>
          </a:p>
          <a:p>
            <a:r>
              <a:rPr lang="cs-CZ" dirty="0" smtClean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0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cs-CZ" sz="5100" b="1" dirty="0" smtClean="0"/>
              <a:t>Kapitola </a:t>
            </a:r>
            <a:r>
              <a:rPr lang="cs-CZ" sz="5100" b="1" dirty="0"/>
              <a:t>knihy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(Kelly 2010, </a:t>
            </a:r>
            <a:r>
              <a:rPr lang="en-US" dirty="0" smtClean="0"/>
              <a:t>77)</a:t>
            </a:r>
            <a:endParaRPr lang="cs-CZ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Kelly</a:t>
            </a:r>
            <a:r>
              <a:rPr lang="en-US" dirty="0"/>
              <a:t>, John D. 2010. </a:t>
            </a:r>
            <a:r>
              <a:rPr lang="cs-CZ" dirty="0"/>
              <a:t>„</a:t>
            </a:r>
            <a:r>
              <a:rPr lang="en-US" dirty="0"/>
              <a:t>Seeing Red: Mao Fetishism, </a:t>
            </a:r>
            <a:r>
              <a:rPr lang="en-US" dirty="0" err="1"/>
              <a:t>Pax</a:t>
            </a:r>
            <a:r>
              <a:rPr lang="en-US" dirty="0"/>
              <a:t> Americana, and the Moral Economy of War</a:t>
            </a:r>
            <a:r>
              <a:rPr lang="cs-CZ" dirty="0"/>
              <a:t>“</a:t>
            </a:r>
            <a:r>
              <a:rPr lang="en-US" dirty="0"/>
              <a:t>. In </a:t>
            </a:r>
            <a:r>
              <a:rPr lang="en-US" i="1" dirty="0"/>
              <a:t>Anthropology and Global Counterinsurgency</a:t>
            </a:r>
            <a:r>
              <a:rPr lang="en-US" dirty="0"/>
              <a:t>, </a:t>
            </a:r>
            <a:r>
              <a:rPr lang="en-US" dirty="0" err="1"/>
              <a:t>ed</a:t>
            </a:r>
            <a:r>
              <a:rPr lang="cs-CZ" dirty="0"/>
              <a:t>.</a:t>
            </a:r>
            <a:r>
              <a:rPr lang="en-US" dirty="0"/>
              <a:t> John D. Kelly, Beatrice Jauregui, Sean T. Mitchell, a Jeremy Walton, 67–83. Chicago: University of Chicago Press</a:t>
            </a:r>
            <a:r>
              <a:rPr lang="en-US" dirty="0" smtClean="0"/>
              <a:t>.</a:t>
            </a:r>
            <a:endParaRPr lang="cs-CZ" dirty="0"/>
          </a:p>
          <a:p>
            <a:pPr algn="just">
              <a:buNone/>
            </a:pPr>
            <a:r>
              <a:rPr lang="cs-CZ" sz="5100" b="1" dirty="0" smtClean="0"/>
              <a:t>Článek </a:t>
            </a:r>
            <a:r>
              <a:rPr lang="cs-CZ" sz="5100" b="1" dirty="0"/>
              <a:t>v odborném časopise</a:t>
            </a:r>
            <a:endParaRPr lang="en-US" sz="51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(Weinstein 2009, </a:t>
            </a:r>
            <a:r>
              <a:rPr lang="en-US" dirty="0" smtClean="0"/>
              <a:t>440)</a:t>
            </a:r>
            <a:endParaRPr lang="cs-CZ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Weinstein</a:t>
            </a:r>
            <a:r>
              <a:rPr lang="en-US" dirty="0"/>
              <a:t>, Joshua I. 2009. </a:t>
            </a:r>
            <a:r>
              <a:rPr lang="cs-CZ" dirty="0"/>
              <a:t>„</a:t>
            </a:r>
            <a:r>
              <a:rPr lang="en-US" dirty="0"/>
              <a:t>The Market in Plato’s </a:t>
            </a:r>
            <a:r>
              <a:rPr lang="en-US" i="1" dirty="0"/>
              <a:t>Republic</a:t>
            </a:r>
            <a:r>
              <a:rPr lang="cs-CZ" i="1" dirty="0"/>
              <a:t>“</a:t>
            </a:r>
            <a:r>
              <a:rPr lang="en-US" dirty="0"/>
              <a:t>. </a:t>
            </a:r>
            <a:r>
              <a:rPr lang="en-US" i="1" dirty="0"/>
              <a:t>Classical Philology</a:t>
            </a:r>
            <a:r>
              <a:rPr lang="en-US" dirty="0"/>
              <a:t> 104:</a:t>
            </a:r>
            <a:r>
              <a:rPr lang="cs-CZ" dirty="0"/>
              <a:t> </a:t>
            </a:r>
            <a:r>
              <a:rPr lang="en-US" dirty="0"/>
              <a:t>439–58.</a:t>
            </a:r>
            <a:endParaRPr lang="cs-CZ" dirty="0"/>
          </a:p>
          <a:p>
            <a:pPr algn="just">
              <a:buNone/>
            </a:pPr>
            <a:r>
              <a:rPr lang="cs-CZ" sz="4200" b="1" dirty="0" smtClean="0"/>
              <a:t>Internetový zdroj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McDonald’s Corporation. 2008. </a:t>
            </a:r>
            <a:r>
              <a:rPr lang="cs-CZ" sz="1800" dirty="0" smtClean="0"/>
              <a:t>„</a:t>
            </a:r>
            <a:r>
              <a:rPr lang="en-US" sz="1800" dirty="0" smtClean="0"/>
              <a:t>McDonald’s Happy Meal Toy Safety Facts</a:t>
            </a:r>
            <a:r>
              <a:rPr lang="cs-CZ" sz="1800" dirty="0" smtClean="0"/>
              <a:t>“</a:t>
            </a:r>
            <a:r>
              <a:rPr lang="en-US" sz="1800" dirty="0" smtClean="0"/>
              <a:t>. </a:t>
            </a:r>
            <a:r>
              <a:rPr lang="cs-CZ" sz="1800" dirty="0" smtClean="0"/>
              <a:t>Staženo 1</a:t>
            </a:r>
            <a:r>
              <a:rPr lang="en-US" sz="1800" dirty="0" smtClean="0"/>
              <a:t>9.</a:t>
            </a:r>
            <a:r>
              <a:rPr lang="cs-CZ" sz="1800" dirty="0" smtClean="0"/>
              <a:t> 7.</a:t>
            </a:r>
            <a:r>
              <a:rPr lang="en-US" sz="1800" dirty="0" smtClean="0"/>
              <a:t> http://www.mcdonalds.com/corp/about/factsheets.html.</a:t>
            </a:r>
            <a:endParaRPr lang="en-US" sz="18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citační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2800" dirty="0" smtClean="0"/>
              <a:t>tradiční německý – „patový“ (notes)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bibliografický záznam v poznámkách pod čarou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přehlednější – umožňuje komentovat zdroje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800" dirty="0" smtClean="0"/>
              <a:t>anglosaský – „</a:t>
            </a:r>
            <a:r>
              <a:rPr lang="cs-CZ" sz="2800" dirty="0" err="1" smtClean="0"/>
              <a:t>kocový</a:t>
            </a:r>
            <a:r>
              <a:rPr lang="cs-CZ" sz="2800" dirty="0" smtClean="0"/>
              <a:t>“ (</a:t>
            </a:r>
            <a:r>
              <a:rPr lang="cs-CZ" sz="2800" dirty="0" err="1" smtClean="0"/>
              <a:t>author-date</a:t>
            </a:r>
            <a:r>
              <a:rPr lang="cs-CZ" sz="2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 závorkách v textu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užíváno obecně více v přírodních vědách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</a:t>
            </a:r>
            <a:r>
              <a:rPr lang="cs-CZ" dirty="0" smtClean="0"/>
              <a:t>utorsky jednodušší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9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Patové poznámky s bibliografií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4219" t="17862" r="34844" b="67919"/>
          <a:stretch/>
        </p:blipFill>
        <p:spPr>
          <a:xfrm>
            <a:off x="828675" y="1918650"/>
            <a:ext cx="5657850" cy="1462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4052" t="83132" r="35219" b="8720"/>
          <a:stretch/>
        </p:blipFill>
        <p:spPr>
          <a:xfrm>
            <a:off x="828675" y="3489749"/>
            <a:ext cx="5619751" cy="8382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888480" y="1875150"/>
            <a:ext cx="406527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b="1" dirty="0" smtClean="0"/>
              <a:t>indexový odkaz číslicí na poznámku pod čarou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</a:t>
            </a:r>
            <a:r>
              <a:rPr lang="cs-CZ" sz="1400" b="1" dirty="0" smtClean="0"/>
              <a:t>první odkaz na daný zdroj v plné formě příslušného bibliografického záznamu odpovídající typu zdroje </a:t>
            </a:r>
            <a:r>
              <a:rPr lang="cs-CZ" sz="1400" dirty="0" smtClean="0"/>
              <a:t>(kniha, článek…)</a:t>
            </a:r>
          </a:p>
          <a:p>
            <a:pPr marL="0" indent="0">
              <a:buNone/>
            </a:pP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3031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88480" y="1875150"/>
            <a:ext cx="406527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b="1" dirty="0" smtClean="0"/>
              <a:t>druhé a následující odkazy ve zkrácené formě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 smtClean="0"/>
              <a:t> </a:t>
            </a:r>
            <a:r>
              <a:rPr lang="cs-CZ" sz="1400" dirty="0" smtClean="0"/>
              <a:t>pokud se opakují v návaznosti odkazy na stejný zdroj, nahrazujeme bibliografický záznam slovy „Tamtéž“, „</a:t>
            </a:r>
            <a:r>
              <a:rPr lang="cs-CZ" sz="1400" dirty="0" err="1" smtClean="0"/>
              <a:t>Ibidem</a:t>
            </a:r>
            <a:r>
              <a:rPr lang="cs-CZ" sz="1400" dirty="0" smtClean="0"/>
              <a:t>“, či zkratkou „</a:t>
            </a:r>
            <a:r>
              <a:rPr lang="cs-CZ" sz="1400" dirty="0" err="1" smtClean="0"/>
              <a:t>Ibid</a:t>
            </a:r>
            <a:r>
              <a:rPr lang="cs-CZ" sz="1400" dirty="0" smtClean="0"/>
              <a:t>.“ s odkazem na příslušnou lokaci strany, či stran v dané textu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0" indent="0">
              <a:buNone/>
            </a:pPr>
            <a:endParaRPr lang="cs-CZ" sz="11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4531" t="43855" r="34063" b="15219"/>
          <a:stretch/>
        </p:blipFill>
        <p:spPr>
          <a:xfrm>
            <a:off x="830580" y="1875150"/>
            <a:ext cx="574357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88480" y="1875150"/>
            <a:ext cx="406527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 poznámkách pod čarou se mohou objevit též doplňující  a vysvětlující texty, komentáře, výrazy „Srov.(-</a:t>
            </a:r>
            <a:r>
              <a:rPr lang="cs-CZ" sz="1400" dirty="0" err="1" smtClean="0"/>
              <a:t>nej</a:t>
            </a:r>
            <a:r>
              <a:rPr lang="cs-CZ" sz="1400" dirty="0" smtClean="0"/>
              <a:t>)“, „Viz“ (Pozor nejedná se o zkratku, ale imperativ slovesa „vidět“! Uvádíme bez tečky!)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0" indent="0">
              <a:buNone/>
            </a:pPr>
            <a:endParaRPr lang="cs-CZ" sz="11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2306" t="21652" r="31531" b="21241"/>
          <a:stretch/>
        </p:blipFill>
        <p:spPr>
          <a:xfrm>
            <a:off x="1097280" y="1892595"/>
            <a:ext cx="4953793" cy="44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>
          <a:xfrm>
            <a:off x="6821805" y="1864895"/>
            <a:ext cx="378904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Na závěr textu se vkládá bibliografický soupis použitých zdrojů, který má </a:t>
            </a:r>
            <a:r>
              <a:rPr lang="cs-CZ" sz="1400" b="1" dirty="0" smtClean="0"/>
              <a:t>jiné formátování než v poznámkách pod čarou</a:t>
            </a:r>
            <a:r>
              <a:rPr lang="cs-CZ" sz="1400" dirty="0" smtClean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0" indent="0">
              <a:buNone/>
            </a:pPr>
            <a:endParaRPr lang="cs-CZ" sz="11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4687" t="15817" r="32407" b="38443"/>
          <a:stretch/>
        </p:blipFill>
        <p:spPr>
          <a:xfrm>
            <a:off x="430531" y="1845734"/>
            <a:ext cx="5170170" cy="40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800" dirty="0" smtClean="0"/>
              <a:t>na IMS obecně užívané </a:t>
            </a:r>
            <a:r>
              <a:rPr lang="cs-CZ" sz="1800" b="1" dirty="0" smtClean="0"/>
              <a:t>Chicago 16th </a:t>
            </a:r>
            <a:r>
              <a:rPr lang="cs-CZ" sz="1800" b="1" dirty="0" err="1" smtClean="0"/>
              <a:t>edition</a:t>
            </a:r>
            <a:r>
              <a:rPr lang="cs-CZ" sz="1800" b="1" dirty="0" smtClean="0"/>
              <a:t> </a:t>
            </a:r>
            <a:r>
              <a:rPr lang="cs-CZ" sz="1800" dirty="0" smtClean="0"/>
              <a:t>či jeho </a:t>
            </a:r>
            <a:r>
              <a:rPr lang="cs-CZ" sz="1800" b="1" dirty="0" smtClean="0"/>
              <a:t>česká adaptace AUC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 </a:t>
            </a:r>
            <a:r>
              <a:rPr lang="cs-CZ" sz="1800" b="1" dirty="0" smtClean="0"/>
              <a:t>ke zkoušce je závazný styl AUC: </a:t>
            </a:r>
            <a:r>
              <a:rPr lang="cs-CZ" sz="1800" dirty="0">
                <a:hlinkClick r:id="rId2"/>
              </a:rPr>
              <a:t>http://stuter.fsv.cuni.cz/index.php/stuter/about/submissions#authorGuidelines</a:t>
            </a:r>
            <a:endParaRPr lang="cs-CZ" sz="1800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003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Patové poznámky s bibliografií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Obecná pravidla</a:t>
            </a:r>
            <a:r>
              <a:rPr lang="cs-CZ" sz="3600" b="1" dirty="0"/>
              <a:t> </a:t>
            </a:r>
            <a:r>
              <a:rPr lang="cs-CZ" sz="3600" b="1" dirty="0" smtClean="0"/>
              <a:t>pro poznámky pod čarou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nejprve jméno a poté příjmení autora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názvy knih kurzívou, názvy časopisů kurzívou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název článku, název kapitoly v uvozovkách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případě článku uvedeme nejen název časopisu, ale i „</a:t>
            </a:r>
            <a:r>
              <a:rPr lang="cs-CZ" dirty="0" err="1" smtClean="0"/>
              <a:t>volume</a:t>
            </a:r>
            <a:r>
              <a:rPr lang="cs-CZ" dirty="0" smtClean="0"/>
              <a:t>“, číslo vydání (v tomto pořadí) a rok vydání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jednotlivé údaje jsou odděleny čárkou (POZOR – v případě stránkování u časopisů je před stránkováním dvojtečka!)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citace zakončena tečkou</a:t>
            </a:r>
          </a:p>
        </p:txBody>
      </p:sp>
    </p:spTree>
    <p:extLst>
      <p:ext uri="{BB962C8B-B14F-4D97-AF65-F5344CB8AC3E}">
        <p14:creationId xmlns:p14="http://schemas.microsoft.com/office/powerpoint/2010/main" val="4308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1329</Words>
  <Application>Microsoft Office PowerPoint</Application>
  <PresentationFormat>Širokoúhlá obrazovka</PresentationFormat>
  <Paragraphs>131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Retrospektiva</vt:lpstr>
      <vt:lpstr>Odkazování zdrojů</vt:lpstr>
      <vt:lpstr>Obecná charakteristika</vt:lpstr>
      <vt:lpstr>Základní citační formáty</vt:lpstr>
      <vt:lpstr>Patové poznámky s bibliografií </vt:lpstr>
      <vt:lpstr>Patové poznámky s bibliografií </vt:lpstr>
      <vt:lpstr>Patové poznámky s bibliografií </vt:lpstr>
      <vt:lpstr>Patové poznámky s bibliografií </vt:lpstr>
      <vt:lpstr>Patové poznámky s bibliografií </vt:lpstr>
      <vt:lpstr>Patové poznámky s bibliografií </vt:lpstr>
      <vt:lpstr>Patové poznámky s bibliografií </vt:lpstr>
      <vt:lpstr>Patové poznámky s bibliografií</vt:lpstr>
      <vt:lpstr>Patové poznámky s bibliografií </vt:lpstr>
      <vt:lpstr>Patové poznámky s bibliografií </vt:lpstr>
      <vt:lpstr>Patové poznámky s bibliografií </vt:lpstr>
      <vt:lpstr>Patové poznámky s bibliografií </vt:lpstr>
      <vt:lpstr>Patové poznámky s bibliografií </vt:lpstr>
      <vt:lpstr>Patové poznámky s bibliografií </vt:lpstr>
      <vt:lpstr>Koncové odkazy</vt:lpstr>
      <vt:lpstr>Koncové odkazy</vt:lpstr>
      <vt:lpstr>Koncové odkazy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Odkazování zdrojů</dc:title>
  <dc:creator>42416299,Klra aloudkov,students</dc:creator>
  <cp:lastModifiedBy>42416299,Klra aloudkov,students</cp:lastModifiedBy>
  <cp:revision>10</cp:revision>
  <dcterms:created xsi:type="dcterms:W3CDTF">2019-11-06T09:12:32Z</dcterms:created>
  <dcterms:modified xsi:type="dcterms:W3CDTF">2019-11-06T10:38:16Z</dcterms:modified>
</cp:coreProperties>
</file>