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57" r:id="rId4"/>
    <p:sldId id="277" r:id="rId5"/>
    <p:sldId id="258" r:id="rId6"/>
    <p:sldId id="259" r:id="rId7"/>
    <p:sldId id="260" r:id="rId8"/>
    <p:sldId id="273" r:id="rId9"/>
    <p:sldId id="261" r:id="rId10"/>
    <p:sldId id="263" r:id="rId11"/>
    <p:sldId id="262" r:id="rId12"/>
    <p:sldId id="264" r:id="rId13"/>
    <p:sldId id="267" r:id="rId14"/>
    <p:sldId id="269" r:id="rId15"/>
    <p:sldId id="270" r:id="rId16"/>
    <p:sldId id="271" r:id="rId17"/>
    <p:sldId id="272" r:id="rId18"/>
    <p:sldId id="266" r:id="rId19"/>
    <p:sldId id="278" r:id="rId20"/>
    <p:sldId id="265" r:id="rId2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66" autoAdjust="0"/>
  </p:normalViewPr>
  <p:slideViewPr>
    <p:cSldViewPr>
      <p:cViewPr varScale="1">
        <p:scale>
          <a:sx n="77" d="100"/>
          <a:sy n="77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5D57E-470E-4AD3-BD79-0AED9664437F}" type="datetimeFigureOut">
              <a:rPr lang="cs-CZ" smtClean="0"/>
              <a:t>19.10.2021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6B9BD-631A-4DD8-B74B-EE80524A05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6312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46B9BD-631A-4DD8-B74B-EE80524A0544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9222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C96DC-C6F2-4402-99AC-13412A471570}" type="datetimeFigureOut">
              <a:rPr lang="cs-CZ" smtClean="0"/>
              <a:pPr/>
              <a:t>19.10.2021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A09A1-ABB7-41E6-8F92-65D810A8DD4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Renesanční astronomie a medicína 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Analogie makrokosmu a mikrokosmu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653136"/>
            <a:ext cx="6400800" cy="985664"/>
          </a:xfrm>
        </p:spPr>
        <p:txBody>
          <a:bodyPr/>
          <a:lstStyle/>
          <a:p>
            <a:r>
              <a:rPr lang="cs-CZ" smtClean="0"/>
              <a:t>Ondřej Švec</a:t>
            </a: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930226"/>
          </a:xfrm>
        </p:spPr>
        <p:txBody>
          <a:bodyPr>
            <a:normAutofit/>
          </a:bodyPr>
          <a:lstStyle/>
          <a:p>
            <a:r>
              <a:rPr lang="cs-CZ" sz="3000" smtClean="0"/>
              <a:t>Albrecht Dürer</a:t>
            </a:r>
            <a:br>
              <a:rPr lang="cs-CZ" sz="3000" smtClean="0"/>
            </a:br>
            <a:r>
              <a:rPr lang="cs-CZ" sz="3400" smtClean="0"/>
              <a:t> </a:t>
            </a:r>
            <a:r>
              <a:rPr lang="cs-CZ" sz="3400" i="1" smtClean="0"/>
              <a:t>Melencolia I </a:t>
            </a:r>
            <a:r>
              <a:rPr lang="cs-CZ" sz="3400" smtClean="0"/>
              <a:t>(1514) </a:t>
            </a:r>
            <a:endParaRPr lang="cs-CZ" sz="3400"/>
          </a:p>
        </p:txBody>
      </p:sp>
      <p:pic>
        <p:nvPicPr>
          <p:cNvPr id="4" name="Zástupný symbol pro obsah 3" descr="DRER_M~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0"/>
            <a:ext cx="5393817" cy="6858000"/>
          </a:xfrm>
        </p:spPr>
      </p:pic>
      <p:sp>
        <p:nvSpPr>
          <p:cNvPr id="6" name="TextovéPole 5"/>
          <p:cNvSpPr txBox="1"/>
          <p:nvPr/>
        </p:nvSpPr>
        <p:spPr>
          <a:xfrm>
            <a:off x="5657292" y="2207672"/>
            <a:ext cx="331236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</a:t>
            </a:r>
            <a:endParaRPr lang="cs-CZ" dirty="0"/>
          </a:p>
          <a:p>
            <a:r>
              <a:rPr lang="cs-CZ" sz="1900" u="sng" dirty="0" smtClean="0"/>
              <a:t>Diagnostika melancholie </a:t>
            </a:r>
            <a:endParaRPr lang="cs-CZ" sz="1900" u="sng" dirty="0"/>
          </a:p>
          <a:p>
            <a:pPr marL="400050" indent="-400050"/>
            <a:endParaRPr lang="cs-CZ" sz="1900" dirty="0" smtClean="0"/>
          </a:p>
          <a:p>
            <a:pPr marL="400050" indent="-400050"/>
            <a:r>
              <a:rPr lang="cs-CZ" sz="1900" dirty="0" smtClean="0"/>
              <a:t>I. stupeň </a:t>
            </a:r>
            <a:r>
              <a:rPr lang="cs-CZ" sz="1900" dirty="0"/>
              <a:t>(</a:t>
            </a:r>
            <a:r>
              <a:rPr lang="cs-CZ" sz="1900" dirty="0" err="1" smtClean="0"/>
              <a:t>imaginatio</a:t>
            </a:r>
            <a:r>
              <a:rPr lang="cs-CZ" sz="1900" dirty="0" smtClean="0"/>
              <a:t>)</a:t>
            </a:r>
          </a:p>
          <a:p>
            <a:pPr marL="400050" indent="-400050"/>
            <a:r>
              <a:rPr lang="cs-CZ" sz="1900" dirty="0" smtClean="0"/>
              <a:t>Malíř</a:t>
            </a:r>
            <a:r>
              <a:rPr lang="cs-CZ" sz="1900" dirty="0"/>
              <a:t>, </a:t>
            </a:r>
            <a:r>
              <a:rPr lang="cs-CZ" sz="1900" dirty="0" smtClean="0"/>
              <a:t>architekt (</a:t>
            </a:r>
            <a:r>
              <a:rPr lang="cs-CZ" sz="1900" dirty="0" err="1" smtClean="0"/>
              <a:t>A.Dürer</a:t>
            </a:r>
            <a:r>
              <a:rPr lang="cs-CZ" sz="1900" dirty="0" smtClean="0"/>
              <a:t>, F. </a:t>
            </a:r>
            <a:r>
              <a:rPr lang="cs-CZ" sz="1900" dirty="0" err="1" smtClean="0"/>
              <a:t>Borromini</a:t>
            </a:r>
            <a:r>
              <a:rPr lang="cs-CZ" sz="1900" dirty="0" smtClean="0"/>
              <a:t>) </a:t>
            </a:r>
            <a:endParaRPr lang="cs-CZ" sz="1900" dirty="0"/>
          </a:p>
          <a:p>
            <a:endParaRPr lang="cs-CZ" sz="1900" dirty="0" smtClean="0"/>
          </a:p>
          <a:p>
            <a:r>
              <a:rPr lang="cs-CZ" sz="1900" dirty="0" smtClean="0"/>
              <a:t>II</a:t>
            </a:r>
            <a:r>
              <a:rPr lang="cs-CZ" sz="1900" dirty="0"/>
              <a:t>. stupeň (</a:t>
            </a:r>
            <a:r>
              <a:rPr lang="cs-CZ" sz="1900" dirty="0" smtClean="0"/>
              <a:t>ratio)</a:t>
            </a:r>
          </a:p>
          <a:p>
            <a:r>
              <a:rPr lang="cs-CZ" sz="1900" dirty="0" smtClean="0"/>
              <a:t>Filosof</a:t>
            </a:r>
            <a:r>
              <a:rPr lang="cs-CZ" sz="1900" dirty="0"/>
              <a:t>, lékař, </a:t>
            </a:r>
            <a:r>
              <a:rPr lang="cs-CZ" sz="1900" dirty="0" smtClean="0"/>
              <a:t>řečník (</a:t>
            </a:r>
            <a:r>
              <a:rPr lang="cs-CZ" sz="1900" dirty="0" err="1" smtClean="0"/>
              <a:t>Démokritos</a:t>
            </a:r>
            <a:r>
              <a:rPr lang="cs-CZ" sz="1900" dirty="0" smtClean="0"/>
              <a:t>)</a:t>
            </a:r>
            <a:endParaRPr lang="cs-CZ" sz="1900" dirty="0"/>
          </a:p>
          <a:p>
            <a:endParaRPr lang="cs-CZ" sz="1900" dirty="0" smtClean="0"/>
          </a:p>
          <a:p>
            <a:r>
              <a:rPr lang="cs-CZ" sz="1900" dirty="0" smtClean="0"/>
              <a:t>III</a:t>
            </a:r>
            <a:r>
              <a:rPr lang="cs-CZ" sz="1900" dirty="0"/>
              <a:t>. stupeň (mens</a:t>
            </a:r>
            <a:r>
              <a:rPr lang="cs-CZ" sz="1900" dirty="0" smtClean="0"/>
              <a:t>)</a:t>
            </a:r>
          </a:p>
          <a:p>
            <a:r>
              <a:rPr lang="cs-CZ" sz="1900" dirty="0" smtClean="0"/>
              <a:t>Věštec</a:t>
            </a:r>
            <a:endParaRPr lang="cs-CZ" sz="1900" dirty="0"/>
          </a:p>
          <a:p>
            <a:endParaRPr lang="cs-CZ" dirty="0" smtClean="0"/>
          </a:p>
          <a:p>
            <a:r>
              <a:rPr lang="cs-CZ" dirty="0" smtClean="0"/>
              <a:t>Viz. </a:t>
            </a:r>
            <a:r>
              <a:rPr lang="cs-CZ" dirty="0" err="1" smtClean="0"/>
              <a:t>Agrippa</a:t>
            </a:r>
            <a:r>
              <a:rPr lang="cs-CZ" dirty="0" smtClean="0"/>
              <a:t> </a:t>
            </a:r>
            <a:r>
              <a:rPr lang="cs-CZ" dirty="0"/>
              <a:t>z </a:t>
            </a:r>
            <a:r>
              <a:rPr lang="cs-CZ" dirty="0" err="1"/>
              <a:t>Nettesheimu</a:t>
            </a:r>
            <a:r>
              <a:rPr lang="cs-CZ" dirty="0"/>
              <a:t> </a:t>
            </a:r>
          </a:p>
          <a:p>
            <a:r>
              <a:rPr lang="cs-CZ" dirty="0"/>
              <a:t>(1486-1528)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930226"/>
          </a:xfrm>
        </p:spPr>
        <p:txBody>
          <a:bodyPr>
            <a:normAutofit/>
          </a:bodyPr>
          <a:lstStyle/>
          <a:p>
            <a:r>
              <a:rPr lang="cs-CZ" sz="3000" smtClean="0"/>
              <a:t>Albrecht Dürer</a:t>
            </a:r>
            <a:br>
              <a:rPr lang="cs-CZ" sz="3000" smtClean="0"/>
            </a:br>
            <a:r>
              <a:rPr lang="cs-CZ" sz="3400" smtClean="0"/>
              <a:t> </a:t>
            </a:r>
            <a:r>
              <a:rPr lang="cs-CZ" sz="3400" i="1" smtClean="0"/>
              <a:t>Melencolia I </a:t>
            </a:r>
            <a:r>
              <a:rPr lang="cs-CZ" sz="3400" smtClean="0"/>
              <a:t>(1514) </a:t>
            </a:r>
            <a:endParaRPr lang="cs-CZ" sz="3400"/>
          </a:p>
        </p:txBody>
      </p:sp>
      <p:pic>
        <p:nvPicPr>
          <p:cNvPr id="4" name="Zástupný symbol pro obsah 3" descr="DRER_M~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0"/>
            <a:ext cx="5393817" cy="6858000"/>
          </a:xfrm>
        </p:spPr>
      </p:pic>
      <p:pic>
        <p:nvPicPr>
          <p:cNvPr id="5" name="Obrázek 4" descr="ALBREC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3429000"/>
            <a:ext cx="3159744" cy="3290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Renesanční medicína - </a:t>
            </a:r>
            <a:r>
              <a:rPr lang="cs-CZ" dirty="0" err="1" smtClean="0"/>
              <a:t>Paracelsus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13176"/>
          </a:xfrm>
        </p:spPr>
        <p:txBody>
          <a:bodyPr>
            <a:normAutofit fontScale="70000" lnSpcReduction="20000"/>
          </a:bodyPr>
          <a:lstStyle/>
          <a:p>
            <a:r>
              <a:rPr lang="cs-CZ" dirty="0" smtClean="0"/>
              <a:t>Tělo člověka = mikrokosmos</a:t>
            </a:r>
          </a:p>
          <a:p>
            <a:pPr>
              <a:buNone/>
            </a:pPr>
            <a:r>
              <a:rPr lang="cs-CZ" dirty="0" smtClean="0"/>
              <a:t>	každá část těla náleží k nějakým nebeským regionům „</a:t>
            </a:r>
            <a:r>
              <a:rPr lang="cs-CZ" dirty="0" err="1" smtClean="0"/>
              <a:t>astrum</a:t>
            </a:r>
            <a:r>
              <a:rPr lang="cs-CZ" dirty="0" smtClean="0"/>
              <a:t> in </a:t>
            </a:r>
            <a:r>
              <a:rPr lang="cs-CZ" dirty="0" err="1" smtClean="0"/>
              <a:t>corpore</a:t>
            </a:r>
            <a:r>
              <a:rPr lang="cs-CZ" dirty="0" smtClean="0"/>
              <a:t>“. 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-&gt; Kosmická terminologie ve výkladu lidského těla:</a:t>
            </a:r>
          </a:p>
          <a:p>
            <a:pPr>
              <a:buNone/>
            </a:pPr>
            <a:r>
              <a:rPr lang="cs-CZ" dirty="0" smtClean="0"/>
              <a:t>	vnitřní nebe těla (corpus </a:t>
            </a:r>
            <a:r>
              <a:rPr lang="cs-CZ" dirty="0" err="1" smtClean="0"/>
              <a:t>firmamentum</a:t>
            </a:r>
            <a:r>
              <a:rPr lang="cs-CZ" dirty="0" smtClean="0"/>
              <a:t>)</a:t>
            </a:r>
          </a:p>
          <a:p>
            <a:pPr>
              <a:buNone/>
            </a:pPr>
            <a:r>
              <a:rPr lang="cs-CZ" dirty="0" smtClean="0"/>
              <a:t>	póly těla (východ, západ), ba dokonce mléčná dráha (</a:t>
            </a:r>
            <a:r>
              <a:rPr lang="cs-CZ" dirty="0" err="1" smtClean="0"/>
              <a:t>galaxa</a:t>
            </a:r>
            <a:r>
              <a:rPr lang="cs-CZ" dirty="0" smtClean="0"/>
              <a:t>), procházející břichem. </a:t>
            </a:r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-&gt; Praktické použití léků je také řízeno hvězdami</a:t>
            </a:r>
          </a:p>
          <a:p>
            <a:pPr>
              <a:buNone/>
            </a:pPr>
            <a:r>
              <a:rPr lang="cs-CZ" dirty="0" smtClean="0"/>
              <a:t>	„</a:t>
            </a:r>
            <a:r>
              <a:rPr lang="cs-CZ" dirty="0"/>
              <a:t>Co tedy náleží mozku, přivádí k mozku Luna; co patří slezině, přivádí ke slezině Saturn</a:t>
            </a:r>
            <a:r>
              <a:rPr lang="cs-CZ" dirty="0" smtClean="0"/>
              <a:t>…“</a:t>
            </a:r>
          </a:p>
          <a:p>
            <a:pPr>
              <a:buNone/>
            </a:pPr>
            <a:endParaRPr lang="cs-CZ" dirty="0" smtClean="0"/>
          </a:p>
          <a:p>
            <a:pPr>
              <a:buNone/>
            </a:pPr>
            <a:r>
              <a:rPr lang="cs-CZ" dirty="0" smtClean="0"/>
              <a:t>-&gt; usuzování na základě analogie: podobné se poznává podobným. 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Kdo byl </a:t>
            </a:r>
            <a:r>
              <a:rPr lang="cs-CZ" dirty="0" err="1" smtClean="0"/>
              <a:t>Paracelsus</a:t>
            </a:r>
            <a:r>
              <a:rPr lang="cs-CZ" dirty="0" smtClean="0"/>
              <a:t>?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95936" y="1600200"/>
            <a:ext cx="4690864" cy="4525963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hluboký </a:t>
            </a:r>
            <a:r>
              <a:rPr lang="cs-CZ" dirty="0"/>
              <a:t>mudrc, který položil základy moderního experimentálního lékařství? </a:t>
            </a:r>
          </a:p>
          <a:p>
            <a:r>
              <a:rPr lang="cs-CZ" dirty="0" smtClean="0"/>
              <a:t>předchůdce </a:t>
            </a:r>
            <a:r>
              <a:rPr lang="cs-CZ" dirty="0"/>
              <a:t>racionální vědy nadcházejících století? </a:t>
            </a:r>
          </a:p>
          <a:p>
            <a:r>
              <a:rPr lang="cs-CZ" dirty="0" smtClean="0"/>
              <a:t>nevzdělaný </a:t>
            </a:r>
            <a:r>
              <a:rPr lang="cs-CZ" dirty="0"/>
              <a:t>šarlatán, pověrečný </a:t>
            </a:r>
            <a:r>
              <a:rPr lang="cs-CZ" dirty="0" err="1"/>
              <a:t>dryáčník</a:t>
            </a:r>
            <a:r>
              <a:rPr lang="cs-CZ" dirty="0"/>
              <a:t>, astrolog, mág? </a:t>
            </a:r>
          </a:p>
          <a:p>
            <a:r>
              <a:rPr lang="cs-CZ" dirty="0" smtClean="0"/>
              <a:t>lékař</a:t>
            </a:r>
            <a:r>
              <a:rPr lang="cs-CZ" dirty="0"/>
              <a:t>, který v zájmu o trpící lidstvo nalezl a formuloval novou koncepci života, vesmíru, člověka a Boha?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92407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31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Život a příroda – dvě velká témata paracelsovské filosofie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„</a:t>
            </a:r>
            <a:r>
              <a:rPr lang="cs-CZ" dirty="0"/>
              <a:t>život onoho živého stříbra však není nic jiného než vnitřní žár a vnější chlad... a lze jej správně přirovnat ke kožešině, která též, jako povaha </a:t>
            </a:r>
            <a:r>
              <a:rPr lang="cs-CZ" dirty="0" err="1"/>
              <a:t>Mercuria</a:t>
            </a:r>
            <a:r>
              <a:rPr lang="cs-CZ" dirty="0"/>
              <a:t>, hřeje i chladí.“ 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 smtClean="0"/>
              <a:t>	</a:t>
            </a:r>
            <a:r>
              <a:rPr lang="cs-CZ" sz="2600" dirty="0" err="1" smtClean="0"/>
              <a:t>Paracelsus</a:t>
            </a:r>
            <a:r>
              <a:rPr lang="cs-CZ" sz="2600" dirty="0"/>
              <a:t>, </a:t>
            </a:r>
            <a:r>
              <a:rPr lang="cs-CZ" sz="2600" i="1" dirty="0"/>
              <a:t>De vita </a:t>
            </a:r>
            <a:r>
              <a:rPr lang="cs-CZ" sz="2600" i="1" dirty="0" err="1"/>
              <a:t>rerum</a:t>
            </a:r>
            <a:r>
              <a:rPr lang="cs-CZ" sz="2600" i="1" dirty="0"/>
              <a:t> </a:t>
            </a:r>
            <a:r>
              <a:rPr lang="cs-CZ" sz="2600" i="1" dirty="0" err="1"/>
              <a:t>naturalium</a:t>
            </a:r>
            <a:r>
              <a:rPr lang="cs-CZ" sz="2600" dirty="0"/>
              <a:t>, </a:t>
            </a:r>
            <a:r>
              <a:rPr lang="cs-CZ" sz="2600" dirty="0" err="1"/>
              <a:t>kn</a:t>
            </a:r>
            <a:r>
              <a:rPr lang="cs-CZ" sz="2600" dirty="0"/>
              <a:t>. IV, Ges. </a:t>
            </a:r>
            <a:r>
              <a:rPr lang="cs-CZ" sz="2600" dirty="0" smtClean="0"/>
              <a:t>	</a:t>
            </a:r>
            <a:r>
              <a:rPr lang="cs-CZ" sz="2600" dirty="0" err="1" smtClean="0"/>
              <a:t>Werke</a:t>
            </a:r>
            <a:r>
              <a:rPr lang="cs-CZ" sz="2600" dirty="0"/>
              <a:t>, sv. VI, str. </a:t>
            </a:r>
            <a:r>
              <a:rPr lang="cs-CZ" sz="2600" dirty="0" smtClean="0"/>
              <a:t>277</a:t>
            </a:r>
            <a:endParaRPr lang="cs-CZ" sz="2600" dirty="0"/>
          </a:p>
          <a:p>
            <a:r>
              <a:rPr lang="cs-CZ" dirty="0" smtClean="0"/>
              <a:t>pojem „okultní síly“ jako nedílná součást </a:t>
            </a:r>
            <a:r>
              <a:rPr lang="cs-CZ" smtClean="0"/>
              <a:t>renesanční vědy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95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Paracelsovo</a:t>
            </a:r>
            <a:r>
              <a:rPr lang="cs-CZ" dirty="0" smtClean="0"/>
              <a:t> pojetí přírody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Přírodu lze přirovnat k člověku, k onomu vnitřnímu tryskání, jež v naší duši dává povstat myšlenkám, touhám a </a:t>
            </a:r>
            <a:r>
              <a:rPr lang="cs-CZ" dirty="0" smtClean="0"/>
              <a:t>představám.</a:t>
            </a:r>
          </a:p>
          <a:p>
            <a:r>
              <a:rPr lang="cs-CZ" dirty="0" smtClean="0"/>
              <a:t>Příroda je živoucí </a:t>
            </a:r>
            <a:r>
              <a:rPr lang="cs-CZ" dirty="0"/>
              <a:t>a </a:t>
            </a:r>
            <a:r>
              <a:rPr lang="cs-CZ" dirty="0" smtClean="0"/>
              <a:t>magická síla, </a:t>
            </a:r>
            <a:r>
              <a:rPr lang="cs-CZ" dirty="0"/>
              <a:t>která je přítomna všude, ve všem a ve </a:t>
            </a:r>
            <a:r>
              <a:rPr lang="cs-CZ" dirty="0" smtClean="0"/>
              <a:t>všech.</a:t>
            </a:r>
          </a:p>
          <a:p>
            <a:r>
              <a:rPr lang="cs-CZ" dirty="0" smtClean="0"/>
              <a:t>Magický </a:t>
            </a:r>
            <a:r>
              <a:rPr lang="cs-CZ" dirty="0" err="1"/>
              <a:t>panvitalismus</a:t>
            </a:r>
            <a:r>
              <a:rPr lang="cs-CZ" dirty="0"/>
              <a:t> – víra v růst </a:t>
            </a:r>
            <a:r>
              <a:rPr lang="cs-CZ" dirty="0" smtClean="0"/>
              <a:t>kovů</a:t>
            </a:r>
          </a:p>
          <a:p>
            <a:r>
              <a:rPr lang="cs-CZ" dirty="0" smtClean="0"/>
              <a:t>V</a:t>
            </a:r>
            <a:r>
              <a:rPr lang="cs-CZ" dirty="0"/>
              <a:t> myšlenkovém světě renesance se ještě lidský duch nestaví proti světu, nýbrž cítí svou spřízněnost s </a:t>
            </a:r>
            <a:r>
              <a:rPr lang="cs-CZ" dirty="0" smtClean="0"/>
              <a:t>ním.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667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Analogie mikrokosmu a makrokosmu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člověk postupuje od známého k neznámému</a:t>
            </a:r>
          </a:p>
          <a:p>
            <a:r>
              <a:rPr lang="cs-CZ" dirty="0"/>
              <a:t>učení o člověku jako mikrokosmu: člověk je střed, obraz světa, je knihou, ve které jsou obsažena </a:t>
            </a:r>
            <a:r>
              <a:rPr lang="cs-CZ" dirty="0" smtClean="0"/>
              <a:t>tajemství </a:t>
            </a:r>
            <a:r>
              <a:rPr lang="cs-CZ" dirty="0"/>
              <a:t>a divy </a:t>
            </a:r>
            <a:r>
              <a:rPr lang="cs-CZ" dirty="0" smtClean="0"/>
              <a:t>makrokosmu. </a:t>
            </a:r>
          </a:p>
          <a:p>
            <a:r>
              <a:rPr lang="cs-CZ" dirty="0" smtClean="0"/>
              <a:t>„[</a:t>
            </a:r>
            <a:r>
              <a:rPr lang="cs-CZ" dirty="0"/>
              <a:t>Člověk] je učiněn z limbu a tento limbus byl stvořeními všeho druhu a vlastností a měl je v sobě, a proto je třeba člověka nazvat mikrokosmem.“ </a:t>
            </a:r>
            <a:endParaRPr lang="cs-CZ" dirty="0" smtClean="0"/>
          </a:p>
          <a:p>
            <a:pPr marL="0" indent="0">
              <a:buNone/>
            </a:pPr>
            <a:r>
              <a:rPr lang="cs-CZ" sz="2200" dirty="0"/>
              <a:t> </a:t>
            </a:r>
            <a:r>
              <a:rPr lang="cs-CZ" sz="2200" dirty="0" smtClean="0"/>
              <a:t>    </a:t>
            </a:r>
            <a:r>
              <a:rPr lang="cs-CZ" sz="2200" dirty="0" err="1" smtClean="0"/>
              <a:t>Paracelsus</a:t>
            </a:r>
            <a:r>
              <a:rPr lang="cs-CZ" sz="2200" dirty="0"/>
              <a:t>, </a:t>
            </a:r>
            <a:r>
              <a:rPr lang="cs-CZ" sz="2200" i="1" dirty="0"/>
              <a:t>De </a:t>
            </a:r>
            <a:r>
              <a:rPr lang="cs-CZ" sz="2200" i="1" dirty="0" err="1"/>
              <a:t>generatione</a:t>
            </a:r>
            <a:r>
              <a:rPr lang="cs-CZ" sz="2200" i="1" dirty="0"/>
              <a:t> </a:t>
            </a:r>
            <a:r>
              <a:rPr lang="cs-CZ" sz="2200" i="1" dirty="0" err="1"/>
              <a:t>stultorum</a:t>
            </a:r>
            <a:r>
              <a:rPr lang="cs-CZ" sz="2200" i="1" dirty="0"/>
              <a:t>, </a:t>
            </a:r>
            <a:r>
              <a:rPr lang="cs-CZ" sz="2200" dirty="0"/>
              <a:t>Ges. </a:t>
            </a:r>
            <a:r>
              <a:rPr lang="cs-CZ" sz="2200" dirty="0" err="1"/>
              <a:t>Werke</a:t>
            </a:r>
            <a:r>
              <a:rPr lang="cs-CZ" sz="2200" dirty="0"/>
              <a:t>, sv. IX, str. </a:t>
            </a:r>
            <a:r>
              <a:rPr lang="cs-CZ" sz="2200" dirty="0" smtClean="0"/>
              <a:t>29. </a:t>
            </a:r>
            <a:endParaRPr lang="cs-CZ" sz="2200" dirty="0"/>
          </a:p>
        </p:txBody>
      </p:sp>
    </p:spTree>
    <p:extLst>
      <p:ext uri="{BB962C8B-B14F-4D97-AF65-F5344CB8AC3E}">
        <p14:creationId xmlns:p14="http://schemas.microsoft.com/office/powerpoint/2010/main" val="7324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Analogie mikrokosmu a makrokosmu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/>
              <a:t>„Za prvé je tedy třeba ukázat knihu, v níž je písmo </a:t>
            </a:r>
            <a:r>
              <a:rPr lang="cs-CZ" dirty="0" smtClean="0"/>
              <a:t>tajemství napsáno </a:t>
            </a:r>
            <a:r>
              <a:rPr lang="cs-CZ" dirty="0"/>
              <a:t>viditelně, poznatelně, uchopitelně a výslovně, a že člověk vše, co touží zvědět, nalezne napsané Božím prstem v této a právě takové knize, a jinak se to už v žádné knize nikdy nenajde. Všechny ostatní knihy zůstávají proti této knize, pokud je správně čtena, jen mrtvými literami. To vše nemáme tedy chápat a hledat v žádné jiné knize, jedině v člověku, ten je ta </a:t>
            </a:r>
            <a:r>
              <a:rPr lang="cs-CZ" dirty="0" smtClean="0"/>
              <a:t>kniha</a:t>
            </a:r>
            <a:r>
              <a:rPr lang="cs-CZ" dirty="0"/>
              <a:t>, v níž jsou zapsána všechna tajemství.“ </a:t>
            </a:r>
          </a:p>
          <a:p>
            <a:pPr marL="0" indent="0">
              <a:buNone/>
            </a:pPr>
            <a:r>
              <a:rPr lang="cs-CZ" sz="2400" dirty="0" smtClean="0"/>
              <a:t>	</a:t>
            </a:r>
          </a:p>
          <a:p>
            <a:pPr marL="0" indent="0">
              <a:buNone/>
            </a:pPr>
            <a:r>
              <a:rPr lang="cs-CZ" sz="2400" dirty="0" err="1" smtClean="0"/>
              <a:t>Paracelsus</a:t>
            </a:r>
            <a:r>
              <a:rPr lang="cs-CZ" sz="2400" dirty="0"/>
              <a:t>, </a:t>
            </a:r>
            <a:r>
              <a:rPr lang="cs-CZ" sz="2400" i="1" dirty="0"/>
              <a:t>Liber </a:t>
            </a:r>
            <a:r>
              <a:rPr lang="cs-CZ" sz="2400" i="1" dirty="0" err="1"/>
              <a:t>Azoth</a:t>
            </a:r>
            <a:r>
              <a:rPr lang="cs-CZ" sz="2400" i="1" dirty="0"/>
              <a:t> </a:t>
            </a:r>
            <a:r>
              <a:rPr lang="cs-CZ" sz="2400" i="1" dirty="0" err="1"/>
              <a:t>sive</a:t>
            </a:r>
            <a:r>
              <a:rPr lang="cs-CZ" sz="2400" i="1" dirty="0"/>
              <a:t> de </a:t>
            </a:r>
            <a:r>
              <a:rPr lang="cs-CZ" sz="2400" i="1" dirty="0" err="1"/>
              <a:t>ligno</a:t>
            </a:r>
            <a:r>
              <a:rPr lang="cs-CZ" sz="2400" i="1" dirty="0"/>
              <a:t> et linea vitae</a:t>
            </a:r>
            <a:r>
              <a:rPr lang="cs-CZ" sz="2400" dirty="0"/>
              <a:t>, Ges. </a:t>
            </a:r>
            <a:r>
              <a:rPr lang="cs-CZ" sz="2400" dirty="0" err="1"/>
              <a:t>Werke</a:t>
            </a:r>
            <a:r>
              <a:rPr lang="cs-CZ" sz="2400" dirty="0"/>
              <a:t>, </a:t>
            </a:r>
            <a:r>
              <a:rPr lang="cs-CZ" sz="2400" dirty="0" smtClean="0"/>
              <a:t>	sv</a:t>
            </a:r>
            <a:r>
              <a:rPr lang="cs-CZ" sz="2400" dirty="0"/>
              <a:t>. X, </a:t>
            </a:r>
            <a:r>
              <a:rPr lang="cs-CZ" sz="2400" dirty="0" err="1"/>
              <a:t>app</a:t>
            </a:r>
            <a:r>
              <a:rPr lang="cs-CZ" sz="2400" dirty="0"/>
              <a:t>. I, str. </a:t>
            </a:r>
            <a:r>
              <a:rPr lang="cs-CZ" sz="2400" dirty="0" smtClean="0"/>
              <a:t>3.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19264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Vznik chemoterapie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úspěšná léčba svrabu pomocí sirné masti. </a:t>
            </a:r>
          </a:p>
          <a:p>
            <a:r>
              <a:rPr lang="cs-CZ" dirty="0" smtClean="0"/>
              <a:t>úspěšná léčba syfilis podáváním rtuti v přesně odměřených dávkách. </a:t>
            </a:r>
          </a:p>
          <a:p>
            <a:pPr>
              <a:buNone/>
            </a:pPr>
            <a:r>
              <a:rPr lang="cs-CZ" b="1" dirty="0" smtClean="0"/>
              <a:t>	</a:t>
            </a:r>
          </a:p>
          <a:p>
            <a:pPr>
              <a:buNone/>
            </a:pPr>
            <a:r>
              <a:rPr lang="cs-CZ" b="1" dirty="0" smtClean="0"/>
              <a:t>	</a:t>
            </a:r>
            <a:r>
              <a:rPr lang="cs-CZ" dirty="0" smtClean="0"/>
              <a:t>-&gt; </a:t>
            </a:r>
            <a:r>
              <a:rPr lang="cs-CZ" dirty="0" err="1" smtClean="0"/>
              <a:t>Paracelsova</a:t>
            </a:r>
            <a:r>
              <a:rPr lang="cs-CZ" dirty="0" smtClean="0"/>
              <a:t> devíza: jed od léku odlišuje pouze podávané množství.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sz="2700" dirty="0" smtClean="0"/>
              <a:t>„Omnia </a:t>
            </a:r>
            <a:r>
              <a:rPr lang="cs-CZ" sz="2700" dirty="0" err="1"/>
              <a:t>venenum</a:t>
            </a:r>
            <a:r>
              <a:rPr lang="cs-CZ" sz="2700" dirty="0"/>
              <a:t> </a:t>
            </a:r>
            <a:r>
              <a:rPr lang="cs-CZ" sz="2700" dirty="0" err="1"/>
              <a:t>sunt</a:t>
            </a:r>
            <a:r>
              <a:rPr lang="cs-CZ" sz="2700" dirty="0"/>
              <a:t>: </a:t>
            </a:r>
            <a:r>
              <a:rPr lang="cs-CZ" sz="2700" dirty="0" err="1"/>
              <a:t>nec</a:t>
            </a:r>
            <a:r>
              <a:rPr lang="cs-CZ" sz="2700" dirty="0"/>
              <a:t> sine </a:t>
            </a:r>
            <a:r>
              <a:rPr lang="cs-CZ" sz="2700" dirty="0" err="1"/>
              <a:t>veneno</a:t>
            </a:r>
            <a:r>
              <a:rPr lang="cs-CZ" sz="2700" dirty="0"/>
              <a:t> </a:t>
            </a:r>
            <a:r>
              <a:rPr lang="cs-CZ" sz="2700" dirty="0" err="1"/>
              <a:t>quicquam</a:t>
            </a:r>
            <a:r>
              <a:rPr lang="cs-CZ" sz="2700" dirty="0"/>
              <a:t> </a:t>
            </a:r>
            <a:r>
              <a:rPr lang="cs-CZ" sz="2700" dirty="0" err="1"/>
              <a:t>existit</a:t>
            </a:r>
            <a:r>
              <a:rPr lang="cs-CZ" sz="2700" dirty="0"/>
              <a:t>. Dosis </a:t>
            </a:r>
            <a:r>
              <a:rPr lang="cs-CZ" sz="2700" dirty="0" err="1"/>
              <a:t>sola</a:t>
            </a:r>
            <a:r>
              <a:rPr lang="cs-CZ" sz="2700" dirty="0"/>
              <a:t> facit, </a:t>
            </a:r>
            <a:r>
              <a:rPr lang="cs-CZ" sz="2700" dirty="0" err="1"/>
              <a:t>ut</a:t>
            </a:r>
            <a:r>
              <a:rPr lang="cs-CZ" sz="2700" dirty="0"/>
              <a:t> </a:t>
            </a:r>
            <a:r>
              <a:rPr lang="cs-CZ" sz="2700" dirty="0" err="1"/>
              <a:t>venenum</a:t>
            </a:r>
            <a:r>
              <a:rPr lang="cs-CZ" sz="2700" dirty="0"/>
              <a:t> non fit</a:t>
            </a:r>
            <a:r>
              <a:rPr lang="cs-CZ" sz="2700" dirty="0" smtClean="0"/>
              <a:t>.“ (</a:t>
            </a:r>
            <a:r>
              <a:rPr lang="cs-CZ" sz="2700" i="1" dirty="0" smtClean="0"/>
              <a:t>Opera omnia</a:t>
            </a:r>
            <a:r>
              <a:rPr lang="cs-CZ" sz="2700" dirty="0" smtClean="0"/>
              <a:t>, s. 254)</a:t>
            </a:r>
            <a:endParaRPr lang="cs-CZ" sz="2700" dirty="0"/>
          </a:p>
          <a:p>
            <a:pPr>
              <a:buNone/>
            </a:pPr>
            <a:r>
              <a:rPr lang="cs-CZ" dirty="0" smtClean="0"/>
              <a:t>	-&gt; využití experimentální metody pro lékařství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Vznik iatrochemie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Veškeré tělesné procesy lze popisovat jako chemické dění.</a:t>
            </a:r>
          </a:p>
          <a:p>
            <a:endParaRPr lang="cs-CZ" dirty="0" smtClean="0"/>
          </a:p>
          <a:p>
            <a:r>
              <a:rPr lang="cs-CZ" dirty="0" smtClean="0"/>
              <a:t>„</a:t>
            </a:r>
            <a:r>
              <a:rPr lang="cs-CZ" dirty="0"/>
              <a:t>Pravým úkolem chemie není dělati zlato, nýbrž připravovati léky.“ </a:t>
            </a:r>
          </a:p>
        </p:txBody>
      </p:sp>
    </p:spTree>
    <p:extLst>
      <p:ext uri="{BB962C8B-B14F-4D97-AF65-F5344CB8AC3E}">
        <p14:creationId xmlns:p14="http://schemas.microsoft.com/office/powerpoint/2010/main" val="3022547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Copernicus</a:t>
            </a:r>
            <a:r>
              <a:rPr lang="cs-CZ" dirty="0" smtClean="0"/>
              <a:t> a </a:t>
            </a:r>
            <a:r>
              <a:rPr lang="cs-CZ" dirty="0" err="1" smtClean="0"/>
              <a:t>Vesalius</a:t>
            </a:r>
            <a:r>
              <a:rPr lang="cs-CZ" dirty="0" smtClean="0"/>
              <a:t>: 1543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2" y="1413331"/>
            <a:ext cx="3263991" cy="4895989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1417638"/>
            <a:ext cx="3395051" cy="489170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6309320"/>
            <a:ext cx="486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Koperník: </a:t>
            </a:r>
            <a:r>
              <a:rPr lang="cs-CZ" i="1" dirty="0" smtClean="0"/>
              <a:t>De </a:t>
            </a:r>
            <a:r>
              <a:rPr lang="cs-CZ" i="1" dirty="0" err="1" smtClean="0"/>
              <a:t>revolutionibus</a:t>
            </a:r>
            <a:r>
              <a:rPr lang="cs-CZ" i="1" dirty="0" smtClean="0"/>
              <a:t> </a:t>
            </a:r>
            <a:r>
              <a:rPr lang="cs-CZ" dirty="0" smtClean="0"/>
              <a:t>(1543 v Norimberku)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4883459" y="63093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err="1" smtClean="0"/>
              <a:t>Vesalius</a:t>
            </a:r>
            <a:r>
              <a:rPr lang="cs-CZ" dirty="0"/>
              <a:t>: </a:t>
            </a:r>
            <a:r>
              <a:rPr lang="cs-CZ" i="1" dirty="0"/>
              <a:t>De </a:t>
            </a:r>
            <a:r>
              <a:rPr lang="cs-CZ" i="1" dirty="0" err="1"/>
              <a:t>humani</a:t>
            </a:r>
            <a:r>
              <a:rPr lang="cs-CZ" i="1" dirty="0"/>
              <a:t> </a:t>
            </a:r>
            <a:r>
              <a:rPr lang="cs-CZ" i="1" dirty="0" err="1"/>
              <a:t>corporis</a:t>
            </a:r>
            <a:r>
              <a:rPr lang="cs-CZ" i="1" dirty="0"/>
              <a:t> </a:t>
            </a:r>
            <a:r>
              <a:rPr lang="cs-CZ" i="1" dirty="0" err="1"/>
              <a:t>fabrica</a:t>
            </a:r>
            <a:r>
              <a:rPr lang="cs-CZ" i="1" dirty="0"/>
              <a:t> </a:t>
            </a:r>
            <a:r>
              <a:rPr lang="cs-CZ" i="1" dirty="0" err="1"/>
              <a:t>libri</a:t>
            </a:r>
            <a:r>
              <a:rPr lang="cs-CZ" i="1" dirty="0"/>
              <a:t> septem</a:t>
            </a:r>
            <a:r>
              <a:rPr lang="cs-CZ" dirty="0"/>
              <a:t> (1543 v </a:t>
            </a:r>
            <a:r>
              <a:rPr lang="cs-CZ" dirty="0" smtClean="0"/>
              <a:t>Basileji)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5281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dirty="0" smtClean="0"/>
              <a:t>Rysy nového vědeckého poznání </a:t>
            </a:r>
            <a:br>
              <a:rPr lang="cs-CZ" sz="3600" dirty="0" smtClean="0"/>
            </a:br>
            <a:r>
              <a:rPr lang="cs-CZ" sz="3600" dirty="0" smtClean="0"/>
              <a:t>v přírodní magii 16. století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232248"/>
            <a:ext cx="8229600" cy="4625752"/>
          </a:xfrm>
        </p:spPr>
        <p:txBody>
          <a:bodyPr>
            <a:normAutofit fontScale="85000" lnSpcReduction="10000"/>
          </a:bodyPr>
          <a:lstStyle/>
          <a:p>
            <a:r>
              <a:rPr lang="cs-CZ" sz="2800" b="1" dirty="0" smtClean="0"/>
              <a:t>Skepse vůči dominantnímu učení předávanému na školách</a:t>
            </a:r>
            <a:r>
              <a:rPr lang="cs-CZ" sz="2800" dirty="0" smtClean="0"/>
              <a:t>: </a:t>
            </a:r>
          </a:p>
          <a:p>
            <a:pPr>
              <a:buNone/>
            </a:pPr>
            <a:r>
              <a:rPr lang="cs-CZ" dirty="0" smtClean="0"/>
              <a:t>	</a:t>
            </a:r>
            <a:r>
              <a:rPr lang="cs-CZ" sz="2200" dirty="0" err="1" smtClean="0"/>
              <a:t>Paracelsus</a:t>
            </a:r>
            <a:r>
              <a:rPr lang="cs-CZ" sz="2200" dirty="0" smtClean="0"/>
              <a:t>: „Na všech německých školách se nemůžete naučit víc než na trhu ve Frankfurtu.“ </a:t>
            </a:r>
          </a:p>
          <a:p>
            <a:r>
              <a:rPr lang="cs-CZ" sz="2800" b="1" dirty="0" smtClean="0"/>
              <a:t>Empirismus:</a:t>
            </a:r>
          </a:p>
          <a:p>
            <a:pPr>
              <a:buNone/>
            </a:pPr>
            <a:r>
              <a:rPr lang="cs-CZ" sz="2200" dirty="0" smtClean="0"/>
              <a:t>	</a:t>
            </a:r>
            <a:r>
              <a:rPr lang="cs-CZ" sz="2400" dirty="0" smtClean="0"/>
              <a:t>Renesanční </a:t>
            </a:r>
            <a:r>
              <a:rPr lang="cs-CZ" sz="2400" dirty="0"/>
              <a:t>mág </a:t>
            </a:r>
            <a:r>
              <a:rPr lang="cs-CZ" sz="2400" dirty="0" smtClean="0"/>
              <a:t>16. stol. jako „bezprostřední předchůdce </a:t>
            </a:r>
            <a:r>
              <a:rPr lang="cs-CZ" sz="2400" dirty="0"/>
              <a:t>vědce 17. </a:t>
            </a:r>
            <a:r>
              <a:rPr lang="cs-CZ" sz="2400" dirty="0" smtClean="0"/>
              <a:t>století“? (Frances </a:t>
            </a:r>
            <a:r>
              <a:rPr lang="cs-CZ" sz="2400" dirty="0" err="1" smtClean="0"/>
              <a:t>Yates</a:t>
            </a:r>
            <a:r>
              <a:rPr lang="cs-CZ" sz="2400" dirty="0" smtClean="0"/>
              <a:t>)* </a:t>
            </a:r>
          </a:p>
          <a:p>
            <a:pPr>
              <a:buNone/>
            </a:pPr>
            <a:r>
              <a:rPr lang="cs-CZ" sz="2400" dirty="0" smtClean="0"/>
              <a:t>	Jen do jisté míry, neboť experimentální </a:t>
            </a:r>
            <a:r>
              <a:rPr lang="cs-CZ" sz="2400" dirty="0"/>
              <a:t>metoda </a:t>
            </a:r>
            <a:r>
              <a:rPr lang="cs-CZ" sz="2400" dirty="0" smtClean="0"/>
              <a:t>„přírodní magie“ nemá </a:t>
            </a:r>
            <a:r>
              <a:rPr lang="cs-CZ" sz="2400" dirty="0"/>
              <a:t>smysl než jako součást většího systému: magické vize vesmíru</a:t>
            </a:r>
            <a:r>
              <a:rPr lang="cs-CZ" sz="2400" dirty="0" smtClean="0"/>
              <a:t>.</a:t>
            </a:r>
          </a:p>
          <a:p>
            <a:r>
              <a:rPr lang="cs-CZ" sz="2800" b="1" dirty="0" smtClean="0"/>
              <a:t>Pragmatismus:</a:t>
            </a:r>
          </a:p>
          <a:p>
            <a:pPr>
              <a:buNone/>
            </a:pPr>
            <a:r>
              <a:rPr lang="cs-CZ" sz="2400" dirty="0" smtClean="0"/>
              <a:t>	Lidské </a:t>
            </a:r>
            <a:r>
              <a:rPr lang="cs-CZ" sz="2400" dirty="0"/>
              <a:t>poznání a lidská moc nad přírodou jsou jedno a to </a:t>
            </a:r>
            <a:r>
              <a:rPr lang="cs-CZ" sz="2400" dirty="0" smtClean="0"/>
              <a:t>samé (srov. F. Bacon) </a:t>
            </a:r>
          </a:p>
          <a:p>
            <a:pPr>
              <a:buNone/>
            </a:pPr>
            <a:r>
              <a:rPr lang="cs-CZ" sz="2400" dirty="0" smtClean="0"/>
              <a:t>____</a:t>
            </a:r>
          </a:p>
          <a:p>
            <a:pPr marL="0" indent="0">
              <a:buNone/>
            </a:pPr>
            <a:r>
              <a:rPr lang="cs-CZ" sz="1700" dirty="0" smtClean="0"/>
              <a:t>*viz </a:t>
            </a:r>
            <a:r>
              <a:rPr lang="cs-CZ" sz="1700" dirty="0"/>
              <a:t>také </a:t>
            </a:r>
            <a:r>
              <a:rPr lang="cs-CZ" sz="1700" dirty="0" err="1"/>
              <a:t>Wayne</a:t>
            </a:r>
            <a:r>
              <a:rPr lang="cs-CZ" sz="1700" dirty="0"/>
              <a:t> </a:t>
            </a:r>
            <a:r>
              <a:rPr lang="cs-CZ" sz="1700" dirty="0" err="1"/>
              <a:t>Shumaker</a:t>
            </a:r>
            <a:r>
              <a:rPr lang="cs-CZ" sz="1700" dirty="0"/>
              <a:t>: „Přímým předchůdcem skutečné vědy bylo spíše to, co renesance zvala magií, než </a:t>
            </a:r>
            <a:r>
              <a:rPr lang="cs-CZ" sz="1700" dirty="0" smtClean="0"/>
              <a:t>některá z</a:t>
            </a:r>
            <a:r>
              <a:rPr lang="cs-CZ" sz="1700" dirty="0"/>
              <a:t> dominantních filosofií, aristotelismus či platonismus“ (</a:t>
            </a:r>
            <a:r>
              <a:rPr lang="cs-CZ" sz="1700" i="1" dirty="0" smtClean="0"/>
              <a:t>Natural </a:t>
            </a:r>
            <a:r>
              <a:rPr lang="cs-CZ" sz="1700" i="1" dirty="0" err="1"/>
              <a:t>Magic</a:t>
            </a:r>
            <a:r>
              <a:rPr lang="cs-CZ" sz="1700" i="1" dirty="0"/>
              <a:t> and </a:t>
            </a:r>
            <a:r>
              <a:rPr lang="cs-CZ" sz="1700" i="1" dirty="0" err="1"/>
              <a:t>Modern</a:t>
            </a:r>
            <a:r>
              <a:rPr lang="cs-CZ" sz="1700" i="1" dirty="0"/>
              <a:t> Science</a:t>
            </a:r>
            <a:r>
              <a:rPr lang="cs-CZ" sz="1700" dirty="0"/>
              <a:t>, 1989, s. </a:t>
            </a:r>
            <a:r>
              <a:rPr lang="cs-CZ" sz="1700" dirty="0" smtClean="0"/>
              <a:t>3)</a:t>
            </a:r>
            <a:endParaRPr lang="cs-CZ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o</a:t>
            </a:r>
            <a:r>
              <a:rPr lang="cs-CZ" smtClean="0"/>
              <a:t>dkud - kam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600200"/>
            <a:ext cx="8712968" cy="4525963"/>
          </a:xfrm>
        </p:spPr>
        <p:txBody>
          <a:bodyPr/>
          <a:lstStyle/>
          <a:p>
            <a:r>
              <a:rPr lang="cs-CZ" dirty="0" smtClean="0"/>
              <a:t>Renesanční medicína // astronomie: </a:t>
            </a:r>
          </a:p>
          <a:p>
            <a:pPr>
              <a:buNone/>
            </a:pPr>
            <a:r>
              <a:rPr lang="cs-CZ" dirty="0"/>
              <a:t>	</a:t>
            </a:r>
            <a:r>
              <a:rPr lang="cs-CZ" dirty="0" smtClean="0"/>
              <a:t>člověk (mikrokosmos) a svět (makrokosmos) tvoří provázanou jednotu</a:t>
            </a:r>
          </a:p>
          <a:p>
            <a:endParaRPr lang="cs-CZ" dirty="0" smtClean="0"/>
          </a:p>
          <a:p>
            <a:r>
              <a:rPr lang="cs-CZ" dirty="0" smtClean="0"/>
              <a:t>Novověká filosofie a věda (počínaje Descartem): </a:t>
            </a:r>
          </a:p>
          <a:p>
            <a:pPr>
              <a:buNone/>
            </a:pPr>
            <a:r>
              <a:rPr lang="cs-CZ" dirty="0" smtClean="0"/>
              <a:t>	člověk je definován jako subjekt, svět je definován jako objekt poznání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u="sng" dirty="0" smtClean="0"/>
              <a:t>Triáda </a:t>
            </a:r>
            <a:r>
              <a:rPr lang="cs-CZ" u="sng" dirty="0"/>
              <a:t>novátorských duchů </a:t>
            </a:r>
            <a:r>
              <a:rPr lang="cs-CZ" u="sng" dirty="0" smtClean="0"/>
              <a:t>Renesance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Kusánus</a:t>
            </a:r>
            <a:r>
              <a:rPr lang="cs-CZ" dirty="0" smtClean="0"/>
              <a:t> </a:t>
            </a:r>
            <a:r>
              <a:rPr lang="cs-CZ" dirty="0"/>
              <a:t>– Koperník – </a:t>
            </a:r>
            <a:r>
              <a:rPr lang="cs-CZ" b="1" dirty="0" err="1" smtClean="0"/>
              <a:t>Paracelsus</a:t>
            </a:r>
            <a:endParaRPr lang="cs-CZ" b="1" dirty="0" smtClean="0"/>
          </a:p>
          <a:p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Srov. středověká opora v triádě: </a:t>
            </a:r>
          </a:p>
          <a:p>
            <a:r>
              <a:rPr lang="cs-CZ" dirty="0" smtClean="0"/>
              <a:t>Aristotelés </a:t>
            </a:r>
            <a:r>
              <a:rPr lang="cs-CZ" dirty="0"/>
              <a:t>– Ptolemaios – </a:t>
            </a:r>
            <a:r>
              <a:rPr lang="cs-CZ" dirty="0" err="1" smtClean="0"/>
              <a:t>Galénos</a:t>
            </a:r>
            <a:r>
              <a:rPr lang="cs-CZ" dirty="0" smtClean="0"/>
              <a:t> 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				(potažmo </a:t>
            </a:r>
            <a:r>
              <a:rPr lang="cs-CZ" dirty="0" err="1" smtClean="0"/>
              <a:t>Avicenna</a:t>
            </a:r>
            <a:r>
              <a:rPr lang="cs-CZ" dirty="0" smtClean="0"/>
              <a:t>)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06238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mtClean="0"/>
              <a:t>Základní interpretační klíč hermetismu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„Jest pravdivé, jest jisté, jest skutečné, že to, co jest dole, jest jako to, co jest nahoře, a to, co jest nahoře, jest jako to, co je dole, aby byly dokonány divy jediné věci…“ </a:t>
            </a:r>
          </a:p>
          <a:p>
            <a:pPr>
              <a:buNone/>
            </a:pPr>
            <a:r>
              <a:rPr lang="cs-CZ" smtClean="0"/>
              <a:t>	</a:t>
            </a:r>
          </a:p>
          <a:p>
            <a:pPr>
              <a:buNone/>
            </a:pPr>
            <a:r>
              <a:rPr lang="cs-CZ"/>
              <a:t>	</a:t>
            </a:r>
            <a:r>
              <a:rPr lang="cs-CZ" sz="2600" smtClean="0"/>
              <a:t>cit. dle M. Nakonečný</a:t>
            </a:r>
            <a:r>
              <a:rPr lang="cs-CZ" sz="2600"/>
              <a:t>, </a:t>
            </a:r>
            <a:r>
              <a:rPr lang="cs-CZ" sz="2600" i="1" smtClean="0"/>
              <a:t>Smaragdová </a:t>
            </a:r>
            <a:r>
              <a:rPr lang="cs-CZ" sz="2600" i="1"/>
              <a:t>deska Herma Trismegista</a:t>
            </a:r>
            <a:r>
              <a:rPr lang="cs-CZ" sz="2600"/>
              <a:t>, Praha 2009, str. </a:t>
            </a:r>
            <a:r>
              <a:rPr lang="cs-CZ" sz="2600" smtClean="0"/>
              <a:t>46</a:t>
            </a:r>
            <a:endParaRPr lang="cs-CZ" sz="2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62074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Analogie makrokosmu a mikrokosmu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970784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smtClean="0"/>
              <a:t>	</a:t>
            </a:r>
            <a:endParaRPr lang="cs-CZ"/>
          </a:p>
        </p:txBody>
      </p:sp>
      <p:pic>
        <p:nvPicPr>
          <p:cNvPr id="4" name="Obrázek 3" descr="760px-Trismegist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51175" y="1600200"/>
            <a:ext cx="4687943" cy="370100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5536" y="1412776"/>
            <a:ext cx="40324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dirty="0"/>
              <a:t>S</a:t>
            </a:r>
            <a:r>
              <a:rPr lang="cs-CZ" sz="2700" dirty="0" smtClean="0"/>
              <a:t>vět hmoty je prodchnut duší.</a:t>
            </a:r>
          </a:p>
          <a:p>
            <a:pPr>
              <a:buFontTx/>
              <a:buChar char="-"/>
            </a:pPr>
            <a:endParaRPr lang="cs-CZ" sz="2700" dirty="0" smtClean="0"/>
          </a:p>
          <a:p>
            <a:r>
              <a:rPr lang="cs-CZ" sz="2700" dirty="0"/>
              <a:t>V</a:t>
            </a:r>
            <a:r>
              <a:rPr lang="cs-CZ" sz="2700" dirty="0" smtClean="0"/>
              <a:t> lidském těle je obsaženo vše, co je pod oblohou.</a:t>
            </a:r>
          </a:p>
          <a:p>
            <a:pPr>
              <a:buFontTx/>
              <a:buChar char="-"/>
            </a:pPr>
            <a:endParaRPr lang="cs-CZ" sz="2700" dirty="0"/>
          </a:p>
          <a:p>
            <a:r>
              <a:rPr lang="cs-CZ" sz="2700" dirty="0" smtClean="0"/>
              <a:t>Harmonie </a:t>
            </a:r>
            <a:r>
              <a:rPr lang="cs-CZ" sz="2700" dirty="0"/>
              <a:t>těles má být vodítkem k léčebným procesů při uzdravování </a:t>
            </a:r>
            <a:r>
              <a:rPr lang="cs-CZ" sz="2700" dirty="0" smtClean="0"/>
              <a:t>nemoci.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51175" y="5517232"/>
            <a:ext cx="46133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Renesanční zpodobnění Herma </a:t>
            </a:r>
            <a:r>
              <a:rPr lang="cs-CZ" dirty="0" err="1" smtClean="0"/>
              <a:t>Trismegista</a:t>
            </a:r>
            <a:r>
              <a:rPr lang="cs-CZ" dirty="0" smtClean="0"/>
              <a:t> jako arabského </a:t>
            </a:r>
            <a:r>
              <a:rPr lang="cs-CZ" dirty="0" smtClean="0"/>
              <a:t>mudrce</a:t>
            </a:r>
          </a:p>
          <a:p>
            <a:pPr algn="ctr"/>
            <a:endParaRPr lang="cs-CZ" dirty="0" smtClean="0"/>
          </a:p>
          <a:p>
            <a:pPr algn="ctr"/>
            <a:r>
              <a:rPr lang="cs-CZ" sz="1400" dirty="0" smtClean="0"/>
              <a:t>In: </a:t>
            </a:r>
            <a:r>
              <a:rPr lang="cs-CZ" sz="1400" i="1" dirty="0" err="1" smtClean="0"/>
              <a:t>Viridarium</a:t>
            </a:r>
            <a:r>
              <a:rPr lang="cs-CZ" sz="1400" i="1" dirty="0" smtClean="0"/>
              <a:t> </a:t>
            </a:r>
            <a:r>
              <a:rPr lang="cs-CZ" sz="1400" i="1" dirty="0" err="1"/>
              <a:t>chymicum</a:t>
            </a:r>
            <a:r>
              <a:rPr lang="cs-CZ" sz="1400" dirty="0"/>
              <a:t>, D. </a:t>
            </a:r>
            <a:r>
              <a:rPr lang="cs-CZ" sz="1400" dirty="0" err="1"/>
              <a:t>Stolcius</a:t>
            </a:r>
            <a:r>
              <a:rPr lang="cs-CZ" sz="1400" dirty="0"/>
              <a:t> von </a:t>
            </a:r>
            <a:r>
              <a:rPr lang="cs-CZ" sz="1400" dirty="0" err="1"/>
              <a:t>Stolcenbeerg</a:t>
            </a:r>
            <a:r>
              <a:rPr lang="cs-CZ" sz="1400" dirty="0"/>
              <a:t>, 1624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cs-CZ" sz="3000" u="sng" smtClean="0"/>
              <a:t>Pojetí temperamentů v hipokratovsko-renesanční tradici</a:t>
            </a:r>
            <a:endParaRPr lang="cs-CZ" sz="300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7609199"/>
              </p:ext>
            </p:extLst>
          </p:nvPr>
        </p:nvGraphicFramePr>
        <p:xfrm>
          <a:off x="1259632" y="1340768"/>
          <a:ext cx="6326460" cy="50405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08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88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14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/>
                        <a:t>Tělní tekutina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/>
                        <a:t>Planeta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/>
                        <a:t>Temperament</a:t>
                      </a:r>
                      <a:endParaRPr lang="cs-CZ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/>
                        <a:t>Krev (</a:t>
                      </a:r>
                      <a:r>
                        <a:rPr lang="cs-CZ" sz="2000" dirty="0" err="1"/>
                        <a:t>sanguis</a:t>
                      </a:r>
                      <a:r>
                        <a:rPr lang="cs-CZ" sz="2000" dirty="0" smtClean="0"/>
                        <a:t>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>
                          <a:effectLst/>
                        </a:rPr>
                        <a:t>Vlhko, teplo 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/>
                        <a:t>Jupiter, Venuše </a:t>
                      </a:r>
                      <a:endParaRPr lang="cs-CZ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/>
                        <a:t>sangvinik</a:t>
                      </a:r>
                      <a:endParaRPr lang="cs-CZ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9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/>
                        <a:t>Žluč (</a:t>
                      </a:r>
                      <a:r>
                        <a:rPr lang="cs-CZ" sz="2000" dirty="0" err="1" smtClean="0"/>
                        <a:t>chole</a:t>
                      </a:r>
                      <a:r>
                        <a:rPr lang="cs-CZ" sz="2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effectLst/>
                        </a:rPr>
                        <a:t>Sucho, teplo </a:t>
                      </a:r>
                      <a:endParaRPr lang="cs-CZ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/>
                        <a:t>Mars, Slunce</a:t>
                      </a:r>
                      <a:endParaRPr lang="cs-CZ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/>
                        <a:t>cholerik</a:t>
                      </a:r>
                      <a:endParaRPr lang="cs-CZ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229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/>
                        <a:t>Černá žluč (</a:t>
                      </a:r>
                      <a:r>
                        <a:rPr lang="cs-CZ" sz="2000" dirty="0" err="1"/>
                        <a:t>melaina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chole</a:t>
                      </a:r>
                      <a:r>
                        <a:rPr lang="cs-CZ" sz="2000" dirty="0" smtClean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effectLst/>
                        </a:rPr>
                        <a:t>Sucho, chladno </a:t>
                      </a:r>
                      <a:endParaRPr lang="cs-CZ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2000" dirty="0" smtClean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/>
                        <a:t>Merkur, </a:t>
                      </a:r>
                      <a:r>
                        <a:rPr lang="cs-CZ" sz="2000" smtClean="0"/>
                        <a:t>Saturn</a:t>
                      </a:r>
                      <a:endParaRPr lang="cs-CZ" sz="200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/>
                        <a:t>melancholik</a:t>
                      </a:r>
                      <a:endParaRPr lang="cs-CZ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2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 smtClean="0"/>
                        <a:t>Hlen/sliz </a:t>
                      </a:r>
                      <a:r>
                        <a:rPr lang="cs-CZ" sz="2000" dirty="0"/>
                        <a:t>(flegma</a:t>
                      </a:r>
                      <a:r>
                        <a:rPr lang="cs-CZ" sz="2000" dirty="0" smtClean="0"/>
                        <a:t>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effectLst/>
                        </a:rPr>
                        <a:t>Vlhko, chladno</a:t>
                      </a:r>
                      <a:endParaRPr lang="cs-CZ" sz="2000" dirty="0" smtClean="0"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2000" dirty="0" smtClean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smtClean="0"/>
                        <a:t>Luna</a:t>
                      </a:r>
                      <a:endParaRPr lang="cs-CZ" sz="2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dirty="0"/>
                        <a:t>flegmatik</a:t>
                      </a:r>
                      <a:endParaRPr lang="cs-CZ" sz="2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468544" cy="846138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Avicenna</a:t>
            </a:r>
            <a:r>
              <a:rPr lang="cs-CZ" dirty="0" smtClean="0"/>
              <a:t> - </a:t>
            </a:r>
            <a:r>
              <a:rPr lang="cs-CZ" i="1" dirty="0" smtClean="0"/>
              <a:t>Kánon medicíny - </a:t>
            </a:r>
            <a:r>
              <a:rPr lang="ar-AE" dirty="0"/>
              <a:t>القانون في الطب‎‎ </a:t>
            </a:r>
            <a:endParaRPr lang="cs-CZ" i="1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68214"/>
              </p:ext>
            </p:extLst>
          </p:nvPr>
        </p:nvGraphicFramePr>
        <p:xfrm>
          <a:off x="1" y="846138"/>
          <a:ext cx="9144000" cy="58633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6983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92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433">
                <a:tc>
                  <a:txBody>
                    <a:bodyPr/>
                    <a:lstStyle/>
                    <a:p>
                      <a:pPr algn="l"/>
                      <a:endParaRPr lang="cs-CZ" sz="2200" dirty="0">
                        <a:effectLst/>
                        <a:latin typeface="+mn-lt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Horko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Chlad</a:t>
                      </a:r>
                      <a:endParaRPr lang="cs-CZ" sz="2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Vlhko</a:t>
                      </a:r>
                      <a:endParaRPr lang="cs-CZ" sz="2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Sucho</a:t>
                      </a:r>
                      <a:endParaRPr lang="cs-CZ" sz="2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02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Nemoci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Horečnaté stavy, záněty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Revmatismus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Malátnost/mbdloba</a:t>
                      </a:r>
                      <a:endParaRPr lang="cs-CZ" sz="2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dirty="0" smtClean="0">
                          <a:effectLst/>
                          <a:latin typeface="+mn-lt"/>
                        </a:rPr>
                        <a:t>Melancholie</a:t>
                      </a:r>
                      <a:endParaRPr lang="cs-CZ" sz="2200" dirty="0">
                        <a:effectLst/>
                        <a:latin typeface="+mn-lt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09044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Subjektivní pocity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Hořká </a:t>
                      </a:r>
                      <a:r>
                        <a:rPr lang="cs-CZ" sz="2200" dirty="0" smtClean="0">
                          <a:effectLst/>
                        </a:rPr>
                        <a:t>chuť</a:t>
                      </a: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</a:rPr>
                        <a:t>Žízeň</a:t>
                      </a:r>
                      <a:r>
                        <a:rPr lang="cs-CZ" sz="2200" dirty="0">
                          <a:effectLst/>
                        </a:rPr>
                        <a:t/>
                      </a:r>
                      <a:br>
                        <a:rPr lang="cs-CZ" sz="2200" dirty="0">
                          <a:effectLst/>
                        </a:rPr>
                      </a:br>
                      <a:r>
                        <a:rPr lang="cs-CZ" sz="2200" dirty="0">
                          <a:effectLst/>
                        </a:rPr>
                        <a:t>Pálení srdeční chlopně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Chybějící potřeba pít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Sliny</a:t>
                      </a: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Ospalost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>
                          <a:effectLst/>
                        </a:rPr>
                        <a:t>Nespavost</a:t>
                      </a:r>
                      <a:endParaRPr lang="cs-CZ" sz="220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3023"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Tělesné projevy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Rychlý puls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Ochablost kloubů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</a:rPr>
                        <a:t>Nateklá </a:t>
                      </a:r>
                      <a:r>
                        <a:rPr lang="cs-CZ" sz="2200" dirty="0">
                          <a:effectLst/>
                        </a:rPr>
                        <a:t>oční </a:t>
                      </a:r>
                      <a:r>
                        <a:rPr lang="cs-CZ" sz="2200" dirty="0" smtClean="0">
                          <a:effectLst/>
                        </a:rPr>
                        <a:t>víčka</a:t>
                      </a:r>
                    </a:p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 smtClean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Průjem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0">
                        <a:spcAft>
                          <a:spcPts val="0"/>
                        </a:spcAft>
                      </a:pPr>
                      <a:r>
                        <a:rPr lang="cs-CZ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Hrubá pokožka</a:t>
                      </a:r>
                      <a:endParaRPr lang="cs-CZ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3023">
                <a:tc rowSpan="2"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Doporučená dieta a léky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Vyhledávat „chladné“ 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Vyhýbat </a:t>
                      </a:r>
                      <a:r>
                        <a:rPr lang="cs-CZ" sz="2200" dirty="0" smtClean="0">
                          <a:effectLst/>
                        </a:rPr>
                        <a:t>se</a:t>
                      </a:r>
                      <a:r>
                        <a:rPr lang="cs-CZ" sz="2200" baseline="0" dirty="0" smtClean="0">
                          <a:effectLst/>
                        </a:rPr>
                        <a:t> </a:t>
                      </a:r>
                      <a:r>
                        <a:rPr lang="cs-CZ" sz="2200" dirty="0" smtClean="0">
                          <a:effectLst/>
                        </a:rPr>
                        <a:t>horkému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Vyhýbat se </a:t>
                      </a:r>
                      <a:r>
                        <a:rPr lang="cs-CZ" sz="2200" dirty="0" smtClean="0">
                          <a:effectLst/>
                        </a:rPr>
                        <a:t>vlhkému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Vyhýbat se </a:t>
                      </a:r>
                      <a:r>
                        <a:rPr lang="cs-CZ" sz="2200" dirty="0" smtClean="0">
                          <a:effectLst/>
                        </a:rPr>
                        <a:t>vysušujícímu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02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Vyhýbat se „horkému“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Vyhledávat </a:t>
                      </a:r>
                      <a:r>
                        <a:rPr lang="cs-CZ" sz="2200" dirty="0" smtClean="0">
                          <a:effectLst/>
                        </a:rPr>
                        <a:t>chladné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sz="2200" dirty="0" smtClean="0">
                          <a:effectLst/>
                          <a:latin typeface="+mn-lt"/>
                        </a:rPr>
                        <a:t>Vyhledávat suché</a:t>
                      </a:r>
                      <a:endParaRPr lang="cs-CZ" sz="2200" dirty="0">
                        <a:effectLst/>
                        <a:latin typeface="+mn-lt"/>
                      </a:endParaRPr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hangingPunct="0">
                        <a:spcAft>
                          <a:spcPts val="0"/>
                        </a:spcAft>
                      </a:pPr>
                      <a:r>
                        <a:rPr lang="cs-CZ" sz="2200" dirty="0">
                          <a:effectLst/>
                        </a:rPr>
                        <a:t>Vyhledávat </a:t>
                      </a:r>
                      <a:r>
                        <a:rPr lang="cs-CZ" sz="2200" dirty="0" smtClean="0">
                          <a:effectLst/>
                        </a:rPr>
                        <a:t>zvlhčující</a:t>
                      </a:r>
                      <a:endParaRPr lang="cs-CZ" sz="2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0960" marR="60960" marT="30480" marB="3048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93023">
                <a:tc>
                  <a:txBody>
                    <a:bodyPr/>
                    <a:lstStyle/>
                    <a:p>
                      <a:pPr marL="0" algn="l" defTabSz="914400" rtl="0" eaLnBrk="1" latinLnBrk="0" hangingPunct="0">
                        <a:spcAft>
                          <a:spcPts val="0"/>
                        </a:spcAft>
                      </a:pPr>
                      <a:r>
                        <a:rPr lang="cs-CZ" sz="2200" kern="1200" dirty="0">
                          <a:effectLst/>
                        </a:rPr>
                        <a:t>Vztah k počasí</a:t>
                      </a:r>
                      <a:endParaRPr lang="cs-CZ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0">
                        <a:spcAft>
                          <a:spcPts val="0"/>
                        </a:spcAft>
                      </a:pPr>
                      <a:r>
                        <a:rPr lang="cs-CZ" sz="2200" kern="1200" dirty="0">
                          <a:effectLst/>
                        </a:rPr>
                        <a:t>Zhoršení v létě</a:t>
                      </a:r>
                      <a:endParaRPr lang="cs-CZ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0">
                        <a:spcAft>
                          <a:spcPts val="0"/>
                        </a:spcAft>
                      </a:pPr>
                      <a:r>
                        <a:rPr lang="cs-CZ" sz="2200" kern="1200" dirty="0">
                          <a:effectLst/>
                        </a:rPr>
                        <a:t>Zhoršení v zimě</a:t>
                      </a:r>
                      <a:endParaRPr lang="cs-CZ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0">
                        <a:spcAft>
                          <a:spcPts val="0"/>
                        </a:spcAft>
                      </a:pPr>
                      <a:endParaRPr lang="cs-CZ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0">
                        <a:spcAft>
                          <a:spcPts val="0"/>
                        </a:spcAft>
                      </a:pPr>
                      <a:r>
                        <a:rPr lang="cs-CZ" sz="2200" kern="1200" dirty="0">
                          <a:effectLst/>
                        </a:rPr>
                        <a:t>Zhoršení na podzim</a:t>
                      </a:r>
                      <a:endParaRPr lang="cs-CZ" sz="22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0960" marR="60960" marT="30480" marB="3048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358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930226"/>
          </a:xfrm>
        </p:spPr>
        <p:txBody>
          <a:bodyPr>
            <a:normAutofit/>
          </a:bodyPr>
          <a:lstStyle/>
          <a:p>
            <a:r>
              <a:rPr lang="cs-CZ" sz="3000" smtClean="0"/>
              <a:t>Albrecht Dürer</a:t>
            </a:r>
            <a:br>
              <a:rPr lang="cs-CZ" sz="3000" smtClean="0"/>
            </a:br>
            <a:r>
              <a:rPr lang="cs-CZ" sz="3400" smtClean="0"/>
              <a:t> </a:t>
            </a:r>
            <a:r>
              <a:rPr lang="cs-CZ" sz="3400" i="1" smtClean="0"/>
              <a:t>Melencolia I </a:t>
            </a:r>
            <a:r>
              <a:rPr lang="cs-CZ" sz="3400" smtClean="0"/>
              <a:t>(1514) </a:t>
            </a:r>
            <a:endParaRPr lang="cs-CZ" sz="3400"/>
          </a:p>
        </p:txBody>
      </p:sp>
      <p:pic>
        <p:nvPicPr>
          <p:cNvPr id="4" name="Zástupný symbol pro obsah 3" descr="DRER_M~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1" y="0"/>
            <a:ext cx="5393817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</TotalTime>
  <Words>515</Words>
  <Application>Microsoft Office PowerPoint</Application>
  <PresentationFormat>Předvádění na obrazovce (4:3)</PresentationFormat>
  <Paragraphs>161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Motiv sady Office</vt:lpstr>
      <vt:lpstr>Renesanční astronomie a medicína   Analogie makrokosmu a mikrokosmu</vt:lpstr>
      <vt:lpstr>Copernicus a Vesalius: 1543</vt:lpstr>
      <vt:lpstr>odkud - kam</vt:lpstr>
      <vt:lpstr>Triáda novátorských duchů Renesance </vt:lpstr>
      <vt:lpstr>Základní interpretační klíč hermetismu</vt:lpstr>
      <vt:lpstr>Analogie makrokosmu a mikrokosmu</vt:lpstr>
      <vt:lpstr>Pojetí temperamentů v hipokratovsko-renesanční tradici</vt:lpstr>
      <vt:lpstr>Avicenna - Kánon medicíny - القانون في الطب‎‎ </vt:lpstr>
      <vt:lpstr>Albrecht Dürer  Melencolia I (1514) </vt:lpstr>
      <vt:lpstr>Albrecht Dürer  Melencolia I (1514) </vt:lpstr>
      <vt:lpstr>Albrecht Dürer  Melencolia I (1514) </vt:lpstr>
      <vt:lpstr>Renesanční medicína - Paracelsus</vt:lpstr>
      <vt:lpstr>Kdo byl Paracelsus?</vt:lpstr>
      <vt:lpstr>Život a příroda – dvě velká témata paracelsovské filosofie</vt:lpstr>
      <vt:lpstr>Paracelsovo pojetí přírody</vt:lpstr>
      <vt:lpstr>Analogie mikrokosmu a makrokosmu</vt:lpstr>
      <vt:lpstr>Analogie mikrokosmu a makrokosmu</vt:lpstr>
      <vt:lpstr>Vznik chemoterapie </vt:lpstr>
      <vt:lpstr>Vznik iatrochemie</vt:lpstr>
      <vt:lpstr>Rysy nového vědeckého poznání  v přírodní magii 16. století</vt:lpstr>
    </vt:vector>
  </TitlesOfParts>
  <Company>UHK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Renesanční astronomie a medicína   Analogie makrokosmu a mikrokosmu</dc:title>
  <dc:creator>Ondřej Švec</dc:creator>
  <cp:lastModifiedBy>Ondrej Svec</cp:lastModifiedBy>
  <cp:revision>44</cp:revision>
  <dcterms:created xsi:type="dcterms:W3CDTF">2013-10-21T14:35:19Z</dcterms:created>
  <dcterms:modified xsi:type="dcterms:W3CDTF">2021-10-19T06:53:15Z</dcterms:modified>
</cp:coreProperties>
</file>