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3588" cy="6858000"/>
  <p:notesSz cx="7559675" cy="10691813"/>
  <p:embeddedFontLst>
    <p:embeddedFont>
      <p:font typeface="Roboto Medium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Black" panose="020B0604020202020204" charset="0"/>
      <p:bold r:id="rId33"/>
      <p:boldItalic r:id="rId34"/>
    </p:embeddedFont>
    <p:embeddedFont>
      <p:font typeface="Roboto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1ugx7flQ3agN76Zx+HuPXzw69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daa6908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gbdaa690871_1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daa69087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gbdaa690871_2_4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daa69087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gbdaa690871_2_3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dbdb9d2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gbdbdb9d2d2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daa690871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gbdaa690871_2_5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daa690871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gbdaa690871_2_6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daa690871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bdaa690871_2_7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daa690871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gbdaa690871_2_8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aa690871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bdaa690871_2_8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daa690871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gbdaa690871_2_9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daa690871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1" name="Google Shape;171;gbdaa690871_2_10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daa690871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gbdaa690871_2_1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dbdb9d2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gbdbdb9d2d2_0_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bdaa69087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" name="Google Shape;37;gbdaa690871_2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daa690871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" name="Google Shape;53;gbdaa690871_2_5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daa69087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" name="Google Shape;61;gbdaa690871_2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aa690871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gbdaa690871_2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bdb9d2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Google Shape;76;gbdbdb9d2d2_0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daa690871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8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gbdaa690871_2_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0" y="0"/>
            <a:ext cx="12193587" cy="215900"/>
          </a:xfrm>
          <a:prstGeom prst="roundRect">
            <a:avLst>
              <a:gd name="adj" fmla="val 158"/>
            </a:avLst>
          </a:prstGeom>
          <a:solidFill>
            <a:srgbClr val="27348B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/>
          <p:nvPr/>
        </p:nvSpPr>
        <p:spPr>
          <a:xfrm>
            <a:off x="0" y="269875"/>
            <a:ext cx="12193587" cy="71437"/>
          </a:xfrm>
          <a:prstGeom prst="roundRect">
            <a:avLst>
              <a:gd name="adj" fmla="val 490"/>
            </a:avLst>
          </a:prstGeom>
          <a:solidFill>
            <a:srgbClr val="E4022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3962" y="6149975"/>
            <a:ext cx="568325" cy="50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0HIF3SfI4+%E2%80%9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esely@sparta.cz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/>
        </p:nvSpPr>
        <p:spPr>
          <a:xfrm>
            <a:off x="1008062" y="3140075"/>
            <a:ext cx="10080625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71800" rIns="90000" bIns="450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7200"/>
              <a:buFont typeface="Roboto Black"/>
              <a:buNone/>
            </a:pPr>
            <a:r>
              <a:rPr lang="en-US" sz="72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Úvod + Teorie Zlatého kruhu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>
              <a:solidFill>
                <a:srgbClr val="E4022E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1800"/>
              <a:buFont typeface="Roboto Black"/>
              <a:buNone/>
            </a:pPr>
            <a:r>
              <a:rPr lang="en-US" sz="1800" b="1" i="0" u="none">
                <a:solidFill>
                  <a:srgbClr val="E4022E"/>
                </a:solidFill>
                <a:latin typeface="Roboto Black"/>
                <a:ea typeface="Roboto Black"/>
                <a:cs typeface="Roboto Black"/>
                <a:sym typeface="Roboto Black"/>
              </a:rPr>
              <a:t>Kamil Veselý, 1</a:t>
            </a:r>
            <a:r>
              <a:rPr lang="en-US" sz="1800" b="1">
                <a:solidFill>
                  <a:srgbClr val="E4022E"/>
                </a:solidFill>
                <a:latin typeface="Roboto Black"/>
                <a:ea typeface="Roboto Black"/>
                <a:cs typeface="Roboto Black"/>
                <a:sym typeface="Roboto Black"/>
              </a:rPr>
              <a:t>8. února 2021, 1. cvičení - Sportovní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daa690871_1_0"/>
          <p:cNvSpPr txBox="1"/>
          <p:nvPr/>
        </p:nvSpPr>
        <p:spPr>
          <a:xfrm>
            <a:off x="792162" y="2347912"/>
            <a:ext cx="33114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Manipulace = přinutit (dělám to proto, že aktuální nabídka je neodolatelná, ale můj vztah ke značce se tím neposílí)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Inspirace = udělat to sám od sebe (cítit se loajální k značce)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" name="Google Shape;95;gbdaa690871_1_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Manipulace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vs inspirace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6" name="Google Shape;96;gbdaa690871_1_0"/>
          <p:cNvPicPr preferRelativeResize="0"/>
          <p:nvPr/>
        </p:nvPicPr>
        <p:blipFill rotWithShape="1">
          <a:blip r:embed="rId3">
            <a:alphaModFix/>
          </a:blip>
          <a:srcRect t="12901" b="12908"/>
          <a:stretch/>
        </p:blipFill>
        <p:spPr>
          <a:xfrm>
            <a:off x="4995075" y="1688900"/>
            <a:ext cx="6569126" cy="38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aa690871_2_45"/>
          <p:cNvSpPr txBox="1"/>
          <p:nvPr/>
        </p:nvSpPr>
        <p:spPr>
          <a:xfrm>
            <a:off x="792148" y="23799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Cena (slevové akce)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Akce na podporu prodeje (cash back, dárky apod.)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Strach (např. zvolíte Drahoše, budou tu migranti…)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Aspirační sdělení (10 kroků, jak navždy zhubnout…)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Nátlak většiny (4 z 5 stomatologů…)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Využití expertů / celebrit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Novinky vydávané za inovace 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Funguje je to, ale jde to i jinak….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2" name="Google Shape;102;gbdaa690871_2_45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bdaa690871_2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bdaa690871_2_45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Manipulativní techniky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daa690871_2_37"/>
          <p:cNvSpPr txBox="1"/>
          <p:nvPr/>
        </p:nvSpPr>
        <p:spPr>
          <a:xfrm>
            <a:off x="792148" y="316592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Podle Simona Sinka všichni nejúspěšnější leadeři světa (obchodní, političtí atd.)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přemýšlejí, jednají a komunikují stejným způsobem! 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A to zcela opačně než všichni ostatní!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Pojďme si říct, jak to vidí…….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gbdaa690871_2_37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bdaa690871_2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bdaa690871_2_37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Proč jsou někteří úspěšnější než jiní, i když mají stejné podmínky?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bdb9d2d2_0_0"/>
          <p:cNvSpPr txBox="1"/>
          <p:nvPr/>
        </p:nvSpPr>
        <p:spPr>
          <a:xfrm>
            <a:off x="792298" y="24908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Každý ví,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dělá!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Většina ví,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JAK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to dělá.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Jen málokdo ví, </a:t>
            </a:r>
            <a:r>
              <a:rPr lang="en-US" sz="1800" b="1" u="sng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dělá to, CO dělá…..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8" name="Google Shape;118;gbdbdb9d2d2_0_0"/>
          <p:cNvPicPr preferRelativeResize="0"/>
          <p:nvPr/>
        </p:nvPicPr>
        <p:blipFill rotWithShape="1">
          <a:blip r:embed="rId3">
            <a:alphaModFix/>
          </a:blip>
          <a:srcRect t="2235" b="2235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bdbdb9d2d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bdbdb9d2d2_0_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Teorie Zlatého kruhu - běžná výchozí situace: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daa690871_2_59"/>
          <p:cNvSpPr txBox="1"/>
          <p:nvPr/>
        </p:nvSpPr>
        <p:spPr>
          <a:xfrm>
            <a:off x="792148" y="21428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není vyšší zisk, tržba či profit!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je vyšší smysl / důvod / přesvědčení….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by měla být naše vnitřní motivace, důvod fungovat…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 firem to je odpověď na otázku “Proč naše firma existuje?”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U jednotlivce pak “Proč ráno vstanu z postele a jdu do práce?”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6" name="Google Shape;126;gbdaa690871_2_59"/>
          <p:cNvPicPr preferRelativeResize="0"/>
          <p:nvPr/>
        </p:nvPicPr>
        <p:blipFill rotWithShape="1">
          <a:blip r:embed="rId3">
            <a:alphaModFix/>
          </a:blip>
          <a:srcRect l="14794" r="14787"/>
          <a:stretch/>
        </p:blipFill>
        <p:spPr>
          <a:xfrm>
            <a:off x="4764087" y="0"/>
            <a:ext cx="74295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daa690871_2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bdaa690871_2_59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Co je to PROČ?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daa690871_2_66"/>
          <p:cNvSpPr txBox="1"/>
          <p:nvPr/>
        </p:nvSpPr>
        <p:spPr>
          <a:xfrm>
            <a:off x="792298" y="249085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= je to určitý vyšší smysl toho, co děláme, který nám dává směr jak fungovat…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JAK 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= jsou hodnoty a principy, podle kterých se při svém konání řídím…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= produkty, PR, marketing, firemní kultura apod...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4" name="Google Shape;134;gbdaa690871_2_66"/>
          <p:cNvPicPr preferRelativeResize="0"/>
          <p:nvPr/>
        </p:nvPicPr>
        <p:blipFill rotWithShape="1">
          <a:blip r:embed="rId3">
            <a:alphaModFix/>
          </a:blip>
          <a:srcRect t="1437" b="1437"/>
          <a:stretch/>
        </p:blipFill>
        <p:spPr>
          <a:xfrm>
            <a:off x="4764087" y="0"/>
            <a:ext cx="742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daa690871_2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bdaa690871_2_66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Zlatý kruh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daa690871_2_73"/>
          <p:cNvSpPr txBox="1"/>
          <p:nvPr/>
        </p:nvSpPr>
        <p:spPr>
          <a:xfrm>
            <a:off x="792148" y="22452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Důležité je pořadí - j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ít od PROČ až po CO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- nikdy naopak! Bohužel většina funguje obráceně - a je to logické - od nejjasnějšího po nejmlhavější…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Správný příklad úvahy: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PROČ?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Chci zachránit planetu!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JAK?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Omezením používáním plastu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CO?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Otevřu si obchod, kam si musíte přinést svou tašku/krabičku…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Když bych začal od CO, nikdy to neudělám tak, jak v tom příkladu...</a:t>
            </a:r>
            <a:endParaRPr sz="18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gbdaa690871_2_73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bdaa690871_2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bdaa690871_2_73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Chceš inspirovat? Začít se musí s PROČ!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daa690871_2_81"/>
          <p:cNvSpPr txBox="1"/>
          <p:nvPr/>
        </p:nvSpPr>
        <p:spPr>
          <a:xfrm>
            <a:off x="792148" y="22452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Aby vše působilo </a:t>
            </a:r>
            <a:r>
              <a:rPr lang="en-US" sz="1800" b="1" u="sng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autenticky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, musí být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PROČ, JAK i CO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v </a:t>
            </a:r>
            <a:r>
              <a:rPr lang="en-US" sz="1800" b="1" u="sng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rovnováze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Musí tedy být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JASNÉ PROČ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= každý zaměstnanec ví, kam to směřuje…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Nejtěžší je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DISCIPLÍNA u JAK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= nikdy neuhýbat ze svých principů a hodnot…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V neposlední řádě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KONZISTENCE u CO,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jak u produktů, tak i v marketingu či PR…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gbdaa690871_2_81"/>
          <p:cNvPicPr preferRelativeResize="0"/>
          <p:nvPr/>
        </p:nvPicPr>
        <p:blipFill rotWithShape="1">
          <a:blip r:embed="rId3">
            <a:alphaModFix/>
          </a:blip>
          <a:srcRect l="22917" r="22917"/>
          <a:stretch/>
        </p:blipFill>
        <p:spPr>
          <a:xfrm>
            <a:off x="4764087" y="0"/>
            <a:ext cx="7429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bdaa690871_2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bdaa690871_2_81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Autenticita = jasnost, disciplína, konzistence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aa690871_2_88"/>
          <p:cNvSpPr txBox="1"/>
          <p:nvPr/>
        </p:nvSpPr>
        <p:spPr>
          <a:xfrm>
            <a:off x="792148" y="22452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Lidská přirozenost je chtít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NĚKAM PATŘIT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. Proto se cítíme lépe s lidmi, kteří mají podobné postoje, hodnoty, názory…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Když ve vás někdo (firma i člověk) vyvolá pocit sounáležitosti, je pravděpodobné, že k němu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budete loajální…</a:t>
            </a:r>
            <a:endParaRPr sz="18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Když vše funguje, můžete si koupit od firmy i produkt, o kterém víte, že není nejlepší, ale vy ho i přesto chcete, protože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se pomocí něj sebedefinujete...</a:t>
            </a:r>
            <a:endParaRPr sz="1800" b="1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gbdaa690871_2_88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bdaa690871_2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bdaa690871_2_88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Proč tenhle přístup funguje?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daa690871_2_95"/>
          <p:cNvSpPr txBox="1"/>
          <p:nvPr/>
        </p:nvSpPr>
        <p:spPr>
          <a:xfrm>
            <a:off x="792148" y="22452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Existuje celá řada firem, u kterých si lidé kupují produkty ze zcela na první pohled iracionálních důvodů - např.: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Harley Davidson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APPLE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U osobností je to stejné - následuju lidi, kteří umí zformulovat mé PROČ: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Martin Luther King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-"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Mistr Jan Hus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gbdaa690871_2_95"/>
          <p:cNvPicPr preferRelativeResize="0"/>
          <p:nvPr/>
        </p:nvPicPr>
        <p:blipFill rotWithShape="1">
          <a:blip r:embed="rId3">
            <a:alphaModFix/>
          </a:blip>
          <a:srcRect l="9376" r="9376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bdaa690871_2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bdaa690871_2_95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Příklady, kde to funguje?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/>
        </p:nvSpPr>
        <p:spPr>
          <a:xfrm>
            <a:off x="1152525" y="762000"/>
            <a:ext cx="100806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4800"/>
              <a:buFont typeface="Roboto Black"/>
              <a:buNone/>
            </a:pPr>
            <a:r>
              <a:rPr lang="en-US" sz="4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Dnešní agenda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1152525" y="2160587"/>
            <a:ext cx="9647237" cy="41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r>
              <a:rPr lang="en-US" sz="2600" b="1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Základní pravidla fungování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Představení (mé i vaše)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/>
            </a:r>
            <a:b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Témata cvičení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Jak dostat zápočet?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Simon Sinek, teorie Zlatého kruhu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 i="0" u="none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r>
              <a:rPr lang="en-US" sz="26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Nepovinný úkol</a:t>
            </a:r>
            <a:endParaRPr sz="26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22E"/>
              </a:buClr>
              <a:buSzPts val="2600"/>
              <a:buFont typeface="Roboto Medium"/>
              <a:buNone/>
            </a:pPr>
            <a:r>
              <a:rPr lang="en-US" sz="2600" b="1">
                <a:solidFill>
                  <a:srgbClr val="E4022E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r>
              <a:rPr lang="en-US" sz="26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		Volná diskuze (když bude čas)</a:t>
            </a:r>
            <a:endParaRPr sz="26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34" name="Google Shape;34;p2"/>
          <p:cNvCxnSpPr/>
          <p:nvPr/>
        </p:nvCxnSpPr>
        <p:spPr>
          <a:xfrm>
            <a:off x="1655762" y="2232025"/>
            <a:ext cx="32700" cy="3890100"/>
          </a:xfrm>
          <a:prstGeom prst="straightConnector1">
            <a:avLst/>
          </a:prstGeom>
          <a:noFill/>
          <a:ln w="9525" cap="flat" cmpd="sng">
            <a:solidFill>
              <a:srgbClr val="2734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daa690871_2_102"/>
          <p:cNvSpPr txBox="1"/>
          <p:nvPr/>
        </p:nvSpPr>
        <p:spPr>
          <a:xfrm>
            <a:off x="792148" y="19278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Doporučuji koupit si knihu “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Začněte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” a zamyslet se nad tím, o čem SIMON SINEK píše. Mně osobně tato kniha výrazně změnila jak profesní život, tak i soukromý. 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Kdo je línej číst (je hloupej), se může podívat na tohle video - má cca 20 minut: 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https://www.youtube.com/watch?v=qp0HIF3SfI4+%E2%80%93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"/>
              <a:buChar char="+"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Simon Sinek má svůj kanál, kde jsou desítky videí - drtivá většina z nich stojí za zhlédnutí..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gbdaa690871_2_102"/>
          <p:cNvPicPr preferRelativeResize="0"/>
          <p:nvPr/>
        </p:nvPicPr>
        <p:blipFill rotWithShape="1">
          <a:blip r:embed="rId4">
            <a:alphaModFix/>
          </a:blip>
          <a:srcRect t="3849" b="3840"/>
          <a:stretch/>
        </p:blipFill>
        <p:spPr>
          <a:xfrm>
            <a:off x="4764087" y="0"/>
            <a:ext cx="74294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bdaa690871_2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bdaa690871_2_102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Závěr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aa690871_2_110"/>
          <p:cNvSpPr txBox="1"/>
          <p:nvPr/>
        </p:nvSpPr>
        <p:spPr>
          <a:xfrm>
            <a:off x="792148" y="22963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Napište mi na můj email </a:t>
            </a:r>
            <a:r>
              <a:rPr lang="en-US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vesely@sparta.cz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své vlastní 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PROČ</a:t>
            </a: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 - toho, kdo mne nejvíce zaujme, odměním ;-)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Do předmětu dejte “Moje PROČ”. </a:t>
            </a: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734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gbdaa690871_2_110"/>
          <p:cNvPicPr preferRelativeResize="0"/>
          <p:nvPr/>
        </p:nvPicPr>
        <p:blipFill rotWithShape="1">
          <a:blip r:embed="rId4">
            <a:alphaModFix/>
          </a:blip>
          <a:srcRect l="5547" r="5547"/>
          <a:stretch/>
        </p:blipFill>
        <p:spPr>
          <a:xfrm>
            <a:off x="4764087" y="0"/>
            <a:ext cx="74294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bdaa690871_2_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bdaa690871_2_110"/>
          <p:cNvSpPr txBox="1"/>
          <p:nvPr/>
        </p:nvSpPr>
        <p:spPr>
          <a:xfrm>
            <a:off x="792150" y="1079500"/>
            <a:ext cx="38856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Dobrovolný úkol</a:t>
            </a:r>
            <a:endParaRPr sz="2800" b="1">
              <a:solidFill>
                <a:srgbClr val="27348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bdbdb9d2d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bdbdb9d2d2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bdbdb9d2d2_0_14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Díky za pozornost!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49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Klidně se ptejte….</a:t>
            </a:r>
            <a:endParaRPr sz="49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2" name="Google Shape;192;gbdbdb9d2d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daa690871_2_0"/>
          <p:cNvSpPr txBox="1"/>
          <p:nvPr/>
        </p:nvSpPr>
        <p:spPr>
          <a:xfrm>
            <a:off x="792148" y="23479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3000"/>
              <a:buFont typeface="Roboto Light"/>
              <a:buAutoNum type="arabicParenR"/>
            </a:pPr>
            <a:r>
              <a:rPr lang="en-US" sz="30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Kontrola docházky</a:t>
            </a: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3000"/>
              <a:buFont typeface="Roboto Light"/>
              <a:buAutoNum type="arabicParenR"/>
            </a:pPr>
            <a:r>
              <a:rPr lang="en-US" sz="30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zapnutá kamera </a:t>
            </a: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3000"/>
              <a:buFont typeface="Roboto Light"/>
              <a:buAutoNum type="arabicParenR"/>
            </a:pPr>
            <a:r>
              <a:rPr lang="en-US" sz="30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vypnutý mikrofon</a:t>
            </a: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3000"/>
              <a:buFont typeface="Roboto Light"/>
              <a:buAutoNum type="arabicParenR"/>
            </a:pPr>
            <a:r>
              <a:rPr lang="en-US" sz="30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aktivní zapojení - nechci tu mluvit do zdi!</a:t>
            </a:r>
            <a:endParaRPr sz="30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0" name="Google Shape;40;gbdaa690871_2_0"/>
          <p:cNvPicPr preferRelativeResize="0"/>
          <p:nvPr/>
        </p:nvPicPr>
        <p:blipFill rotWithShape="1">
          <a:blip r:embed="rId3">
            <a:alphaModFix/>
          </a:blip>
          <a:srcRect l="19422" r="19422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bdaa690871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bdaa690871_2_0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Základní pravidla v téhle covid době...: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/>
        </p:nvSpPr>
        <p:spPr>
          <a:xfrm>
            <a:off x="792148" y="185212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Studium FTVS + první pracovní zkušenosti ve sportu (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2002-2007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STES (marketingová agentura FAČR) - zaměstnanec - marketingový manažer (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2007-2010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r>
              <a:rPr lang="en-US" sz="1800" b="1" i="0" u="none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800" b="1" i="0" u="none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Freelancer - OSVČ - např. ČT, Fanclub repre, reklamní agentury... (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2010-2012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2Score - agentura na sportovní marketing - spolumajitel a CEO (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2012-2017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AC Sparta Praha, fotbal a.s. - zaměstnanec - marketingový ředitel (</a:t>
            </a:r>
            <a:r>
              <a:rPr lang="en-US" sz="1800" b="1">
                <a:solidFill>
                  <a:srgbClr val="27348B"/>
                </a:solidFill>
                <a:latin typeface="Roboto"/>
                <a:ea typeface="Roboto"/>
                <a:cs typeface="Roboto"/>
                <a:sym typeface="Roboto"/>
              </a:rPr>
              <a:t>2017- dosud….</a:t>
            </a: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/>
          </a:p>
        </p:txBody>
      </p:sp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l="13961" r="13961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/>
          <p:nvPr/>
        </p:nvSpPr>
        <p:spPr>
          <a:xfrm>
            <a:off x="792162" y="107955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Mé představení: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bdaa690871_2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bdaa690871_2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bdaa690871_2_52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 vy? Kdo již dělá něco někde ve sportu či marketingu?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8" name="Google Shape;58;gbdaa690871_2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daa690871_2_7"/>
          <p:cNvSpPr txBox="1"/>
          <p:nvPr/>
        </p:nvSpPr>
        <p:spPr>
          <a:xfrm>
            <a:off x="792153" y="1723525"/>
            <a:ext cx="92184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Úvodní seznámení, Simon Sinek - Teorie Zlatého kruhu (Proč, Jak, Co)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Pracovní trh v ČR na poli sportovního managementu, jaké jsou možnosti a jak uspět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Fungování agentury v rámci sportovního marketingu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Marketingová strategie ve sportovním klubu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CRM a digitální ekosystém v rámci sportovního klubu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Zápasový den v rámci sportovního klubu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Finanční zdroje sportovního klubu, zejména B2B a B2C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Případové studie, na kterých jsem se podílel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Souhrn poznatků + zápočtový test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4" name="Google Shape;64;gbdaa690871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bdaa690871_2_7"/>
          <p:cNvSpPr txBox="1"/>
          <p:nvPr/>
        </p:nvSpPr>
        <p:spPr>
          <a:xfrm>
            <a:off x="792147" y="1079500"/>
            <a:ext cx="43155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Seznam témat cvičení: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daa690871_2_15"/>
          <p:cNvSpPr txBox="1"/>
          <p:nvPr/>
        </p:nvSpPr>
        <p:spPr>
          <a:xfrm>
            <a:off x="792148" y="2347900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Aktivní účast na cvičení (minimálně 7 z 9)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AutoNum type="arabicParenR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dosažení 70% úspěšnosti při testu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BONUS: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2 (3) z vás, kteří se mi budou celkově jevit nejlépe, dostanou šanci na neplacenou pracovní stáž (ACS, 2Score) - je to však nepovinné!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1" name="Google Shape;71;gbdaa690871_2_15"/>
          <p:cNvPicPr preferRelativeResize="0"/>
          <p:nvPr/>
        </p:nvPicPr>
        <p:blipFill rotWithShape="1">
          <a:blip r:embed="rId3">
            <a:alphaModFix/>
          </a:blip>
          <a:srcRect l="16908" r="16914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bdaa690871_2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bdaa690871_2_15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Jak uspět u zápočtu?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bdbdb9d2d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bdbdb9d2d2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bdbdb9d2d2_0_7"/>
          <p:cNvSpPr txBox="1"/>
          <p:nvPr/>
        </p:nvSpPr>
        <p:spPr>
          <a:xfrm>
            <a:off x="1132738" y="2399675"/>
            <a:ext cx="10080600" cy="11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Simon Sinek: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r>
              <a:rPr lang="en-US" sz="68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Teorie Zlatého kruhu</a:t>
            </a: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68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31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Roboto Black"/>
              <a:buNone/>
            </a:pPr>
            <a:endParaRPr sz="7200" b="1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1" name="Google Shape;81;gbdbdb9d2d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daa690871_2_22"/>
          <p:cNvSpPr txBox="1"/>
          <p:nvPr/>
        </p:nvSpPr>
        <p:spPr>
          <a:xfrm>
            <a:off x="792148" y="1825875"/>
            <a:ext cx="3779700" cy="4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 britsko-americký autor, motivační řečník a marketingový konzultant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zformuloval a popularizoval koncept “Zlatého kruhu”, v jehož středu stojí “PROČ” - vnitřní smysl existence nebo práce jednotlivce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je autorem 3 zajímavých knížek: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Začněte s PROČ (Start with WHY)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Lídři jedí poslední (Leaders Eat Last)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1800"/>
              <a:buFont typeface="Roboto Light"/>
              <a:buChar char="-"/>
            </a:pPr>
            <a:r>
              <a:rPr lang="en-US" sz="1800" b="1">
                <a:solidFill>
                  <a:srgbClr val="27348B"/>
                </a:solidFill>
                <a:latin typeface="Roboto Light"/>
                <a:ea typeface="Roboto Light"/>
                <a:cs typeface="Roboto Light"/>
                <a:sym typeface="Roboto Light"/>
              </a:rPr>
              <a:t>Objevte své PROČ (Find Your Why)</a:t>
            </a:r>
            <a:endParaRPr sz="1800" b="1">
              <a:solidFill>
                <a:srgbClr val="27348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7" name="Google Shape;87;gbdaa690871_2_22"/>
          <p:cNvPicPr preferRelativeResize="0"/>
          <p:nvPr/>
        </p:nvPicPr>
        <p:blipFill rotWithShape="1">
          <a:blip r:embed="rId3">
            <a:alphaModFix/>
          </a:blip>
          <a:srcRect t="3849" b="3840"/>
          <a:stretch/>
        </p:blipFill>
        <p:spPr>
          <a:xfrm>
            <a:off x="4764087" y="0"/>
            <a:ext cx="7429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bdaa690871_2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76025" y="6119812"/>
            <a:ext cx="576262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bdaa690871_2_22"/>
          <p:cNvSpPr txBox="1"/>
          <p:nvPr/>
        </p:nvSpPr>
        <p:spPr>
          <a:xfrm>
            <a:off x="792162" y="1079500"/>
            <a:ext cx="35274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48B"/>
              </a:buClr>
              <a:buSzPts val="2800"/>
              <a:buFont typeface="Roboto Black"/>
              <a:buNone/>
            </a:pPr>
            <a:r>
              <a:rPr lang="en-US" sz="2800" b="1">
                <a:solidFill>
                  <a:srgbClr val="27348B"/>
                </a:solidFill>
                <a:latin typeface="Roboto Black"/>
                <a:ea typeface="Roboto Black"/>
                <a:cs typeface="Roboto Black"/>
                <a:sym typeface="Roboto Black"/>
              </a:rPr>
              <a:t>Simon Sinek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Vlastní</PresentationFormat>
  <Paragraphs>161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Roboto Medium</vt:lpstr>
      <vt:lpstr>Roboto</vt:lpstr>
      <vt:lpstr>Avenir</vt:lpstr>
      <vt:lpstr>Times New Roman</vt:lpstr>
      <vt:lpstr>Roboto Black</vt:lpstr>
      <vt:lpstr>Roboto Light</vt:lpstr>
      <vt:lpstr>POI_THEME_TEMPLATE_DESIGN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Veselý</dc:creator>
  <cp:lastModifiedBy>Uzivatel</cp:lastModifiedBy>
  <cp:revision>1</cp:revision>
  <dcterms:created xsi:type="dcterms:W3CDTF">1601-01-01T00:00:00Z</dcterms:created>
  <dcterms:modified xsi:type="dcterms:W3CDTF">2021-03-04T20:52:24Z</dcterms:modified>
</cp:coreProperties>
</file>